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70" r:id="rId6"/>
    <p:sldId id="273" r:id="rId7"/>
    <p:sldId id="271" r:id="rId8"/>
    <p:sldId id="274" r:id="rId9"/>
    <p:sldId id="263" r:id="rId10"/>
    <p:sldId id="269" r:id="rId11"/>
    <p:sldId id="272" r:id="rId12"/>
    <p:sldId id="264" r:id="rId13"/>
    <p:sldId id="268" r:id="rId14"/>
    <p:sldId id="265" r:id="rId15"/>
    <p:sldId id="275" r:id="rId16"/>
    <p:sldId id="277" r:id="rId17"/>
    <p:sldId id="278" r:id="rId18"/>
    <p:sldId id="279" r:id="rId19"/>
    <p:sldId id="280" r:id="rId20"/>
    <p:sldId id="276" r:id="rId21"/>
    <p:sldId id="26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июнь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Заболеваемость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0.8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июль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Заболеваемость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0.9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август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Заболеваемость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0.8</c:v>
                </c:pt>
              </c:numCache>
            </c:numRef>
          </c:val>
        </c:ser>
        <c:axId val="65266432"/>
        <c:axId val="65267968"/>
      </c:barChart>
      <c:catAx>
        <c:axId val="65266432"/>
        <c:scaling>
          <c:orientation val="minMax"/>
        </c:scaling>
        <c:axPos val="b"/>
        <c:tickLblPos val="nextTo"/>
        <c:crossAx val="65267968"/>
        <c:crosses val="autoZero"/>
        <c:auto val="1"/>
        <c:lblAlgn val="ctr"/>
        <c:lblOffset val="100"/>
      </c:catAx>
      <c:valAx>
        <c:axId val="65267968"/>
        <c:scaling>
          <c:orientation val="minMax"/>
        </c:scaling>
        <c:axPos val="l"/>
        <c:majorGridlines/>
        <c:numFmt formatCode="General" sourceLinked="1"/>
        <c:tickLblPos val="nextTo"/>
        <c:crossAx val="65266432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40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7.8462529504519013E-2"/>
          <c:y val="4.3450284911982433E-2"/>
          <c:w val="0.6941139093706935"/>
          <c:h val="0.8998515060323409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июнь</c:v>
                </c:pt>
              </c:strCache>
            </c:strRef>
          </c:tx>
          <c:dLbls>
            <c:txPr>
              <a:bodyPr/>
              <a:lstStyle/>
              <a:p>
                <a:pPr>
                  <a:defRPr sz="1400" baseline="0"/>
                </a:pPr>
                <a:endParaRPr lang="ru-RU"/>
              </a:p>
            </c:txPr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0%</c:formatCode>
                <c:ptCount val="1"/>
                <c:pt idx="0">
                  <c:v>0.6100000000000001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июль</c:v>
                </c:pt>
              </c:strCache>
            </c:strRef>
          </c:tx>
          <c:dLbls>
            <c:txPr>
              <a:bodyPr/>
              <a:lstStyle/>
              <a:p>
                <a:pPr>
                  <a:defRPr sz="1400" baseline="0"/>
                </a:pPr>
                <a:endParaRPr lang="ru-RU"/>
              </a:p>
            </c:txPr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0.00%</c:formatCode>
                <c:ptCount val="1"/>
                <c:pt idx="0">
                  <c:v>0.53600000000000003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август</c:v>
                </c:pt>
              </c:strCache>
            </c:strRef>
          </c:tx>
          <c:dLbls>
            <c:txPr>
              <a:bodyPr/>
              <a:lstStyle/>
              <a:p>
                <a:pPr>
                  <a:defRPr sz="1400" baseline="0"/>
                </a:pPr>
                <a:endParaRPr lang="ru-RU"/>
              </a:p>
            </c:txPr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0.00%</c:formatCode>
                <c:ptCount val="1"/>
                <c:pt idx="0">
                  <c:v>0.67000000000000015</c:v>
                </c:pt>
              </c:numCache>
            </c:numRef>
          </c:val>
        </c:ser>
        <c:axId val="66840448"/>
        <c:axId val="66841984"/>
      </c:barChart>
      <c:catAx>
        <c:axId val="66840448"/>
        <c:scaling>
          <c:orientation val="minMax"/>
        </c:scaling>
        <c:axPos val="b"/>
        <c:numFmt formatCode="General" sourceLinked="1"/>
        <c:tickLblPos val="nextTo"/>
        <c:crossAx val="66841984"/>
        <c:crosses val="autoZero"/>
        <c:auto val="1"/>
        <c:lblAlgn val="ctr"/>
        <c:lblOffset val="100"/>
      </c:catAx>
      <c:valAx>
        <c:axId val="66841984"/>
        <c:scaling>
          <c:orientation val="minMax"/>
        </c:scaling>
        <c:axPos val="l"/>
        <c:majorGridlines/>
        <c:numFmt formatCode="0%" sourceLinked="1"/>
        <c:tickLblPos val="nextTo"/>
        <c:crossAx val="66840448"/>
        <c:crosses val="autoZero"/>
        <c:crossBetween val="between"/>
      </c:valAx>
      <c:spPr>
        <a:noFill/>
      </c:spPr>
    </c:plotArea>
    <c:legend>
      <c:legendPos val="r"/>
      <c:legendEntry>
        <c:idx val="0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ayout>
        <c:manualLayout>
          <c:xMode val="edge"/>
          <c:yMode val="edge"/>
          <c:x val="0.7793148470832677"/>
          <c:y val="0.31820055420573234"/>
          <c:w val="0.14023600204265799"/>
          <c:h val="0.25113131552210749"/>
        </c:manualLayout>
      </c:layout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7704856" cy="43204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2"/>
                </a:solidFill>
                <a:latin typeface="Arial Black" pitchFamily="34" charset="0"/>
              </a:rPr>
              <a:t>Анализ летней оздоровительной кампании в группе Вишенка</a:t>
            </a:r>
            <a:endParaRPr lang="ru-RU" sz="3200" dirty="0">
              <a:solidFill>
                <a:schemeClr val="tx2"/>
              </a:solidFill>
              <a:latin typeface="Arial Black" pitchFamily="34" charset="0"/>
            </a:endParaRPr>
          </a:p>
        </p:txBody>
      </p:sp>
      <p:pic>
        <p:nvPicPr>
          <p:cNvPr id="1026" name="Picture 2" descr="C:\Users\User\Desktop\фото с развлечения\20180827_1012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276872"/>
            <a:ext cx="5832648" cy="4374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C:\Users\User\Desktop\игры с песком\00.jpg"/>
          <p:cNvPicPr>
            <a:picLocks noChangeAspect="1" noChangeArrowheads="1"/>
          </p:cNvPicPr>
          <p:nvPr/>
        </p:nvPicPr>
        <p:blipFill>
          <a:blip r:embed="rId2" cstate="print"/>
          <a:srcRect t="15914"/>
          <a:stretch>
            <a:fillRect/>
          </a:stretch>
        </p:blipFill>
        <p:spPr bwMode="auto">
          <a:xfrm>
            <a:off x="755576" y="332656"/>
            <a:ext cx="3917873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C:\Users\User\Desktop\игры с песком\20180808_092744.jpg"/>
          <p:cNvPicPr>
            <a:picLocks noChangeAspect="1" noChangeArrowheads="1"/>
          </p:cNvPicPr>
          <p:nvPr/>
        </p:nvPicPr>
        <p:blipFill>
          <a:blip r:embed="rId3" cstate="print"/>
          <a:srcRect t="13418"/>
          <a:stretch>
            <a:fillRect/>
          </a:stretch>
        </p:blipFill>
        <p:spPr bwMode="auto">
          <a:xfrm>
            <a:off x="4860031" y="476672"/>
            <a:ext cx="3680173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555776" y="5301208"/>
            <a:ext cx="4344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Игра «Сдуй фантик с ладошки»</a:t>
            </a:r>
            <a:endParaRPr lang="ru-RU" dirty="0">
              <a:solidFill>
                <a:schemeClr val="tx2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новость сайт\20180824_1611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88640"/>
            <a:ext cx="432048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User\Desktop\20180824_160958.jpg"/>
          <p:cNvPicPr>
            <a:picLocks noChangeAspect="1" noChangeArrowheads="1"/>
          </p:cNvPicPr>
          <p:nvPr/>
        </p:nvPicPr>
        <p:blipFill>
          <a:blip r:embed="rId3" cstate="print"/>
          <a:srcRect t="31477"/>
          <a:stretch>
            <a:fillRect/>
          </a:stretch>
        </p:blipFill>
        <p:spPr bwMode="auto">
          <a:xfrm>
            <a:off x="4139952" y="3717032"/>
            <a:ext cx="4764992" cy="2969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572000" y="188640"/>
            <a:ext cx="40559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Тренажеры для дыхательной</a:t>
            </a:r>
          </a:p>
          <a:p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 гимнастики</a:t>
            </a:r>
            <a:endParaRPr lang="ru-RU" dirty="0">
              <a:solidFill>
                <a:schemeClr val="tx2"/>
              </a:solidFill>
              <a:latin typeface="Arial Black" pitchFamily="34" charset="0"/>
            </a:endParaRPr>
          </a:p>
        </p:txBody>
      </p:sp>
      <p:pic>
        <p:nvPicPr>
          <p:cNvPr id="4100" name="Picture 4" descr="C:\Users\User\Desktop\новость сайт\20180824_1611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645024"/>
            <a:ext cx="3899926" cy="292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User\Desktop\игры с песком\20180827_080543.jpg"/>
          <p:cNvPicPr>
            <a:picLocks noChangeAspect="1" noChangeArrowheads="1"/>
          </p:cNvPicPr>
          <p:nvPr/>
        </p:nvPicPr>
        <p:blipFill>
          <a:blip r:embed="rId5" cstate="print"/>
          <a:srcRect t="9660"/>
          <a:stretch>
            <a:fillRect/>
          </a:stretch>
        </p:blipFill>
        <p:spPr bwMode="auto">
          <a:xfrm>
            <a:off x="6271570" y="476672"/>
            <a:ext cx="2872430" cy="3367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2"/>
                </a:solidFill>
                <a:latin typeface="Arial Black" pitchFamily="34" charset="0"/>
              </a:rPr>
              <a:t>Взаимодействие с родителями и специалистами ДОО</a:t>
            </a:r>
            <a:endParaRPr lang="ru-RU" sz="3200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Работа над проектом с родителями Кирилла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Еремеева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«Мои первые путешествия»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Работа над проектом с родителями Копыловой Анастасии «Мой первый гербарий»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Совместное с музыкальным руководителем развлечение «Прощание с летом» с привлечением родителя (Фёдоровой Н.В.)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фото с развлечения\20180827_093951.jpg"/>
          <p:cNvPicPr>
            <a:picLocks noChangeAspect="1" noChangeArrowheads="1"/>
          </p:cNvPicPr>
          <p:nvPr/>
        </p:nvPicPr>
        <p:blipFill>
          <a:blip r:embed="rId2" cstate="print"/>
          <a:srcRect t="13583"/>
          <a:stretch>
            <a:fillRect/>
          </a:stretch>
        </p:blipFill>
        <p:spPr bwMode="auto">
          <a:xfrm>
            <a:off x="179512" y="188640"/>
            <a:ext cx="4176464" cy="4812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User\Desktop\фото с развлечения\20180827_094736.jpg"/>
          <p:cNvPicPr>
            <a:picLocks noChangeAspect="1" noChangeArrowheads="1"/>
          </p:cNvPicPr>
          <p:nvPr/>
        </p:nvPicPr>
        <p:blipFill>
          <a:blip r:embed="rId3" cstate="print"/>
          <a:srcRect t="17308"/>
          <a:stretch>
            <a:fillRect/>
          </a:stretch>
        </p:blipFill>
        <p:spPr bwMode="auto">
          <a:xfrm>
            <a:off x="4427984" y="476671"/>
            <a:ext cx="4392488" cy="4842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915816" y="5805264"/>
            <a:ext cx="3187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Попрощаемся с летом!</a:t>
            </a:r>
            <a:endParaRPr lang="ru-RU" dirty="0">
              <a:solidFill>
                <a:schemeClr val="tx2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2"/>
                </a:solidFill>
                <a:latin typeface="Arial Black" pitchFamily="34" charset="0"/>
              </a:rPr>
              <a:t>«+» организации ЛОК</a:t>
            </a:r>
            <a:endParaRPr lang="ru-RU" sz="3200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764704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Подготовка педагогов к организации ежедневного планирования;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организации летней работы с детьми учитывались основные направления развития детей: оздоровительное, изобразительное, конструктивное, познавательное, речевое, социально-личностное; эмоциональный комфорт (подборка игр в адаптационный период);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Анализ пропусков по болезни одним ребенком выявил, что уровень состояния здоровья стабильно оптимальный, что говорит об удовлетворительной работе педагогов группы по сохранению здоровья детей.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Посещаемость детей группы «Вишенка» 60% в среднем за 3 месяца.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51720" y="4365104"/>
            <a:ext cx="65527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/>
                </a:solidFill>
                <a:latin typeface="Arial Black" pitchFamily="34" charset="0"/>
              </a:rPr>
              <a:t>«-» организации ЛОК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5373216"/>
            <a:ext cx="87322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Наполнение предметно-развивающего образовательного пространства 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прогулочного участка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РППС\постройки\detsad-109005-14340065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9"/>
            <a:ext cx="3960440" cy="2492956"/>
          </a:xfrm>
          <a:prstGeom prst="rect">
            <a:avLst/>
          </a:prstGeom>
          <a:noFill/>
        </p:spPr>
      </p:pic>
      <p:pic>
        <p:nvPicPr>
          <p:cNvPr id="1027" name="Picture 3" descr="C:\Users\User\Desktop\РППС\постройки\maxres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708920"/>
            <a:ext cx="6608057" cy="3717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User\Desktop\РППС\постройки\pesochnica-korablik-pe-013.jpg"/>
          <p:cNvPicPr>
            <a:picLocks noChangeAspect="1" noChangeArrowheads="1"/>
          </p:cNvPicPr>
          <p:nvPr/>
        </p:nvPicPr>
        <p:blipFill>
          <a:blip r:embed="rId2" cstate="print"/>
          <a:srcRect t="20440" b="13033"/>
          <a:stretch>
            <a:fillRect/>
          </a:stretch>
        </p:blipFill>
        <p:spPr bwMode="auto">
          <a:xfrm>
            <a:off x="1187624" y="3356992"/>
            <a:ext cx="4762500" cy="3168352"/>
          </a:xfrm>
          <a:prstGeom prst="rect">
            <a:avLst/>
          </a:prstGeom>
          <a:noFill/>
        </p:spPr>
      </p:pic>
      <p:pic>
        <p:nvPicPr>
          <p:cNvPr id="2050" name="Picture 2" descr="C:\Users\User\Desktop\РППС\постройки\3.jpg"/>
          <p:cNvPicPr>
            <a:picLocks noChangeAspect="1" noChangeArrowheads="1"/>
          </p:cNvPicPr>
          <p:nvPr/>
        </p:nvPicPr>
        <p:blipFill>
          <a:blip r:embed="rId3" cstate="print"/>
          <a:srcRect l="8775" r="12250"/>
          <a:stretch>
            <a:fillRect/>
          </a:stretch>
        </p:blipFill>
        <p:spPr bwMode="auto">
          <a:xfrm>
            <a:off x="179512" y="188640"/>
            <a:ext cx="3888432" cy="3600400"/>
          </a:xfrm>
          <a:prstGeom prst="rect">
            <a:avLst/>
          </a:prstGeom>
          <a:noFill/>
        </p:spPr>
      </p:pic>
      <p:pic>
        <p:nvPicPr>
          <p:cNvPr id="2051" name="Picture 3" descr="C:\Users\User\Desktop\РППС\постройки\5921068e23bbebfb60779cdf.jpg"/>
          <p:cNvPicPr>
            <a:picLocks noChangeAspect="1" noChangeArrowheads="1"/>
          </p:cNvPicPr>
          <p:nvPr/>
        </p:nvPicPr>
        <p:blipFill>
          <a:blip r:embed="rId4" cstate="print"/>
          <a:srcRect t="5356" b="15217"/>
          <a:stretch>
            <a:fillRect/>
          </a:stretch>
        </p:blipFill>
        <p:spPr bwMode="auto">
          <a:xfrm>
            <a:off x="4139952" y="188640"/>
            <a:ext cx="4692263" cy="4042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РППС\постройки\ugolok-uedineniya-detsadu-850x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75" y="390525"/>
            <a:ext cx="8096250" cy="6076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o-krohe.ru/images/article/orig/2017/06/massazhnyj-kovrik-dlya-detej-svoimi-rukami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17393"/>
            <a:ext cx="6182122" cy="4640607"/>
          </a:xfrm>
          <a:prstGeom prst="rect">
            <a:avLst/>
          </a:prstGeom>
          <a:noFill/>
        </p:spPr>
      </p:pic>
      <p:pic>
        <p:nvPicPr>
          <p:cNvPr id="4098" name="Picture 2" descr="C:\Users\User\Desktop\РППС\11574_9716ecb4d3a817867904abd493e16dd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3190" y="0"/>
            <a:ext cx="5800809" cy="38610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User\Desktop\РППС\0ab95306cefe1d741bcf966d317e7e6a.jpg.jpg"/>
          <p:cNvPicPr>
            <a:picLocks noChangeAspect="1" noChangeArrowheads="1"/>
          </p:cNvPicPr>
          <p:nvPr/>
        </p:nvPicPr>
        <p:blipFill>
          <a:blip r:embed="rId2" cstate="print"/>
          <a:srcRect r="4749"/>
          <a:stretch>
            <a:fillRect/>
          </a:stretch>
        </p:blipFill>
        <p:spPr bwMode="auto">
          <a:xfrm>
            <a:off x="4099620" y="2886075"/>
            <a:ext cx="5044380" cy="3971925"/>
          </a:xfrm>
          <a:prstGeom prst="rect">
            <a:avLst/>
          </a:prstGeom>
          <a:noFill/>
        </p:spPr>
      </p:pic>
      <p:pic>
        <p:nvPicPr>
          <p:cNvPr id="5122" name="Picture 2" descr="C:\Users\User\Desktop\РППС\11574_61660f2588f04ad0a6920992742c56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5817056" cy="4365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Анализ заболеваемости</a:t>
            </a:r>
            <a:endParaRPr lang="ru-RU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395536" y="1268760"/>
          <a:ext cx="4896544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292080" y="1844824"/>
            <a:ext cx="36724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Июнь – 2 случая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назофарингита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(19 дней);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Июль – 2 случая фарингита (21 день);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Август – 2 случая (бронхит, ангина) – 19 дней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332656"/>
            <a:ext cx="8147248" cy="5793507"/>
          </a:xfrm>
        </p:spPr>
        <p:txBody>
          <a:bodyPr>
            <a:normAutofit fontScale="25000" lnSpcReduction="20000"/>
          </a:bodyPr>
          <a:lstStyle/>
          <a:p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Первой младшей группы (2-3 года)</a:t>
            </a: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Песенки,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потешки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заклички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. «Наши уточки с утра.»; «Пошел котик на Торжок.»; «Заяц Егорка.»; «Наша Маша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маленька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.»; «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Чики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чики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, кички.», «Ой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ду-ду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ду-ду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ду-ду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! Сидит ворон на дубу»; «Из-за леса, из-за гор.»; «Бежала лесочком лиса с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кузовочком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.»; «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Огуречик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огуречик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.»; «Солнышко, ведрышко.».</a:t>
            </a:r>
          </a:p>
          <a:p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Сказки. «Козлятки и волк», обр. К. Ушинского; «Теремок», обр. М. Булатова; «Маша и медведь», обр. М. Булатова. Фольклор народов мира «Три веселых братца», пер. с нем. Л. Яхнина; «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Бу-бу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, я рогатый», лит., обр. Ю. Григорьева; «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Котауси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Мауси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»; англ.,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обр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, К. Чуковского; «Ой ты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заюшка-пострел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.»; пер. с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молд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. И.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Токмаковой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; «Ты, собачка, не лай.», пер. с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молд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. И.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Токмаковой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; «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Раговоры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», чуваш., пер. Л. Яхнина; «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Снегирек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», пер. с нем. В. Викторова; «Сапожник», польск., обр. Б,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Заходера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Произведения поэтов и писателей России</a:t>
            </a:r>
          </a:p>
          <a:p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Поэзия. А.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Барто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. «Мишка», «Грузовик», «Слон», «Лошадка» (из цикла "Игрушки», «Кто как кричит»; В. Берестов. «Больная кукла», «Котенок»; Г.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Лагздынь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, «Петушок»; С. Маршак. «Сказка о глупом мышонке»; Э.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Мошковская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. «Приказ» (в сокр.); Н.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Пикулева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. «Лисий хвостик», «Надувала кошка шар.»; Н.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Саконская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. «Где мой пальчик?»; А. Пушкин. «Ветер по морю гуляет.» (из «Сказки о царе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Салтане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»); М. Лермонтов. «Спи, младенец.» (из стихотворения «Казачья колыбельная»); А.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Барто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, П.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Барто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. «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Девочка-ревушка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»; А. Введенский. «Мышка»; А. Плещеев, в Сельская песня»; Г. Сапгир. «Кошка»; К. Чуковский. «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Федотка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», «Путаница».</a:t>
            </a:r>
          </a:p>
          <a:p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Проза. Л. Толстой. «Спала кошка на крыше.», «Был у Пети и Миши конь.»; Л. Толстой. «Три медведя»; В.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Сутеев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. «Кто сказал „мяу"»; В. Бианки. «Лис и мышонок»; Г. Балл. «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Желтячок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»; Н. Павлова. «Земляничка».</a:t>
            </a:r>
          </a:p>
          <a:p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Произведения поэтов и писателей разных стран С.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Капутикян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. «Все спят», «Маша обедает» пер. с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арм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. Т.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Спендиаровой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. П. Воронько. «Обновки», пер. с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укр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. С. Маршака. Д.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Биссет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. «Га-га-га!», пер. с англ. Н. Шерешевской; Ч.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Янчарский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. «В магазине игрушек», «Друзья».! из книги «Приключения Мишки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Ушастика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», пер. с польск. В. Приходько.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Выводы</a:t>
            </a:r>
            <a:endParaRPr lang="ru-RU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поставленные задачи выполнены: посещаемость в летний период составила 60%, заболеваемость в пределах нормы с учетом адаптации, травматизма нет;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течение летней работы с детьми учитывались основные направления развития детей;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просветительское и проектное взаимодействие с родителями будет продолжаться в течение 2018-2019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года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Анализ посещаемости</a:t>
            </a:r>
            <a:endParaRPr lang="ru-RU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539552" y="1268760"/>
          <a:ext cx="8208912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2"/>
                </a:solidFill>
                <a:latin typeface="Arial Black" pitchFamily="34" charset="0"/>
              </a:rPr>
              <a:t>Виды и формы деятельности</a:t>
            </a:r>
            <a:endParaRPr lang="ru-RU" sz="3200" dirty="0">
              <a:solidFill>
                <a:schemeClr val="tx2"/>
              </a:solidFill>
              <a:latin typeface="Arial Black" pitchFamily="34" charset="0"/>
            </a:endParaRPr>
          </a:p>
        </p:txBody>
      </p:sp>
      <p:pic>
        <p:nvPicPr>
          <p:cNvPr id="8193" name="Picture 1" descr="C:\Users\User\Desktop\новость сайт\день архитектора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88840"/>
            <a:ext cx="4704523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4" name="Picture 2" descr="C:\Users\User\Desktop\новость сайт\день архитектора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124744"/>
            <a:ext cx="3312368" cy="2484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C:\Users\User\Desktop\новость сайт\день архитектора\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717032"/>
            <a:ext cx="3384376" cy="2913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79512" y="5589240"/>
            <a:ext cx="49664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Конструктивная деятельность </a:t>
            </a:r>
          </a:p>
          <a:p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с песком с участием воспитанников</a:t>
            </a:r>
          </a:p>
          <a:p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 группы «Рябинка»</a:t>
            </a:r>
            <a:endParaRPr lang="ru-RU" dirty="0">
              <a:solidFill>
                <a:schemeClr val="tx2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User\Desktop\новость сайт\мыльные пузыри\20180727_164131.jpg"/>
          <p:cNvPicPr>
            <a:picLocks noChangeAspect="1" noChangeArrowheads="1"/>
          </p:cNvPicPr>
          <p:nvPr/>
        </p:nvPicPr>
        <p:blipFill>
          <a:blip r:embed="rId2" cstate="print"/>
          <a:srcRect l="6804" r="8284"/>
          <a:stretch>
            <a:fillRect/>
          </a:stretch>
        </p:blipFill>
        <p:spPr bwMode="auto">
          <a:xfrm>
            <a:off x="539552" y="1052736"/>
            <a:ext cx="2952328" cy="4635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3" name="Picture 3" descr="C:\Users\User\Desktop\новость сайт\мыльные пузыри\20180727_164137.jpg"/>
          <p:cNvPicPr>
            <a:picLocks noChangeAspect="1" noChangeArrowheads="1"/>
          </p:cNvPicPr>
          <p:nvPr/>
        </p:nvPicPr>
        <p:blipFill>
          <a:blip r:embed="rId3" cstate="print"/>
          <a:srcRect l="5310" t="7081" r="7953" b="7953"/>
          <a:stretch>
            <a:fillRect/>
          </a:stretch>
        </p:blipFill>
        <p:spPr bwMode="auto">
          <a:xfrm>
            <a:off x="4211960" y="620688"/>
            <a:ext cx="3528392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User\Desktop\игры с песком\20180823_1436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3284984"/>
            <a:ext cx="3528391" cy="2646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827584" y="188640"/>
            <a:ext cx="794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Изобразительная деятельность совместно с воспитателем</a:t>
            </a:r>
            <a:endParaRPr lang="ru-RU" dirty="0">
              <a:solidFill>
                <a:schemeClr val="tx2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Победы детей\z85745d201807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476672"/>
            <a:ext cx="4327047" cy="6120680"/>
          </a:xfrm>
          <a:prstGeom prst="rect">
            <a:avLst/>
          </a:prstGeom>
          <a:noFill/>
        </p:spPr>
      </p:pic>
      <p:pic>
        <p:nvPicPr>
          <p:cNvPr id="2051" name="Picture 3" descr="C:\Users\User\Desktop\Победы детей\z85746d201807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76672"/>
            <a:ext cx="4377955" cy="61926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79712" y="0"/>
            <a:ext cx="4471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Участие в творческих конкурсах</a:t>
            </a:r>
            <a:endParaRPr lang="ru-RU" dirty="0">
              <a:solidFill>
                <a:schemeClr val="tx2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User\Desktop\новость сайт\мыльные пузыри\20180727_1704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6672"/>
            <a:ext cx="3528392" cy="2646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7" name="Picture 3" descr="C:\Users\User\Desktop\новость сайт\мыльные пузыри\20180727_170615.jpg"/>
          <p:cNvPicPr>
            <a:picLocks noChangeAspect="1" noChangeArrowheads="1"/>
          </p:cNvPicPr>
          <p:nvPr/>
        </p:nvPicPr>
        <p:blipFill>
          <a:blip r:embed="rId3" cstate="print"/>
          <a:srcRect l="19600" r="13201"/>
          <a:stretch>
            <a:fillRect/>
          </a:stretch>
        </p:blipFill>
        <p:spPr bwMode="auto">
          <a:xfrm>
            <a:off x="251520" y="3140968"/>
            <a:ext cx="1728192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8" name="Picture 4" descr="C:\Users\User\Desktop\новость сайт\мыльные пузыри\20180727_094911.jpg"/>
          <p:cNvPicPr>
            <a:picLocks noChangeAspect="1" noChangeArrowheads="1"/>
          </p:cNvPicPr>
          <p:nvPr/>
        </p:nvPicPr>
        <p:blipFill>
          <a:blip r:embed="rId4" cstate="print"/>
          <a:srcRect t="9615"/>
          <a:stretch>
            <a:fillRect/>
          </a:stretch>
        </p:blipFill>
        <p:spPr bwMode="auto">
          <a:xfrm>
            <a:off x="2123728" y="3284984"/>
            <a:ext cx="2808312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9" name="Picture 5" descr="C:\Users\User\Desktop\игры с песком\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332656"/>
            <a:ext cx="3900917" cy="2925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31" name="Picture 7" descr="C:\Users\User\Desktop\игры с песком\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3573016"/>
            <a:ext cx="3888432" cy="2916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51520" y="0"/>
            <a:ext cx="5448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Пропедевтика дыхательной гимнастики</a:t>
            </a:r>
            <a:endParaRPr lang="ru-RU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65639" y="3212976"/>
            <a:ext cx="4078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Игры с кинетическим песком</a:t>
            </a:r>
            <a:endParaRPr lang="ru-RU" dirty="0">
              <a:solidFill>
                <a:schemeClr val="tx2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игры с песком\20180806_093828.jpg"/>
          <p:cNvPicPr>
            <a:picLocks noChangeAspect="1" noChangeArrowheads="1"/>
          </p:cNvPicPr>
          <p:nvPr/>
        </p:nvPicPr>
        <p:blipFill>
          <a:blip r:embed="rId2" cstate="print"/>
          <a:srcRect t="17143"/>
          <a:stretch>
            <a:fillRect/>
          </a:stretch>
        </p:blipFill>
        <p:spPr bwMode="auto">
          <a:xfrm>
            <a:off x="899592" y="0"/>
            <a:ext cx="3384376" cy="37389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User\Desktop\игры с песком\20180814_170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88640"/>
            <a:ext cx="3672408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User\Desktop\фото с развлечения\20180827_1012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564904"/>
            <a:ext cx="4536504" cy="3402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11560" y="6093296"/>
            <a:ext cx="3231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Трудовая деятельность</a:t>
            </a:r>
            <a:endParaRPr lang="ru-RU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80112" y="5157192"/>
            <a:ext cx="27847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Исследовательская</a:t>
            </a:r>
          </a:p>
          <a:p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деятельность</a:t>
            </a:r>
            <a:endParaRPr lang="ru-RU" dirty="0">
              <a:solidFill>
                <a:schemeClr val="tx2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Хочу поделиться</a:t>
            </a:r>
            <a:endParaRPr lang="ru-RU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ru-RU" dirty="0" smtClean="0"/>
              <a:t>У малышей 2—3 лет слабые </a:t>
            </a:r>
            <a:r>
              <a:rPr lang="ru-RU" b="1" dirty="0" smtClean="0"/>
              <a:t>дыхательные мышцы</a:t>
            </a:r>
            <a:r>
              <a:rPr lang="ru-RU" dirty="0" smtClean="0"/>
              <a:t>, поэтому </a:t>
            </a:r>
            <a:r>
              <a:rPr lang="ru-RU" b="1" dirty="0" smtClean="0"/>
              <a:t>дыхательные</a:t>
            </a:r>
            <a:r>
              <a:rPr lang="ru-RU" dirty="0" smtClean="0"/>
              <a:t> упражнения очень полезны.</a:t>
            </a:r>
          </a:p>
          <a:p>
            <a:pPr algn="just"/>
            <a:r>
              <a:rPr lang="ru-RU" dirty="0" smtClean="0"/>
              <a:t>Упражнения на </a:t>
            </a:r>
            <a:r>
              <a:rPr lang="ru-RU" b="1" dirty="0" smtClean="0"/>
              <a:t>дыхание укрепляют дыхательную мускулатуру</a:t>
            </a:r>
            <a:r>
              <a:rPr lang="ru-RU" dirty="0" smtClean="0"/>
              <a:t>, развивают подвижность грудной клетки, способствуют углублению </a:t>
            </a:r>
            <a:r>
              <a:rPr lang="ru-RU" b="1" dirty="0" smtClean="0"/>
              <a:t>дыхания</a:t>
            </a:r>
            <a:r>
              <a:rPr lang="ru-RU" dirty="0" smtClean="0"/>
              <a:t> и устойчивости ритма </a:t>
            </a:r>
            <a:r>
              <a:rPr lang="ru-RU" b="1" dirty="0" smtClean="0"/>
              <a:t>дыхания</a:t>
            </a:r>
            <a:r>
              <a:rPr lang="ru-RU" dirty="0" smtClean="0"/>
              <a:t>, увеличению жизненной емкости легких. Они способствуют полноценному физическому развитию детей, улучшают обмен кислорода по всему телу, стимулируют работу желудка и кишечника, сердечной мышцы, являются профилактикой заболеваний </a:t>
            </a:r>
            <a:r>
              <a:rPr lang="ru-RU" b="1" dirty="0" smtClean="0"/>
              <a:t>дыхательной системы</a:t>
            </a:r>
            <a:r>
              <a:rPr lang="ru-RU" dirty="0" smtClean="0"/>
              <a:t>. Мы часто сталкиваемся с проблемами заболевания системы </a:t>
            </a:r>
            <a:r>
              <a:rPr lang="ru-RU" b="1" dirty="0" smtClean="0"/>
              <a:t>дыхания у детей</a:t>
            </a:r>
            <a:r>
              <a:rPr lang="ru-RU" dirty="0" smtClean="0"/>
              <a:t>. Хорошим способом повысить иммунитет без препаратов, восстановить </a:t>
            </a:r>
            <a:r>
              <a:rPr lang="ru-RU" b="1" dirty="0" smtClean="0"/>
              <a:t>дыхательную</a:t>
            </a:r>
            <a:r>
              <a:rPr lang="ru-RU" dirty="0" smtClean="0"/>
              <a:t> систему после пневмонии и других заболеваний </a:t>
            </a:r>
            <a:r>
              <a:rPr lang="ru-RU" b="1" dirty="0" smtClean="0"/>
              <a:t>дыхательной системы</a:t>
            </a:r>
            <a:r>
              <a:rPr lang="ru-RU" dirty="0" smtClean="0"/>
              <a:t>, а также предотвратить частые простудные заболевания является </a:t>
            </a:r>
            <a:r>
              <a:rPr lang="ru-RU" b="1" dirty="0" smtClean="0"/>
              <a:t>дыхательная гимнастика</a:t>
            </a:r>
            <a:r>
              <a:rPr lang="ru-RU" dirty="0" smtClean="0"/>
              <a:t>. Кроме того, если ребенок отличается </a:t>
            </a:r>
            <a:r>
              <a:rPr lang="ru-RU" dirty="0" err="1" smtClean="0"/>
              <a:t>гиперактивностью</a:t>
            </a:r>
            <a:r>
              <a:rPr lang="ru-RU" dirty="0" smtClean="0"/>
              <a:t>, то благодаря </a:t>
            </a:r>
            <a:r>
              <a:rPr lang="ru-RU" b="1" dirty="0" smtClean="0"/>
              <a:t>дыхательной гимнастике</a:t>
            </a:r>
            <a:r>
              <a:rPr lang="ru-RU" dirty="0" smtClean="0"/>
              <a:t>, он научится расслабляться, успокаиваться.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950</Words>
  <Application>Microsoft Office PowerPoint</Application>
  <PresentationFormat>Экран (4:3)</PresentationFormat>
  <Paragraphs>48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Анализ летней оздоровительной кампании в группе Вишенка</vt:lpstr>
      <vt:lpstr>Анализ заболеваемости</vt:lpstr>
      <vt:lpstr>Анализ посещаемости</vt:lpstr>
      <vt:lpstr>Виды и формы деятельности</vt:lpstr>
      <vt:lpstr>Слайд 5</vt:lpstr>
      <vt:lpstr>Слайд 6</vt:lpstr>
      <vt:lpstr>Слайд 7</vt:lpstr>
      <vt:lpstr>Слайд 8</vt:lpstr>
      <vt:lpstr>Хочу поделиться</vt:lpstr>
      <vt:lpstr>Слайд 10</vt:lpstr>
      <vt:lpstr>Слайд 11</vt:lpstr>
      <vt:lpstr>Взаимодействие с родителями и специалистами ДОО</vt:lpstr>
      <vt:lpstr>Слайд 13</vt:lpstr>
      <vt:lpstr>«+» организации ЛОК</vt:lpstr>
      <vt:lpstr>Слайд 15</vt:lpstr>
      <vt:lpstr>Слайд 16</vt:lpstr>
      <vt:lpstr>Слайд 17</vt:lpstr>
      <vt:lpstr>Слайд 18</vt:lpstr>
      <vt:lpstr>Слайд 19</vt:lpstr>
      <vt:lpstr>Слайд 20</vt:lpstr>
      <vt:lpstr>Выводы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летней оздоровительной компании в группе Вишенка</dc:title>
  <dc:creator>User</dc:creator>
  <cp:lastModifiedBy>User</cp:lastModifiedBy>
  <cp:revision>52</cp:revision>
  <dcterms:created xsi:type="dcterms:W3CDTF">2018-08-25T17:49:55Z</dcterms:created>
  <dcterms:modified xsi:type="dcterms:W3CDTF">2018-09-05T20:27:25Z</dcterms:modified>
</cp:coreProperties>
</file>