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73" r:id="rId3"/>
    <p:sldId id="259" r:id="rId4"/>
    <p:sldId id="258" r:id="rId5"/>
    <p:sldId id="261" r:id="rId6"/>
    <p:sldId id="263" r:id="rId7"/>
    <p:sldId id="269" r:id="rId8"/>
    <p:sldId id="262" r:id="rId9"/>
    <p:sldId id="265" r:id="rId10"/>
    <p:sldId id="257" r:id="rId11"/>
    <p:sldId id="260" r:id="rId12"/>
    <p:sldId id="264" r:id="rId13"/>
    <p:sldId id="268" r:id="rId14"/>
    <p:sldId id="266" r:id="rId15"/>
    <p:sldId id="272" r:id="rId16"/>
    <p:sldId id="275" r:id="rId17"/>
    <p:sldId id="280" r:id="rId18"/>
    <p:sldId id="277" r:id="rId19"/>
    <p:sldId id="279" r:id="rId20"/>
    <p:sldId id="276" r:id="rId21"/>
    <p:sldId id="278" r:id="rId22"/>
    <p:sldId id="274" r:id="rId23"/>
    <p:sldId id="282" r:id="rId24"/>
    <p:sldId id="283" r:id="rId2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A4D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4681" autoAdjust="0"/>
    <p:restoredTop sz="94660"/>
  </p:normalViewPr>
  <p:slideViewPr>
    <p:cSldViewPr>
      <p:cViewPr>
        <p:scale>
          <a:sx n="100" d="100"/>
          <a:sy n="100" d="100"/>
        </p:scale>
        <p:origin x="-1884" y="-22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BBFB46-2E7A-492B-9885-2040EB55D4F5}" type="datetimeFigureOut">
              <a:rPr lang="ru-RU" smtClean="0"/>
              <a:pPr/>
              <a:t>22.11.2021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9FC862-8714-4EC0-A990-5C158CEA0F3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BBFB46-2E7A-492B-9885-2040EB55D4F5}" type="datetimeFigureOut">
              <a:rPr lang="ru-RU" smtClean="0"/>
              <a:pPr/>
              <a:t>22.11.2021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9FC862-8714-4EC0-A990-5C158CEA0F3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BBFB46-2E7A-492B-9885-2040EB55D4F5}" type="datetimeFigureOut">
              <a:rPr lang="ru-RU" smtClean="0"/>
              <a:pPr/>
              <a:t>22.11.2021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9FC862-8714-4EC0-A990-5C158CEA0F3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BBFB46-2E7A-492B-9885-2040EB55D4F5}" type="datetimeFigureOut">
              <a:rPr lang="ru-RU" smtClean="0"/>
              <a:pPr/>
              <a:t>22.11.2021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9FC862-8714-4EC0-A990-5C158CEA0F3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BBFB46-2E7A-492B-9885-2040EB55D4F5}" type="datetimeFigureOut">
              <a:rPr lang="ru-RU" smtClean="0"/>
              <a:pPr/>
              <a:t>22.11.2021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9FC862-8714-4EC0-A990-5C158CEA0F3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BBFB46-2E7A-492B-9885-2040EB55D4F5}" type="datetimeFigureOut">
              <a:rPr lang="ru-RU" smtClean="0"/>
              <a:pPr/>
              <a:t>22.11.2021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9FC862-8714-4EC0-A990-5C158CEA0F3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BBFB46-2E7A-492B-9885-2040EB55D4F5}" type="datetimeFigureOut">
              <a:rPr lang="ru-RU" smtClean="0"/>
              <a:pPr/>
              <a:t>22.11.2021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9FC862-8714-4EC0-A990-5C158CEA0F3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BBFB46-2E7A-492B-9885-2040EB55D4F5}" type="datetimeFigureOut">
              <a:rPr lang="ru-RU" smtClean="0"/>
              <a:pPr/>
              <a:t>22.11.2021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9FC862-8714-4EC0-A990-5C158CEA0F3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BBFB46-2E7A-492B-9885-2040EB55D4F5}" type="datetimeFigureOut">
              <a:rPr lang="ru-RU" smtClean="0"/>
              <a:pPr/>
              <a:t>22.11.2021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9FC862-8714-4EC0-A990-5C158CEA0F3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BBFB46-2E7A-492B-9885-2040EB55D4F5}" type="datetimeFigureOut">
              <a:rPr lang="ru-RU" smtClean="0"/>
              <a:pPr/>
              <a:t>22.11.2021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9FC862-8714-4EC0-A990-5C158CEA0F3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BBFB46-2E7A-492B-9885-2040EB55D4F5}" type="datetimeFigureOut">
              <a:rPr lang="ru-RU" smtClean="0"/>
              <a:pPr/>
              <a:t>22.11.2021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9FC862-8714-4EC0-A990-5C158CEA0F3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BBFB46-2E7A-492B-9885-2040EB55D4F5}" type="datetimeFigureOut">
              <a:rPr lang="ru-RU" smtClean="0"/>
              <a:pPr/>
              <a:t>22.11.2021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9FC862-8714-4EC0-A990-5C158CEA0F35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pn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Relationship Id="rId9" Type="http://schemas.openxmlformats.org/officeDocument/2006/relationships/image" Target="../media/image8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jpeg"/><Relationship Id="rId4" Type="http://schemas.openxmlformats.org/officeDocument/2006/relationships/image" Target="../media/image5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jpeg"/><Relationship Id="rId4" Type="http://schemas.openxmlformats.org/officeDocument/2006/relationships/image" Target="../media/image5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8.jpeg"/><Relationship Id="rId4" Type="http://schemas.openxmlformats.org/officeDocument/2006/relationships/image" Target="../media/image5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jpeg"/><Relationship Id="rId3" Type="http://schemas.openxmlformats.org/officeDocument/2006/relationships/image" Target="../media/image29.jpeg"/><Relationship Id="rId7" Type="http://schemas.openxmlformats.org/officeDocument/2006/relationships/image" Target="../media/image32.jpeg"/><Relationship Id="rId12" Type="http://schemas.openxmlformats.org/officeDocument/2006/relationships/image" Target="../media/image37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jpeg"/><Relationship Id="rId11" Type="http://schemas.openxmlformats.org/officeDocument/2006/relationships/image" Target="../media/image36.jpeg"/><Relationship Id="rId5" Type="http://schemas.openxmlformats.org/officeDocument/2006/relationships/image" Target="../media/image30.jpeg"/><Relationship Id="rId10" Type="http://schemas.openxmlformats.org/officeDocument/2006/relationships/image" Target="../media/image35.jpeg"/><Relationship Id="rId4" Type="http://schemas.openxmlformats.org/officeDocument/2006/relationships/image" Target="../media/image5.jpeg"/><Relationship Id="rId9" Type="http://schemas.openxmlformats.org/officeDocument/2006/relationships/image" Target="../media/image34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9.jpeg"/><Relationship Id="rId4" Type="http://schemas.openxmlformats.org/officeDocument/2006/relationships/image" Target="../media/image5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2.jpeg"/><Relationship Id="rId5" Type="http://schemas.openxmlformats.org/officeDocument/2006/relationships/image" Target="../media/image41.jpeg"/><Relationship Id="rId4" Type="http://schemas.openxmlformats.org/officeDocument/2006/relationships/image" Target="../media/image40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eg"/><Relationship Id="rId4" Type="http://schemas.openxmlformats.org/officeDocument/2006/relationships/image" Target="../media/image44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eg"/><Relationship Id="rId4" Type="http://schemas.openxmlformats.org/officeDocument/2006/relationships/image" Target="../media/image46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eg"/><Relationship Id="rId4" Type="http://schemas.openxmlformats.org/officeDocument/2006/relationships/image" Target="../media/image48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eg"/><Relationship Id="rId4" Type="http://schemas.openxmlformats.org/officeDocument/2006/relationships/image" Target="../media/image50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eg"/><Relationship Id="rId4" Type="http://schemas.openxmlformats.org/officeDocument/2006/relationships/image" Target="../media/image52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eg"/><Relationship Id="rId4" Type="http://schemas.openxmlformats.org/officeDocument/2006/relationships/image" Target="../media/image54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jpeg"/><Relationship Id="rId4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jpeg"/><Relationship Id="rId4" Type="http://schemas.openxmlformats.org/officeDocument/2006/relationships/image" Target="../media/image5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jpeg"/><Relationship Id="rId4" Type="http://schemas.openxmlformats.org/officeDocument/2006/relationships/image" Target="../media/image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jpeg"/><Relationship Id="rId4" Type="http://schemas.openxmlformats.org/officeDocument/2006/relationships/image" Target="../media/image5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jpeg"/><Relationship Id="rId4" Type="http://schemas.openxmlformats.org/officeDocument/2006/relationships/image" Target="../media/image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C:\Users\user\Desktop\пед.колледж.анг.яз\психология\Новая папка\1614378254_65-p-fon-dlya-detskoi-prezentatsii-svetlii-6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000750"/>
          </a:xfrm>
          <a:prstGeom prst="rect">
            <a:avLst/>
          </a:prstGeom>
          <a:noFill/>
        </p:spPr>
      </p:pic>
      <p:sp>
        <p:nvSpPr>
          <p:cNvPr id="10" name="Горизонтальный свиток 9"/>
          <p:cNvSpPr/>
          <p:nvPr/>
        </p:nvSpPr>
        <p:spPr>
          <a:xfrm>
            <a:off x="2571736" y="-214338"/>
            <a:ext cx="5040560" cy="4752528"/>
          </a:xfrm>
          <a:prstGeom prst="horizontalScroll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solidFill>
                  <a:srgbClr val="9A4D00"/>
                </a:solidFill>
              </a:rPr>
              <a:t>  </a:t>
            </a:r>
            <a:r>
              <a:rPr lang="ru-RU" sz="3600" b="1" dirty="0" smtClean="0">
                <a:solidFill>
                  <a:schemeClr val="tx1"/>
                </a:solidFill>
              </a:rPr>
              <a:t>Презентация на тему:</a:t>
            </a:r>
          </a:p>
          <a:p>
            <a:pPr algn="ctr"/>
            <a:r>
              <a:rPr lang="ru-RU" sz="3600" b="1" dirty="0" smtClean="0">
                <a:solidFill>
                  <a:schemeClr val="tx1"/>
                </a:solidFill>
              </a:rPr>
              <a:t>«Познаём мир играя»</a:t>
            </a:r>
          </a:p>
          <a:p>
            <a:pPr algn="r"/>
            <a:r>
              <a:rPr lang="ru-RU" sz="1400" b="1" dirty="0" smtClean="0">
                <a:solidFill>
                  <a:schemeClr val="tx1"/>
                </a:solidFill>
              </a:rPr>
              <a:t>Выполнили:</a:t>
            </a:r>
          </a:p>
          <a:p>
            <a:pPr algn="r"/>
            <a:r>
              <a:rPr lang="ru-RU" sz="1400" b="1" dirty="0" smtClean="0">
                <a:solidFill>
                  <a:schemeClr val="tx1"/>
                </a:solidFill>
              </a:rPr>
              <a:t> воспитатели МДОБУ </a:t>
            </a:r>
            <a:r>
              <a:rPr lang="ru-RU" sz="1400" b="1" dirty="0" err="1" smtClean="0">
                <a:solidFill>
                  <a:schemeClr val="tx1"/>
                </a:solidFill>
              </a:rPr>
              <a:t>д</a:t>
            </a:r>
            <a:r>
              <a:rPr lang="ru-RU" sz="1400" b="1" dirty="0" smtClean="0">
                <a:solidFill>
                  <a:schemeClr val="tx1"/>
                </a:solidFill>
              </a:rPr>
              <a:t>/с «Снегурочка» </a:t>
            </a:r>
          </a:p>
          <a:p>
            <a:pPr algn="r"/>
            <a:r>
              <a:rPr lang="ru-RU" sz="1400" b="1" dirty="0" smtClean="0">
                <a:solidFill>
                  <a:schemeClr val="tx1"/>
                </a:solidFill>
              </a:rPr>
              <a:t>групп раннего возраста</a:t>
            </a:r>
          </a:p>
          <a:p>
            <a:pPr algn="r"/>
            <a:r>
              <a:rPr lang="ru-RU" sz="1400" b="1" dirty="0" err="1" smtClean="0">
                <a:solidFill>
                  <a:schemeClr val="tx1"/>
                </a:solidFill>
              </a:rPr>
              <a:t>Нигматуллина</a:t>
            </a:r>
            <a:r>
              <a:rPr lang="ru-RU" sz="1400" b="1" dirty="0" smtClean="0">
                <a:solidFill>
                  <a:schemeClr val="tx1"/>
                </a:solidFill>
              </a:rPr>
              <a:t> Д.И.</a:t>
            </a:r>
          </a:p>
          <a:p>
            <a:pPr algn="r"/>
            <a:r>
              <a:rPr lang="ru-RU" sz="1400" b="1" dirty="0" smtClean="0">
                <a:solidFill>
                  <a:schemeClr val="tx1"/>
                </a:solidFill>
              </a:rPr>
              <a:t>Сорокина Л.Л.</a:t>
            </a:r>
          </a:p>
          <a:p>
            <a:pPr algn="r"/>
            <a:r>
              <a:rPr lang="ru-RU" sz="1400" b="1" dirty="0" smtClean="0">
                <a:solidFill>
                  <a:schemeClr val="tx1"/>
                </a:solidFill>
              </a:rPr>
              <a:t>Булатова А.Р.</a:t>
            </a:r>
          </a:p>
        </p:txBody>
      </p:sp>
      <p:pic>
        <p:nvPicPr>
          <p:cNvPr id="12297" name="Picture 9" descr="C:\Users\User\Desktop\0_818bb_98aaa2e5_orig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929454" y="3429000"/>
            <a:ext cx="2214546" cy="3100587"/>
          </a:xfrm>
          <a:prstGeom prst="rect">
            <a:avLst/>
          </a:prstGeom>
          <a:noFill/>
        </p:spPr>
      </p:pic>
      <p:pic>
        <p:nvPicPr>
          <p:cNvPr id="12296" name="Picture 8" descr="C:\Users\User\Desktop\ris4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85786" y="3418138"/>
            <a:ext cx="2643206" cy="2643206"/>
          </a:xfrm>
          <a:prstGeom prst="rect">
            <a:avLst/>
          </a:prstGeom>
          <a:noFill/>
        </p:spPr>
      </p:pic>
      <p:sp>
        <p:nvSpPr>
          <p:cNvPr id="12290" name="AutoShape 2" descr="Картинки по запросу солнышко лучистое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292" name="AutoShape 4" descr="Картинки по запросу солнышко лучистое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294" name="AutoShape 6" descr="Картинки по запросу солнышко лучистое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2295" name="Picture 7" descr="C:\Users\User\Desktop\e06703192c14169e9f292c0c971f2bfa.jp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3714752"/>
            <a:ext cx="9144000" cy="3143248"/>
          </a:xfrm>
          <a:prstGeom prst="rect">
            <a:avLst/>
          </a:prstGeom>
          <a:noFill/>
        </p:spPr>
      </p:pic>
      <p:pic>
        <p:nvPicPr>
          <p:cNvPr id="12298" name="Picture 10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-142908" y="-142900"/>
            <a:ext cx="2829719" cy="28297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2299" name="Picture 11" descr="C:\Users\User\Desktop\1362124259_41.jpg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b="4"/>
          <a:stretch>
            <a:fillRect/>
          </a:stretch>
        </p:blipFill>
        <p:spPr bwMode="auto">
          <a:xfrm>
            <a:off x="285720" y="2428868"/>
            <a:ext cx="1368152" cy="1355601"/>
          </a:xfrm>
          <a:prstGeom prst="rect">
            <a:avLst/>
          </a:prstGeom>
          <a:noFill/>
        </p:spPr>
      </p:pic>
      <p:pic>
        <p:nvPicPr>
          <p:cNvPr id="12300" name="Picture 12" descr="C:\Users\User\Desktop\depositphotos_57696385-Yellow-butterfly.jpg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076056" y="3861048"/>
            <a:ext cx="1559099" cy="1559099"/>
          </a:xfrm>
          <a:prstGeom prst="rect">
            <a:avLst/>
          </a:prstGeom>
          <a:noFill/>
        </p:spPr>
      </p:pic>
      <p:pic>
        <p:nvPicPr>
          <p:cNvPr id="12301" name="Picture 13" descr="C:\Users\User\Desktop\images (4).jpg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4293096"/>
            <a:ext cx="1182241" cy="1252742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C:\Users\user\Desktop\пед.колледж.анг.яз\психология\Новая папка\1614378254_65-p-fon-dlya-detskoi-prezentatsii-svetlii-6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400" b="1" dirty="0" smtClean="0"/>
              <a:t/>
            </a:r>
            <a:br>
              <a:rPr lang="ru-RU" sz="2400" b="1" dirty="0" smtClean="0"/>
            </a:br>
            <a:r>
              <a:rPr lang="ru-RU" sz="2400" b="1" dirty="0" smtClean="0"/>
              <a:t/>
            </a:r>
            <a:br>
              <a:rPr lang="ru-RU" sz="2400" b="1" dirty="0" smtClean="0"/>
            </a:br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«Бусы»</a:t>
            </a: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 Учить подбирать по цвету шнурка бусы. Развивать моторику рук детей.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endParaRPr lang="ru-RU" sz="2200" b="1" dirty="0">
              <a:solidFill>
                <a:schemeClr val="tx1"/>
              </a:solidFill>
            </a:endParaRPr>
          </a:p>
        </p:txBody>
      </p:sp>
      <p:pic>
        <p:nvPicPr>
          <p:cNvPr id="10" name="Содержимое 9" descr="IMG_20211116_102708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 flipH="1" flipV="1">
            <a:off x="411163" y="6131917"/>
            <a:ext cx="46037" cy="34528"/>
          </a:xfrm>
        </p:spPr>
      </p:pic>
      <p:pic>
        <p:nvPicPr>
          <p:cNvPr id="6" name="Picture 10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-214346" y="-142900"/>
            <a:ext cx="1857388" cy="19656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5362" name="Picture 2" descr="https://sun9-9.userapi.com/impg/oXqGAiXl-Cpr-phb2MjL7wZ38CTDnkwSMLO_Gg/eVcfIkw2txk.jpg?size=1600x987&amp;quality=96&amp;sign=a6954e07578ed8546bf8b10468844386&amp;type=album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428728" y="1785926"/>
            <a:ext cx="6369345" cy="3929090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C:\Users\user\Desktop\пед.колледж.анг.яз\психология\Новая папка\1614378254_65-p-fon-dlya-detskoi-prezentatsii-svetlii-6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-357214"/>
            <a:ext cx="8229600" cy="1643050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chemeClr val="tx1"/>
                </a:solidFill>
              </a:rPr>
              <a:t/>
            </a:r>
            <a:br>
              <a:rPr lang="ru-RU" sz="2000" b="1" dirty="0" smtClean="0">
                <a:solidFill>
                  <a:schemeClr val="tx1"/>
                </a:solidFill>
              </a:rPr>
            </a:b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«Подбери по цвету»</a:t>
            </a:r>
            <a:b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Развивать умения различать основные цвета.     </a:t>
            </a:r>
            <a:b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Классифицировать их по ориентиру, по цвету</a:t>
            </a:r>
            <a:endParaRPr lang="ru-RU" sz="20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2" name="Рисунок 11" descr="T0ftwpgms5M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572000" y="1928802"/>
            <a:ext cx="4392707" cy="4061183"/>
          </a:xfrm>
          <a:prstGeom prst="rect">
            <a:avLst/>
          </a:prstGeom>
        </p:spPr>
      </p:pic>
      <p:pic>
        <p:nvPicPr>
          <p:cNvPr id="7" name="Picture 10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-142908" y="-214338"/>
            <a:ext cx="2000264" cy="2116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" name="Содержимое 8" descr="KP_4DXyH3OA.jpg"/>
          <p:cNvPicPr>
            <a:picLocks noGrp="1" noChangeAspect="1"/>
          </p:cNvPicPr>
          <p:nvPr>
            <p:ph idx="1"/>
          </p:nvPr>
        </p:nvPicPr>
        <p:blipFill>
          <a:blip r:embed="rId5" cstate="print"/>
          <a:stretch>
            <a:fillRect/>
          </a:stretch>
        </p:blipFill>
        <p:spPr>
          <a:xfrm>
            <a:off x="500034" y="2214554"/>
            <a:ext cx="3714776" cy="3373481"/>
          </a:xfrm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C:\Users\user\Desktop\пед.колледж.анг.яз\психология\Новая папка\1614378254_65-p-fon-dlya-detskoi-prezentatsii-svetlii-6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-285776"/>
            <a:ext cx="8550432" cy="1273328"/>
          </a:xfrm>
        </p:spPr>
        <p:txBody>
          <a:bodyPr>
            <a:noAutofit/>
          </a:bodyPr>
          <a:lstStyle/>
          <a:p>
            <a:r>
              <a:rPr lang="ru-RU" sz="1800" b="1" dirty="0" smtClean="0"/>
              <a:t/>
            </a:r>
            <a:br>
              <a:rPr lang="ru-RU" sz="1800" b="1" dirty="0" smtClean="0"/>
            </a:br>
            <a:r>
              <a:rPr lang="ru-RU" sz="1800" b="1" dirty="0" smtClean="0"/>
              <a:t/>
            </a:r>
            <a:br>
              <a:rPr lang="ru-RU" sz="1800" b="1" dirty="0" smtClean="0"/>
            </a:br>
            <a:r>
              <a:rPr lang="ru-RU" sz="1800" b="1" dirty="0" smtClean="0"/>
              <a:t/>
            </a:r>
            <a:br>
              <a:rPr lang="ru-RU" sz="1800" b="1" dirty="0" smtClean="0"/>
            </a:br>
            <a:r>
              <a:rPr lang="ru-RU" sz="1800" b="1" dirty="0" smtClean="0"/>
              <a:t/>
            </a:r>
            <a:br>
              <a:rPr lang="ru-RU" sz="1800" b="1" dirty="0" smtClean="0"/>
            </a:b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«Рамки и вкладыши»</a:t>
            </a:r>
            <a:b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             Совершенствовать умение выделять форму, соотносить </a:t>
            </a:r>
            <a:b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    рамку и вкладыш, развивать внимание, память, мелкую </a:t>
            </a:r>
            <a:b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моторику рук.»</a:t>
            </a:r>
            <a:r>
              <a:rPr lang="ru-RU" sz="2000" dirty="0" smtClean="0">
                <a:solidFill>
                  <a:schemeClr val="tx1"/>
                </a:solidFill>
              </a:rPr>
              <a:t/>
            </a:r>
            <a:br>
              <a:rPr lang="ru-RU" sz="2000" dirty="0" smtClean="0">
                <a:solidFill>
                  <a:schemeClr val="tx1"/>
                </a:solidFill>
              </a:rPr>
            </a:br>
            <a:endParaRPr lang="ru-RU" sz="2000" b="1" dirty="0">
              <a:solidFill>
                <a:schemeClr val="tx1"/>
              </a:solidFill>
            </a:endParaRPr>
          </a:p>
        </p:txBody>
      </p:sp>
      <p:pic>
        <p:nvPicPr>
          <p:cNvPr id="12" name="Содержимое 11" descr="IMG_20211117_224045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4995865" y="1514460"/>
            <a:ext cx="3071834" cy="5016189"/>
          </a:xfrm>
        </p:spPr>
      </p:pic>
      <p:pic>
        <p:nvPicPr>
          <p:cNvPr id="6" name="Picture 10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-142908" y="-142900"/>
            <a:ext cx="2195736" cy="2000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" name="Рисунок 8" descr="IMG_20211117_223947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14348" y="2071678"/>
            <a:ext cx="3254553" cy="3414738"/>
          </a:xfrm>
          <a:prstGeom prst="rect">
            <a:avLst/>
          </a:prstGeom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C:\Users\user\Desktop\пед.колледж.анг.яз\психология\Новая папка\1614378254_65-p-fon-dlya-detskoi-prezentatsii-svetlii-6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000" b="1" dirty="0" smtClean="0">
                <a:solidFill>
                  <a:schemeClr val="tx1"/>
                </a:solidFill>
              </a:rPr>
              <a:t/>
            </a:r>
            <a:br>
              <a:rPr lang="ru-RU" sz="2000" b="1" dirty="0" smtClean="0">
                <a:solidFill>
                  <a:schemeClr val="tx1"/>
                </a:solidFill>
              </a:rPr>
            </a:b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«Кубик мягкий»</a:t>
            </a:r>
            <a:b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Развивать  мелкую моторику рук детей,</a:t>
            </a:r>
            <a:b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тактильные ощущения, восприятие цвета и геометрических фигур.</a:t>
            </a:r>
            <a:r>
              <a:rPr lang="ru-RU" sz="2000" dirty="0" smtClean="0">
                <a:solidFill>
                  <a:schemeClr val="tx1"/>
                </a:solidFill>
              </a:rPr>
              <a:t/>
            </a:r>
            <a:br>
              <a:rPr lang="ru-RU" sz="2000" dirty="0" smtClean="0">
                <a:solidFill>
                  <a:schemeClr val="tx1"/>
                </a:solidFill>
              </a:rPr>
            </a:br>
            <a:endParaRPr lang="ru-RU" sz="2000" b="1" dirty="0">
              <a:solidFill>
                <a:schemeClr val="tx1"/>
              </a:solidFill>
            </a:endParaRPr>
          </a:p>
        </p:txBody>
      </p:sp>
      <p:pic>
        <p:nvPicPr>
          <p:cNvPr id="24" name="Содержимое 23" descr="-uZ0ax_nn80.jp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642910" y="2500306"/>
            <a:ext cx="3251596" cy="3199517"/>
          </a:xfrm>
        </p:spPr>
      </p:pic>
      <p:pic>
        <p:nvPicPr>
          <p:cNvPr id="6" name="Picture 10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-571536" y="-214338"/>
            <a:ext cx="2214578" cy="1733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" name="Picture 2" descr="E:\Вчера\CAM01903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-7086600" y="-12115800"/>
            <a:ext cx="2798064" cy="3730752"/>
          </a:xfrm>
          <a:prstGeom prst="rect">
            <a:avLst/>
          </a:prstGeom>
          <a:noFill/>
        </p:spPr>
      </p:pic>
      <p:pic>
        <p:nvPicPr>
          <p:cNvPr id="1027" name="Picture 3" descr="E:\Вчера\CAM01903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-7086600" y="-12115800"/>
            <a:ext cx="2176272" cy="2901696"/>
          </a:xfrm>
          <a:prstGeom prst="rect">
            <a:avLst/>
          </a:prstGeom>
          <a:noFill/>
        </p:spPr>
      </p:pic>
      <p:pic>
        <p:nvPicPr>
          <p:cNvPr id="4" name="Picture 2" descr="E:\Вчера\CAM01903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-7086600" y="-12115800"/>
            <a:ext cx="1554480" cy="2072640"/>
          </a:xfrm>
          <a:prstGeom prst="rect">
            <a:avLst/>
          </a:prstGeom>
          <a:noFill/>
        </p:spPr>
      </p:pic>
      <p:pic>
        <p:nvPicPr>
          <p:cNvPr id="10" name="Picture 2" descr="E:\Вчера\CAM01903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-6934200" y="-11963400"/>
            <a:ext cx="1554480" cy="2072640"/>
          </a:xfrm>
          <a:prstGeom prst="rect">
            <a:avLst/>
          </a:prstGeom>
          <a:noFill/>
        </p:spPr>
      </p:pic>
      <p:pic>
        <p:nvPicPr>
          <p:cNvPr id="7" name="Picture 2" descr="E:\Вчера\CAM01914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-12001616" y="-8215394"/>
            <a:ext cx="4974336" cy="3730752"/>
          </a:xfrm>
          <a:prstGeom prst="rect">
            <a:avLst/>
          </a:prstGeom>
          <a:noFill/>
        </p:spPr>
      </p:pic>
      <p:pic>
        <p:nvPicPr>
          <p:cNvPr id="8" name="Picture 2" descr="E:\Вчера\CAM01914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-10972800" y="-8229600"/>
            <a:ext cx="3316224" cy="2487168"/>
          </a:xfrm>
          <a:prstGeom prst="rect">
            <a:avLst/>
          </a:prstGeom>
          <a:noFill/>
        </p:spPr>
      </p:pic>
      <p:pic>
        <p:nvPicPr>
          <p:cNvPr id="14" name="Picture 2" descr="E:\Вчера\CAM01914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-10820400" y="-8077200"/>
            <a:ext cx="3316224" cy="2487168"/>
          </a:xfrm>
          <a:prstGeom prst="rect">
            <a:avLst/>
          </a:prstGeom>
          <a:noFill/>
        </p:spPr>
      </p:pic>
      <p:pic>
        <p:nvPicPr>
          <p:cNvPr id="9" name="Picture 2" descr="E:\Вчера\CAM01913.jp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-7072394" y="-12144484"/>
            <a:ext cx="3419856" cy="4559808"/>
          </a:xfrm>
          <a:prstGeom prst="rect">
            <a:avLst/>
          </a:prstGeom>
          <a:noFill/>
        </p:spPr>
      </p:pic>
      <p:pic>
        <p:nvPicPr>
          <p:cNvPr id="12" name="Picture 3" descr="E:\Вчера\CAM01913.jp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-7086600" y="-12115800"/>
            <a:ext cx="4352544" cy="5803392"/>
          </a:xfrm>
          <a:prstGeom prst="rect">
            <a:avLst/>
          </a:prstGeom>
          <a:noFill/>
        </p:spPr>
      </p:pic>
      <p:pic>
        <p:nvPicPr>
          <p:cNvPr id="17" name="Рисунок 16" descr="UuyZdMukiDM.jpg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4643438" y="1714488"/>
            <a:ext cx="3429024" cy="4572033"/>
          </a:xfrm>
          <a:prstGeom prst="rect">
            <a:avLst/>
          </a:prstGeom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C:\Users\user\Desktop\пед.колледж.анг.яз\психология\Новая папка\1614378254_65-p-fon-dlya-detskoi-prezentatsii-svetlii-6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dirty="0"/>
              <a:t/>
            </a:r>
            <a:br>
              <a:rPr lang="ru-RU" sz="1600" dirty="0"/>
            </a:br>
            <a:r>
              <a:rPr lang="ru-RU" sz="2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«Юбка – наседка»</a:t>
            </a:r>
            <a:r>
              <a:rPr lang="ru-RU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Закреплять знания детей о цвете, форме, величине предметов. </a:t>
            </a:r>
            <a:br>
              <a:rPr lang="ru-RU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Упражнять в названии геометрических фигур, </a:t>
            </a:r>
            <a:br>
              <a:rPr lang="ru-RU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названии предметов по признаку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одинаковой формы. </a:t>
            </a:r>
            <a:br>
              <a:rPr lang="ru-RU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dirty="0" smtClean="0"/>
              <a:t/>
            </a:r>
            <a:br>
              <a:rPr lang="ru-RU" sz="1600" dirty="0" smtClean="0"/>
            </a:b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7" name="Содержимое 6" descr="z7z9BxbaLdk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543526" y="2458179"/>
            <a:ext cx="3819748" cy="3542589"/>
          </a:xfrm>
        </p:spPr>
      </p:pic>
      <p:pic>
        <p:nvPicPr>
          <p:cNvPr id="6" name="Picture 10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-214346" y="-142900"/>
            <a:ext cx="1785950" cy="21048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" name="Рисунок 8" descr="4S0CQOe2zpM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857752" y="2174448"/>
            <a:ext cx="3000396" cy="3842613"/>
          </a:xfrm>
          <a:prstGeom prst="rect">
            <a:avLst/>
          </a:prstGeom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C:\Users\user\Desktop\пед.колледж.анг.яз\психология\Новая папка\1614378254_65-p-fon-dlya-detskoi-prezentatsii-svetlii-6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42900"/>
            <a:ext cx="9144000" cy="70009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000" b="1" dirty="0" smtClean="0"/>
              <a:t/>
            </a:r>
            <a:br>
              <a:rPr lang="ru-RU" sz="2000" b="1" dirty="0" smtClean="0"/>
            </a:br>
            <a:r>
              <a:rPr lang="ru-RU" sz="2000" b="1" dirty="0" smtClean="0"/>
              <a:t/>
            </a:r>
            <a:br>
              <a:rPr lang="ru-RU" sz="2000" b="1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6" name="Picture 10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-142908" y="-285776"/>
            <a:ext cx="2143108" cy="2457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" name="Picture 3" descr="E:\Вчера\CAM0195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-5715072" y="-9215526"/>
            <a:ext cx="1865376" cy="2487168"/>
          </a:xfrm>
          <a:prstGeom prst="rect">
            <a:avLst/>
          </a:prstGeom>
          <a:noFill/>
        </p:spPr>
      </p:pic>
      <p:pic>
        <p:nvPicPr>
          <p:cNvPr id="3" name="Picture 2" descr="E:\Вчера\CAM01934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-7086600" y="-12115800"/>
            <a:ext cx="2487168" cy="3316224"/>
          </a:xfrm>
          <a:prstGeom prst="rect">
            <a:avLst/>
          </a:prstGeom>
          <a:noFill/>
        </p:spPr>
      </p:pic>
      <p:pic>
        <p:nvPicPr>
          <p:cNvPr id="12" name="Рисунок 11" descr="IMG_20211117_163700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643042" y="1571612"/>
            <a:ext cx="6357982" cy="4768488"/>
          </a:xfrm>
          <a:prstGeom prst="rect">
            <a:avLst/>
          </a:prstGeom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C:\Users\user\Desktop\пед.колледж.анг.яз\психология\Новая папка\1614378254_65-p-fon-dlya-detskoi-prezentatsii-svetlii-6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70009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16034" y="357166"/>
            <a:ext cx="8627966" cy="1128698"/>
          </a:xfrm>
        </p:spPr>
        <p:txBody>
          <a:bodyPr>
            <a:normAutofit fontScale="90000"/>
          </a:bodyPr>
          <a:lstStyle/>
          <a:p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10" name="Содержимое 9" descr="nSWi6VA5zKU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3286116" y="2357430"/>
            <a:ext cx="5715040" cy="2857520"/>
          </a:xfrm>
        </p:spPr>
      </p:pic>
      <p:pic>
        <p:nvPicPr>
          <p:cNvPr id="6" name="Рисунок 5" descr="2n-uZdbOceI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14282" y="2357430"/>
            <a:ext cx="2928926" cy="2876625"/>
          </a:xfrm>
          <a:prstGeom prst="rect">
            <a:avLst/>
          </a:prstGeom>
        </p:spPr>
      </p:pic>
      <p:sp>
        <p:nvSpPr>
          <p:cNvPr id="19457" name="Rectangle 1"/>
          <p:cNvSpPr>
            <a:spLocks noChangeArrowheads="1"/>
          </p:cNvSpPr>
          <p:nvPr/>
        </p:nvSpPr>
        <p:spPr bwMode="auto">
          <a:xfrm>
            <a:off x="0" y="0"/>
            <a:ext cx="6500176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     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0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  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Весёлые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резиночки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»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                Развивать мелкую моторику рук у детей</a:t>
            </a:r>
            <a:r>
              <a:rPr lang="ru-RU" sz="20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    Называть цвет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резиночки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8" name="Picture 10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0"/>
            <a:ext cx="1818422" cy="21431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90" name="Picture 6" descr="C:\Users\user\Desktop\пед.колледж.анг.яз\психология\Новая папка\1614378254_65-p-fon-dlya-detskoi-prezentatsii-svetlii-6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7000899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000" b="1" dirty="0" smtClean="0">
                <a:solidFill>
                  <a:schemeClr val="tx1"/>
                </a:solidFill>
              </a:rPr>
              <a:t/>
            </a:r>
            <a:br>
              <a:rPr lang="ru-RU" sz="2000" b="1" dirty="0" smtClean="0">
                <a:solidFill>
                  <a:schemeClr val="tx1"/>
                </a:solidFill>
              </a:rPr>
            </a:br>
            <a:r>
              <a:rPr lang="ru-RU" sz="2000" b="1" dirty="0" smtClean="0"/>
              <a:t/>
            </a:r>
            <a:br>
              <a:rPr lang="ru-RU" sz="2000" b="1" dirty="0" smtClean="0"/>
            </a:br>
            <a:r>
              <a:rPr lang="ru-RU" sz="2000" b="1" dirty="0" smtClean="0"/>
              <a:t/>
            </a:r>
            <a:br>
              <a:rPr lang="ru-RU" sz="2000" b="1" dirty="0" smtClean="0"/>
            </a:br>
            <a:r>
              <a:rPr lang="ru-RU" sz="2200" b="1" dirty="0" smtClean="0">
                <a:solidFill>
                  <a:schemeClr val="tx1"/>
                </a:solidFill>
              </a:rPr>
              <a:t>Многофункционально панно  «Транспорт»</a:t>
            </a:r>
            <a:br>
              <a:rPr lang="ru-RU" sz="2200" b="1" dirty="0" smtClean="0">
                <a:solidFill>
                  <a:schemeClr val="tx1"/>
                </a:solidFill>
              </a:rPr>
            </a:br>
            <a:r>
              <a:rPr lang="ru-RU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асширять представления детей о видах транспорта. </a:t>
            </a:r>
            <a:br>
              <a:rPr lang="ru-RU" sz="2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Закреплять  умения детей различать по внешнему виду.</a:t>
            </a:r>
            <a:br>
              <a:rPr lang="ru-RU" sz="2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Развивать пространственное представление  (вверху – внизу),представления о геометрических фигурах,</a:t>
            </a:r>
            <a:br>
              <a:rPr lang="ru-RU" sz="2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знания детей о цвете (красный, желтый, зеленый, синий</a:t>
            </a:r>
            <a:r>
              <a:rPr lang="ru-RU" sz="2200" dirty="0" smtClean="0"/>
              <a:t>).</a:t>
            </a:r>
            <a:endParaRPr lang="ru-RU" sz="2200" b="1" dirty="0">
              <a:solidFill>
                <a:schemeClr val="tx1"/>
              </a:solidFill>
            </a:endParaRPr>
          </a:p>
        </p:txBody>
      </p:sp>
      <p:pic>
        <p:nvPicPr>
          <p:cNvPr id="10" name="Содержимое 9" descr="IMG_20211117_160523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5500694" y="2641432"/>
            <a:ext cx="3161232" cy="4216568"/>
          </a:xfrm>
        </p:spPr>
      </p:pic>
      <p:pic>
        <p:nvPicPr>
          <p:cNvPr id="8" name="Рисунок 7" descr="IMG_20211117_155950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42844" y="2786058"/>
            <a:ext cx="4857752" cy="3643315"/>
          </a:xfrm>
          <a:prstGeom prst="rect">
            <a:avLst/>
          </a:prstGeom>
        </p:spPr>
      </p:pic>
      <p:pic>
        <p:nvPicPr>
          <p:cNvPr id="6" name="Picture 10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-142908" y="-214338"/>
            <a:ext cx="1757788" cy="20716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C:\Users\user\Desktop\пед.колледж.анг.яз\психология\Новая папка\1614378254_65-p-fon-dlya-detskoi-prezentatsii-svetlii-6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1600" b="1" dirty="0" smtClean="0"/>
              <a:t/>
            </a:r>
            <a:br>
              <a:rPr lang="ru-RU" sz="1600" b="1" dirty="0" smtClean="0"/>
            </a:br>
            <a:r>
              <a:rPr lang="ru-RU" sz="1600" b="1" dirty="0" smtClean="0"/>
              <a:t/>
            </a:r>
            <a:br>
              <a:rPr lang="ru-RU" sz="1600" b="1" dirty="0" smtClean="0"/>
            </a:br>
            <a:r>
              <a:rPr lang="ru-RU" sz="2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      «Кто что ест?»                         </a:t>
            </a:r>
            <a:r>
              <a:rPr lang="ru-RU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 Закреплять знания детей о разных видах питания животных.                 </a:t>
            </a:r>
            <a:br>
              <a:rPr lang="ru-RU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            </a:t>
            </a:r>
            <a:r>
              <a:rPr lang="ru-RU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Развивать умения различать понятия "Домашние" и "Дикие" </a:t>
            </a:r>
            <a:br>
              <a:rPr lang="ru-RU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животные. 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оспитывать бережное отношение к природе.</a:t>
            </a:r>
            <a:br>
              <a:rPr lang="ru-RU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1600" dirty="0" smtClean="0"/>
              <a:t/>
            </a:r>
            <a:br>
              <a:rPr lang="ru-RU" sz="1600" dirty="0" smtClean="0"/>
            </a:br>
            <a:endParaRPr lang="ru-RU" sz="1600" dirty="0"/>
          </a:p>
        </p:txBody>
      </p:sp>
      <p:pic>
        <p:nvPicPr>
          <p:cNvPr id="6" name="Рисунок 5" descr="mgcPlBsWkM8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8596" y="2143116"/>
            <a:ext cx="3576668" cy="3311730"/>
          </a:xfrm>
          <a:prstGeom prst="rect">
            <a:avLst/>
          </a:prstGeom>
        </p:spPr>
      </p:pic>
      <p:pic>
        <p:nvPicPr>
          <p:cNvPr id="8" name="Рисунок 7" descr="JJEAYrDe93Q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2000" y="1643050"/>
            <a:ext cx="3625480" cy="4833973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0"/>
            <a:ext cx="1818422" cy="21431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C:\Users\user\Desktop\пед.колледж.анг.яз\психология\Новая папка\1614378254_65-p-fon-dlya-detskoi-prezentatsii-svetlii-6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«Веселая полянка»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            Развивать мелкую моторику рук, внимание, умение различать цвета (желтый, зеленый).</a:t>
            </a: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1800" dirty="0" smtClean="0"/>
              <a:t/>
            </a:r>
            <a:br>
              <a:rPr lang="ru-RU" sz="1800" dirty="0" smtClean="0"/>
            </a:br>
            <a:endParaRPr lang="ru-RU" sz="1800" dirty="0"/>
          </a:p>
        </p:txBody>
      </p:sp>
      <p:pic>
        <p:nvPicPr>
          <p:cNvPr id="6" name="Рисунок 5" descr="IMG_20211117_033107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57158" y="2071678"/>
            <a:ext cx="3913560" cy="3214710"/>
          </a:xfrm>
          <a:prstGeom prst="rect">
            <a:avLst/>
          </a:prstGeom>
        </p:spPr>
      </p:pic>
      <p:pic>
        <p:nvPicPr>
          <p:cNvPr id="8" name="Рисунок 7" descr="IMG_20211117_161919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786314" y="1428737"/>
            <a:ext cx="3571900" cy="4762534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-285776"/>
            <a:ext cx="2214546" cy="261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9" name="Picture 5" descr="C:\Users\user\Desktop\пед.колледж.анг.яз\психология\Новая папка\1614378254_65-p-fon-dlya-detskoi-prezentatsii-svetlii-6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1214422"/>
            <a:ext cx="8229600" cy="4525963"/>
          </a:xfrm>
        </p:spPr>
        <p:txBody>
          <a:bodyPr/>
          <a:lstStyle/>
          <a:p>
            <a:pPr>
              <a:buNone/>
            </a:pPr>
            <a:r>
              <a:rPr lang="ru-RU" sz="2800" b="1" dirty="0" smtClean="0"/>
              <a:t>        </a:t>
            </a:r>
          </a:p>
          <a:p>
            <a:pPr>
              <a:buNone/>
            </a:pPr>
            <a:r>
              <a:rPr lang="ru-RU" sz="2800" b="1" dirty="0" smtClean="0"/>
              <a:t>     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«Игра-это огромное светлое окно, через которое в духовный мир ребёнка вливается живительный поток представлений, понятий об окружающем мире. Игра – это искра, зажигающая огонёк пытливости и любознательности» </a:t>
            </a:r>
          </a:p>
          <a:p>
            <a:pPr>
              <a:buNone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В.А Сухомлинский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10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42844" y="-214338"/>
            <a:ext cx="2214578" cy="22145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C:\Users\user\Desktop\пед.колледж.анг.яз\психология\Новая папка\1614378254_65-p-fon-dlya-detskoi-prezentatsii-svetlii-6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2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«Веселые прищепки»</a:t>
            </a:r>
            <a:r>
              <a:rPr lang="ru-RU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            Развивать мелкую моторику рук, координацию движений кисти рук и пальцев.</a:t>
            </a:r>
            <a:r>
              <a:rPr lang="ru-RU" sz="1800" dirty="0" smtClean="0">
                <a:solidFill>
                  <a:schemeClr val="tx1"/>
                </a:solidFill>
              </a:rPr>
              <a:t/>
            </a:r>
            <a:br>
              <a:rPr lang="ru-RU" sz="1800" dirty="0" smtClean="0">
                <a:solidFill>
                  <a:schemeClr val="tx1"/>
                </a:solidFill>
              </a:rPr>
            </a:b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10" name="Содержимое 9" descr="IMG_20211117_223231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5072066" y="1428735"/>
            <a:ext cx="3333622" cy="5035035"/>
          </a:xfrm>
        </p:spPr>
      </p:pic>
      <p:pic>
        <p:nvPicPr>
          <p:cNvPr id="8" name="Рисунок 7" descr="YB3HnN8k6_E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09262" y="2000240"/>
            <a:ext cx="3773036" cy="3643338"/>
          </a:xfrm>
          <a:prstGeom prst="rect">
            <a:avLst/>
          </a:prstGeom>
        </p:spPr>
      </p:pic>
      <p:pic>
        <p:nvPicPr>
          <p:cNvPr id="6" name="Picture 10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-214338"/>
            <a:ext cx="2000232" cy="23574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C:\Users\user\Desktop\пед.колледж.анг.яз\психология\Новая папка\1614378254_65-p-fon-dlya-detskoi-prezentatsii-svetlii-6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42900"/>
            <a:ext cx="9144000" cy="70009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1600" b="1" dirty="0" smtClean="0"/>
              <a:t/>
            </a:r>
            <a:br>
              <a:rPr lang="ru-RU" sz="1600" b="1" dirty="0" smtClean="0"/>
            </a:br>
            <a:r>
              <a:rPr lang="ru-RU" sz="2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«Подбери крышку»</a:t>
            </a:r>
            <a:r>
              <a:rPr lang="ru-RU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  Закреплять умения детей соотносить  предметы по цветам, </a:t>
            </a:r>
            <a:br>
              <a:rPr lang="ru-RU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      развивать мелкую моторику рук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1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" name="Содержимое 10" descr="ebxn5gss26w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4714876" y="1643049"/>
            <a:ext cx="3529013" cy="4705351"/>
          </a:xfrm>
        </p:spPr>
      </p:pic>
      <p:pic>
        <p:nvPicPr>
          <p:cNvPr id="9" name="Рисунок 8" descr="18XEFJZZ3yw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14348" y="2000239"/>
            <a:ext cx="3000396" cy="4000529"/>
          </a:xfrm>
          <a:prstGeom prst="rect">
            <a:avLst/>
          </a:prstGeom>
        </p:spPr>
      </p:pic>
      <p:pic>
        <p:nvPicPr>
          <p:cNvPr id="8" name="Picture 10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-214338"/>
            <a:ext cx="2000232" cy="23574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C:\Users\user\Desktop\пед.колледж.анг.яз\психология\Новая папка\1614378254_65-p-fon-dlya-detskoi-prezentatsii-svetlii-6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42900"/>
            <a:ext cx="9144000" cy="70009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600" dirty="0" smtClean="0">
                <a:solidFill>
                  <a:schemeClr val="tx1"/>
                </a:solidFill>
              </a:rPr>
              <a:t/>
            </a:r>
            <a:br>
              <a:rPr lang="ru-RU" sz="3600" dirty="0" smtClean="0">
                <a:solidFill>
                  <a:schemeClr val="tx1"/>
                </a:solidFill>
              </a:rPr>
            </a:br>
            <a:r>
              <a:rPr lang="ru-RU" sz="3600" dirty="0" smtClean="0">
                <a:solidFill>
                  <a:schemeClr val="tx1"/>
                </a:solidFill>
              </a:rPr>
              <a:t/>
            </a:r>
            <a:br>
              <a:rPr lang="ru-RU" sz="3600" dirty="0" smtClean="0">
                <a:solidFill>
                  <a:schemeClr val="tx1"/>
                </a:solidFill>
              </a:rPr>
            </a:br>
            <a:r>
              <a:rPr lang="ru-RU" sz="3600" dirty="0"/>
              <a:t/>
            </a:r>
            <a:br>
              <a:rPr lang="ru-RU" sz="3600" dirty="0"/>
            </a:br>
            <a:r>
              <a:rPr lang="ru-RU" sz="31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Таким образом,</a:t>
            </a:r>
            <a:br>
              <a:rPr lang="ru-RU" sz="31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1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познавательные </a:t>
            </a:r>
            <a:r>
              <a:rPr lang="ru-RU" sz="3100" b="1" dirty="0" smtClean="0">
                <a:latin typeface="Times New Roman" pitchFamily="18" charset="0"/>
                <a:cs typeface="Times New Roman" pitchFamily="18" charset="0"/>
              </a:rPr>
              <a:t>игры вызывают</a:t>
            </a:r>
            <a:r>
              <a:rPr lang="ru-RU" sz="31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у детей интерес к играм, развивают любознательность, творческое воображение, мышление, память. Формируют навыки самообслуживания у детей. Воспитывают бережное отношение к окружающему миру.</a:t>
            </a:r>
            <a:endParaRPr lang="ru-RU" sz="31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7" descr="C:\Users\User\Desktop\e06703192c14169e9f292c0c971f2bfa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4143380"/>
            <a:ext cx="9144000" cy="2714620"/>
          </a:xfrm>
          <a:prstGeom prst="rect">
            <a:avLst/>
          </a:prstGeom>
          <a:noFill/>
        </p:spPr>
      </p:pic>
      <p:pic>
        <p:nvPicPr>
          <p:cNvPr id="10" name="Picture 10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-214346" y="-428652"/>
            <a:ext cx="1818423" cy="21431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C:\Users\user\Desktop\пед.колледж.анг.яз\психология\Новая папка\1614378254_65-p-fon-dlya-detskoi-prezentatsii-svetlii-6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000750"/>
          </a:xfrm>
          <a:prstGeom prst="rect">
            <a:avLst/>
          </a:prstGeom>
          <a:noFill/>
        </p:spPr>
      </p:pic>
      <p:pic>
        <p:nvPicPr>
          <p:cNvPr id="4" name="Picture 10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-285776"/>
            <a:ext cx="1857356" cy="21890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7" descr="C:\Users\User\Desktop\e06703192c14169e9f292c0c971f2bfa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3714752"/>
            <a:ext cx="9144000" cy="3143248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642910" y="1571612"/>
            <a:ext cx="7858180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«Игра имеет важное значение в жизни ребенка, имеет то же значение, какое у взрослого имеет деятельность, работа,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служба. Каков ребенок в игре, таков во многом он будет в работе, когда вырастет. Поэтому воспитание будущего деятеля происходит,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прежде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всего, в игре». </a:t>
            </a:r>
          </a:p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   Макаренко А.С.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user\Desktop\пед.колледж.анг.яз\психология\Новая папка\1614378254_65-p-fon-dlya-detskoi-prezentatsii-svetlii-6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000750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endParaRPr lang="ru-RU" b="1" dirty="0" smtClean="0"/>
          </a:p>
          <a:p>
            <a:pPr algn="ctr">
              <a:buNone/>
            </a:pPr>
            <a:r>
              <a:rPr lang="ru-RU" sz="4400" b="1" dirty="0" smtClean="0"/>
              <a:t>Благодарим за внимание</a:t>
            </a:r>
            <a:endParaRPr lang="ru-RU" sz="4400" b="1" dirty="0"/>
          </a:p>
        </p:txBody>
      </p:sp>
      <p:pic>
        <p:nvPicPr>
          <p:cNvPr id="5" name="Picture 7" descr="C:\Users\User\Desktop\e06703192c14169e9f292c0c971f2bfa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3714752"/>
            <a:ext cx="9144000" cy="3143248"/>
          </a:xfrm>
          <a:prstGeom prst="rect">
            <a:avLst/>
          </a:prstGeom>
          <a:noFill/>
        </p:spPr>
      </p:pic>
      <p:pic>
        <p:nvPicPr>
          <p:cNvPr id="6" name="Picture 10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-285776"/>
            <a:ext cx="1857356" cy="21890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user\Desktop\пед.колледж.анг.яз\психология\Новая папка\1614378254_65-p-fon-dlya-detskoi-prezentatsii-svetlii-6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428604"/>
            <a:ext cx="8492954" cy="5786478"/>
          </a:xfrm>
        </p:spPr>
        <p:txBody>
          <a:bodyPr>
            <a:normAutofit fontScale="90000"/>
          </a:bodyPr>
          <a:lstStyle/>
          <a:p>
            <a:pPr algn="l"/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sz="3600" dirty="0"/>
          </a:p>
        </p:txBody>
      </p:sp>
      <p:pic>
        <p:nvPicPr>
          <p:cNvPr id="6" name="Picture 10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-193934" y="-214337"/>
            <a:ext cx="2551356" cy="2232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Прямоугольник 8"/>
          <p:cNvSpPr/>
          <p:nvPr/>
        </p:nvSpPr>
        <p:spPr>
          <a:xfrm>
            <a:off x="1071538" y="1643050"/>
            <a:ext cx="7072362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Развитие познавательной активности у детей младшего дошкольного возраста особенно актуальна на современном этапе, т.к. она развивает детскую любознательность и формирует на его основе устойчивые познавательные интересы через игры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user\Desktop\пед.колледж.анг.яз\психология\Новая папка\1614378254_65-p-fon-dlya-detskoi-prezentatsii-svetlii-6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0"/>
            <a:ext cx="8229600" cy="2285992"/>
          </a:xfrm>
        </p:spPr>
        <p:txBody>
          <a:bodyPr>
            <a:normAutofit fontScale="90000"/>
          </a:bodyPr>
          <a:lstStyle/>
          <a:p>
            <a:pPr>
              <a:spcBef>
                <a:spcPts val="0"/>
              </a:spcBef>
            </a:pPr>
            <a:r>
              <a:rPr lang="ru-RU" sz="1800" b="1" dirty="0" smtClean="0"/>
              <a:t/>
            </a:r>
            <a:br>
              <a:rPr lang="ru-RU" sz="1800" b="1" dirty="0" smtClean="0"/>
            </a:br>
            <a:r>
              <a:rPr lang="ru-RU" sz="1800" b="1" dirty="0" smtClean="0"/>
              <a:t/>
            </a:r>
            <a:br>
              <a:rPr lang="ru-RU" sz="1800" b="1" dirty="0" smtClean="0"/>
            </a:br>
            <a:r>
              <a:rPr lang="ru-RU" sz="1800" b="1" dirty="0" smtClean="0"/>
              <a:t/>
            </a:r>
            <a:br>
              <a:rPr lang="ru-RU" sz="1800" b="1" dirty="0" smtClean="0"/>
            </a:br>
            <a:r>
              <a:rPr lang="ru-RU" sz="1800" b="1" dirty="0" smtClean="0"/>
              <a:t/>
            </a:r>
            <a:br>
              <a:rPr lang="ru-RU" sz="1800" b="1" dirty="0" smtClean="0"/>
            </a:br>
            <a:r>
              <a:rPr lang="ru-RU" sz="2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«Веселые шнуровки»</a:t>
            </a:r>
            <a:br>
              <a:rPr lang="ru-RU" sz="2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Развивать мелкую моторику рук , научить ребёнка подбирать </a:t>
            </a:r>
            <a:br>
              <a:rPr lang="ru-RU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шнурки по цвету, вставлять их в отверстия, протягивать.</a:t>
            </a:r>
            <a:r>
              <a:rPr lang="ru-RU" sz="2200" dirty="0" smtClean="0"/>
              <a:t/>
            </a:r>
            <a:br>
              <a:rPr lang="ru-RU" sz="2200" dirty="0" smtClean="0"/>
            </a:b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b="1" dirty="0" smtClean="0"/>
          </a:p>
        </p:txBody>
      </p:sp>
      <p:pic>
        <p:nvPicPr>
          <p:cNvPr id="6" name="Picture 10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-500098" y="-214338"/>
            <a:ext cx="1821607" cy="18216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Рисунок 7" descr="XkpWEKr-GBo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28596" y="2143116"/>
            <a:ext cx="2894176" cy="3643338"/>
          </a:xfrm>
          <a:prstGeom prst="rect">
            <a:avLst/>
          </a:prstGeom>
        </p:spPr>
      </p:pic>
      <p:pic>
        <p:nvPicPr>
          <p:cNvPr id="21506" name="Picture 2" descr="1637602414284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55575" y="-457200"/>
            <a:ext cx="1238250" cy="952500"/>
          </a:xfrm>
          <a:prstGeom prst="rect">
            <a:avLst/>
          </a:prstGeom>
          <a:noFill/>
        </p:spPr>
      </p:pic>
      <p:pic>
        <p:nvPicPr>
          <p:cNvPr id="21508" name="Picture 4" descr="https://psv4.userapi.com/c537232/u197751324/docs/d44/b39a08f06fe3/1637602414284.jpg?extra=0IkX_RHRvWGGfEV60_4KaVJOSWJiHyympQBtX3RyFwhZHMumfUAresI_KyRjyWkpEb5Mo_qM__mobC65oIj3G_-6oYlfdUDnUVzT8rklqcfaNM5qjWaDcWCFRKZTCGC46GdDRNQELcaw1nq5EEarX4Po3sBz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857620" y="1928802"/>
            <a:ext cx="5033955" cy="4083708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user\Desktop\пед.колледж.анг.яз\психология\Новая папка\1614378254_65-p-fon-dlya-detskoi-prezentatsii-svetlii-6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ru-RU" sz="3200" b="1" dirty="0"/>
          </a:p>
        </p:txBody>
      </p:sp>
      <p:pic>
        <p:nvPicPr>
          <p:cNvPr id="11" name="Содержимое 10" descr="IMG_20211116_102430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357158" y="1857364"/>
            <a:ext cx="3968056" cy="3357586"/>
          </a:xfrm>
        </p:spPr>
      </p:pic>
      <p:pic>
        <p:nvPicPr>
          <p:cNvPr id="6" name="Picture 10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-142908" y="-285776"/>
            <a:ext cx="2357454" cy="23574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" name="Рисунок 8" descr="IMG_20211117_161214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357686" y="1857364"/>
            <a:ext cx="4500595" cy="3375446"/>
          </a:xfrm>
          <a:prstGeom prst="rect">
            <a:avLst/>
          </a:prstGeom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user\Desktop\пед.колледж.анг.яз\психология\Новая папка\1614378254_65-p-fon-dlya-detskoi-prezentatsii-svetlii-6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0"/>
            <a:ext cx="8658260" cy="1571604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sz="2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«Собери картинку»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Научить визуально сравнивать, правильно соединять детали в </a:t>
            </a:r>
            <a:br>
              <a:rPr lang="ru-RU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единое целое, определять форму и расцветку </a:t>
            </a:r>
            <a:br>
              <a:rPr lang="ru-RU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изображенных объектов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sz="1800" dirty="0" smtClean="0"/>
              <a:t/>
            </a:r>
            <a:br>
              <a:rPr lang="ru-RU" sz="1800" dirty="0" smtClean="0"/>
            </a:br>
            <a:endParaRPr lang="ru-RU" sz="1800" dirty="0"/>
          </a:p>
        </p:txBody>
      </p:sp>
      <p:pic>
        <p:nvPicPr>
          <p:cNvPr id="10" name="Содержимое 9" descr="IMG_20211117_222732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357158" y="2000240"/>
            <a:ext cx="3828297" cy="3818849"/>
          </a:xfrm>
        </p:spPr>
      </p:pic>
      <p:pic>
        <p:nvPicPr>
          <p:cNvPr id="6" name="Picture 10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-142908" y="-285776"/>
            <a:ext cx="2286016" cy="2285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3" name="Рисунок 12" descr="IMG_20211117_222849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929190" y="1714487"/>
            <a:ext cx="3429023" cy="4864599"/>
          </a:xfrm>
          <a:prstGeom prst="rect">
            <a:avLst/>
          </a:prstGeom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user\Desktop\пед.колледж.анг.яз\психология\Новая папка\1614378254_65-p-fon-dlya-detskoi-prezentatsii-svetlii-6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9" name="Содержимое 8" descr="9VKDTli2uv4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500033" y="1928802"/>
            <a:ext cx="3824459" cy="3786214"/>
          </a:xfrm>
        </p:spPr>
      </p:pic>
      <p:pic>
        <p:nvPicPr>
          <p:cNvPr id="6" name="Picture 10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-285776"/>
            <a:ext cx="2571736" cy="25022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2" name="Рисунок 11" descr="IMG_20211117_223032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857752" y="1301897"/>
            <a:ext cx="3357586" cy="4910755"/>
          </a:xfrm>
          <a:prstGeom prst="rect">
            <a:avLst/>
          </a:prstGeom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Users\user\Desktop\пед.колледж.анг.яз\психология\Новая папка\1614378254_65-p-fon-dlya-detskoi-prezentatsii-svetlii-6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42900"/>
            <a:ext cx="9144000" cy="7000900"/>
          </a:xfrm>
          <a:prstGeom prst="rect">
            <a:avLst/>
          </a:prstGeom>
          <a:noFill/>
        </p:spPr>
      </p:pic>
      <p:pic>
        <p:nvPicPr>
          <p:cNvPr id="12" name="Содержимое 11" descr="Gz2sZ6xOV30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714349" y="2207102"/>
            <a:ext cx="3357586" cy="3222162"/>
          </a:xfrm>
        </p:spPr>
      </p:pic>
      <p:pic>
        <p:nvPicPr>
          <p:cNvPr id="6" name="Picture 10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42844" y="-242114"/>
            <a:ext cx="2143140" cy="21431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Рисунок 7" descr="IMG_20211117_162705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857752" y="1500174"/>
            <a:ext cx="3543325" cy="4724434"/>
          </a:xfrm>
          <a:prstGeom prst="rect">
            <a:avLst/>
          </a:prstGeom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9" name="Picture 3" descr="C:\Users\user\Desktop\пед.колледж.анг.яз\психология\Новая папка\1614378254_65-p-fon-dlya-detskoi-prezentatsii-svetlii-6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0"/>
            <a:ext cx="8550432" cy="987552"/>
          </a:xfrm>
        </p:spPr>
        <p:txBody>
          <a:bodyPr>
            <a:noAutofit/>
          </a:bodyPr>
          <a:lstStyle/>
          <a:p>
            <a:r>
              <a:rPr lang="ru-RU" sz="2000" b="1" dirty="0" smtClean="0"/>
              <a:t/>
            </a:r>
            <a:br>
              <a:rPr lang="ru-RU" sz="2000" b="1" dirty="0" smtClean="0"/>
            </a:br>
            <a:r>
              <a:rPr lang="ru-RU" sz="2000" b="1" dirty="0" smtClean="0"/>
              <a:t/>
            </a:r>
            <a:br>
              <a:rPr lang="ru-RU" sz="2000" b="1" dirty="0" smtClean="0"/>
            </a:br>
            <a:r>
              <a:rPr lang="ru-RU" sz="2000" b="1" dirty="0" smtClean="0"/>
              <a:t/>
            </a:r>
            <a:br>
              <a:rPr lang="ru-RU" sz="2000" b="1" dirty="0" smtClean="0"/>
            </a:br>
            <a:r>
              <a:rPr lang="ru-RU" sz="2000" b="1" dirty="0" smtClean="0"/>
              <a:t/>
            </a:r>
            <a:br>
              <a:rPr lang="ru-RU" sz="2000" b="1" dirty="0" smtClean="0"/>
            </a:br>
            <a:r>
              <a:rPr lang="ru-RU" sz="2000" b="1" dirty="0" smtClean="0"/>
              <a:t/>
            </a:r>
            <a:br>
              <a:rPr lang="ru-RU" sz="2000" b="1" dirty="0" smtClean="0"/>
            </a:br>
            <a:r>
              <a:rPr lang="ru-RU" sz="2000" b="1" dirty="0" smtClean="0"/>
              <a:t/>
            </a:r>
            <a:br>
              <a:rPr lang="ru-RU" sz="2000" b="1" dirty="0" smtClean="0"/>
            </a:b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«Разноцветные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шарики</a:t>
            </a: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»</a:t>
            </a:r>
            <a:b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Способствовать запоминанию и соотнесению</a:t>
            </a:r>
            <a:b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цветов шариков (красный ,синий).</a:t>
            </a:r>
            <a:r>
              <a:rPr lang="ru-RU" sz="2000" b="1" dirty="0" smtClean="0"/>
              <a:t/>
            </a:r>
            <a:br>
              <a:rPr lang="ru-RU" sz="2000" b="1" dirty="0" smtClean="0"/>
            </a:br>
            <a:r>
              <a:rPr lang="ru-RU" sz="2000" b="1" dirty="0" smtClean="0"/>
              <a:t/>
            </a:r>
            <a:br>
              <a:rPr lang="ru-RU" sz="2000" b="1" dirty="0" smtClean="0"/>
            </a:br>
            <a:r>
              <a:rPr lang="ru-RU" sz="2000" b="1" dirty="0" smtClean="0"/>
              <a:t/>
            </a:r>
            <a:br>
              <a:rPr lang="ru-RU" sz="2000" b="1" dirty="0" smtClean="0"/>
            </a:br>
            <a:r>
              <a:rPr lang="ru-RU" sz="2000" b="1" dirty="0" smtClean="0"/>
              <a:t/>
            </a:r>
            <a:br>
              <a:rPr lang="ru-RU" sz="2000" b="1" dirty="0" smtClean="0"/>
            </a:br>
            <a:endParaRPr lang="ru-RU" sz="2000" dirty="0">
              <a:solidFill>
                <a:schemeClr val="tx1"/>
              </a:solidFill>
            </a:endParaRPr>
          </a:p>
        </p:txBody>
      </p:sp>
      <p:pic>
        <p:nvPicPr>
          <p:cNvPr id="12" name="Содержимое 11" descr="IMG_20211116_102540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0" y="2285992"/>
            <a:ext cx="3643306" cy="2911976"/>
          </a:xfrm>
        </p:spPr>
      </p:pic>
      <p:pic>
        <p:nvPicPr>
          <p:cNvPr id="6" name="Picture 10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-214346" y="0"/>
            <a:ext cx="2500330" cy="22860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Рисунок 6" descr="IMG_20211117_161504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000496" y="2143116"/>
            <a:ext cx="4857784" cy="3643338"/>
          </a:xfrm>
          <a:prstGeom prst="rect">
            <a:avLst/>
          </a:prstGeom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1804</TotalTime>
  <Words>176</Words>
  <Application>Microsoft Office PowerPoint</Application>
  <PresentationFormat>Экран (4:3)</PresentationFormat>
  <Paragraphs>37</Paragraphs>
  <Slides>24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5" baseType="lpstr">
      <vt:lpstr>Тема Office</vt:lpstr>
      <vt:lpstr>Слайд 1</vt:lpstr>
      <vt:lpstr>Слайд 2</vt:lpstr>
      <vt:lpstr>                                   </vt:lpstr>
      <vt:lpstr>    «Веселые шнуровки» Развивать мелкую моторику рук , научить ребёнка подбирать  шнурки по цвету, вставлять их в отверстия, протягивать.   </vt:lpstr>
      <vt:lpstr>Слайд 5</vt:lpstr>
      <vt:lpstr>   «Собери картинку» Научить визуально сравнивать, правильно соединять детали в  единое целое, определять форму и расцветку  изображенных объектов     </vt:lpstr>
      <vt:lpstr>Слайд 7</vt:lpstr>
      <vt:lpstr>Слайд 8</vt:lpstr>
      <vt:lpstr>       «Разноцветные шарики» Способствовать запоминанию и соотнесению  цветов шариков (красный ,синий).    </vt:lpstr>
      <vt:lpstr>  «Бусы»               Учить подбирать по цвету шнурка бусы. Развивать моторику рук детей.   </vt:lpstr>
      <vt:lpstr> «Подбери по цвету»       Развивать умения различать основные цвета.      Классифицировать их по ориентиру, по цвету</vt:lpstr>
      <vt:lpstr>    «Рамки и вкладыши» С             Совершенствовать умение выделять форму, соотносить                   рамку и вкладыш, развивать внимание, память, мелкую  моторику рук.» </vt:lpstr>
      <vt:lpstr> «Кубик мягкий» Развивать  мелкую моторику рук детей,  тактильные ощущения, восприятие цвета и геометрических фигур. </vt:lpstr>
      <vt:lpstr>                             «Юбка – наседка»    Закреплять знания детей о цвете, форме, величине предметов.   Упражнять в названии геометрических фигур,  названии предметов по признаку одинаковой формы.                        </vt:lpstr>
      <vt:lpstr>   </vt:lpstr>
      <vt:lpstr>           </vt:lpstr>
      <vt:lpstr>   Многофункционально панно  «Транспорт» Расширять представления детей о видах транспорта.  Закреплять  умения детей различать по внешнему виду. Развивать пространственное представление  (вверху – внизу),представления о геометрических фигурах, знания детей о цвете (красный, желтый, зеленый, синий).</vt:lpstr>
      <vt:lpstr>                     «Кто что ест?»                                        Закреплять знания детей о разных видах питания животных.                                 Развивать умения различать понятия "Домашние" и "Дикие"               животные. Воспитывать бережное отношение к природе.  . </vt:lpstr>
      <vt:lpstr>  «Веселая полянка»                          Развивать мелкую моторику рук, внимание, умение различать цвета (желтый, зеленый).   </vt:lpstr>
      <vt:lpstr>     «Веселые прищепки»                          Развивать мелкую моторику рук, координацию движений кисти рук и пальцев.   </vt:lpstr>
      <vt:lpstr> «Подбери крышку»                Закреплять умения детей соотносить  предметы по цветам,                     развивать мелкую моторику рук. </vt:lpstr>
      <vt:lpstr>        Таким образом,  познавательные игры вызывают у детей интерес к играм, развивают любознательность, творческое воображение, мышление, память. Формируют навыки самообслуживания у детей. Воспитывают бережное отношение к окружающему миру.</vt:lpstr>
      <vt:lpstr>Слайд 23</vt:lpstr>
      <vt:lpstr>Слайд 24</vt:lpstr>
    </vt:vector>
  </TitlesOfParts>
  <Company>office 2007 rus ent: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Пользователь Windows</cp:lastModifiedBy>
  <cp:revision>158</cp:revision>
  <dcterms:created xsi:type="dcterms:W3CDTF">2016-04-23T14:22:27Z</dcterms:created>
  <dcterms:modified xsi:type="dcterms:W3CDTF">2021-11-22T17:45:03Z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XPowerLiteLastOptimized">
    <vt:lpwstr>1158741</vt:lpwstr>
  </property>
  <property fmtid="{D5CDD505-2E9C-101B-9397-08002B2CF9AE}" pid="3" name="NXPowerLiteSettings">
    <vt:lpwstr>F6000400038000</vt:lpwstr>
  </property>
  <property fmtid="{D5CDD505-2E9C-101B-9397-08002B2CF9AE}" pid="4" name="NXPowerLiteVersion">
    <vt:lpwstr>D4.3.1</vt:lpwstr>
  </property>
</Properties>
</file>