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70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9508B9-C2BE-46C8-BD4F-5938899532DB}" type="datetimeFigureOut">
              <a:rPr lang="ru-RU"/>
              <a:pPr>
                <a:defRPr/>
              </a:pPr>
              <a:t>10.10.2013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5B9475-EDFD-4822-ADBE-B974037B2F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0738B7-0FBA-49EB-A5C7-830C38DE5B77}" type="datetimeFigureOut">
              <a:rPr lang="ru-RU"/>
              <a:pPr>
                <a:defRPr/>
              </a:pPr>
              <a:t>10.10.2013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CE92E-4BBE-4965-BF0D-E9EBBFA29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3C00AE-C34C-4F60-9159-5F5B9EC3DCE3}" type="datetimeFigureOut">
              <a:rPr lang="ru-RU"/>
              <a:pPr>
                <a:defRPr/>
              </a:pPr>
              <a:t>10.10.2013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F5C3C5-0364-4404-8106-8EF87E3497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15555-AD44-49DB-AA24-627F057ED4D1}" type="datetimeFigureOut">
              <a:rPr lang="ru-RU"/>
              <a:pPr>
                <a:defRPr/>
              </a:pPr>
              <a:t>10.10.2013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45ED8-EB58-43D5-86F5-84639AEC14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D4E92-88F2-47E4-9708-E6D33C647E12}" type="datetimeFigureOut">
              <a:rPr lang="ru-RU"/>
              <a:pPr>
                <a:defRPr/>
              </a:pPr>
              <a:t>10.10.2013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8AD4E5-C388-4447-AAF5-BEBE425206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CD87D0-DA80-4507-81AD-D61C4ACB2F54}" type="datetimeFigureOut">
              <a:rPr lang="ru-RU"/>
              <a:pPr>
                <a:defRPr/>
              </a:pPr>
              <a:t>10.10.2013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517F6-1BC3-458F-9F92-4D2A02EB27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11D49C-F9A8-4134-B394-8986997E10BC}" type="datetimeFigureOut">
              <a:rPr lang="ru-RU"/>
              <a:pPr>
                <a:defRPr/>
              </a:pPr>
              <a:t>10.10.2013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EC8609-56B9-4E31-9B17-5440BDA0D0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2CBDA-DAE7-4538-B7CC-BC388A175EC1}" type="datetimeFigureOut">
              <a:rPr lang="ru-RU"/>
              <a:pPr>
                <a:defRPr/>
              </a:pPr>
              <a:t>10.10.2013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CB487-2460-4C75-A3B4-5EAAFC9057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7CE44E-69C5-4A82-8E59-EB081F9F1362}" type="datetimeFigureOut">
              <a:rPr lang="ru-RU"/>
              <a:pPr>
                <a:defRPr/>
              </a:pPr>
              <a:t>10.10.2013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6CD2A0-1D88-4766-9364-351850A646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C33A9D-B1B1-412E-82E5-6E6435F967A7}" type="datetimeFigureOut">
              <a:rPr lang="ru-RU"/>
              <a:pPr>
                <a:defRPr/>
              </a:pPr>
              <a:t>10.10.2013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4DA76-90F7-4E66-B248-34B41F75E0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80B5C9-C8E1-4F86-B7D7-A0531306E9B8}" type="datetimeFigureOut">
              <a:rPr lang="ru-RU"/>
              <a:pPr>
                <a:defRPr/>
              </a:pPr>
              <a:t>10.10.2013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ED1874-61F4-4423-BA4A-C2CB33CA17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C9CEFD4-2FA9-4BAE-BD9F-405028982CB8}" type="datetimeFigureOut">
              <a:rPr lang="ru-RU"/>
              <a:pPr>
                <a:defRPr/>
              </a:pPr>
              <a:t>10.10.2013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A283B30-C793-407E-BB32-26C524DE0A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gif"/><Relationship Id="rId4" Type="http://schemas.openxmlformats.org/officeDocument/2006/relationships/image" Target="../media/image34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gif"/><Relationship Id="rId4" Type="http://schemas.openxmlformats.org/officeDocument/2006/relationships/image" Target="../media/image43.g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gif"/><Relationship Id="rId4" Type="http://schemas.openxmlformats.org/officeDocument/2006/relationships/image" Target="../media/image17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Рисунок 4" descr="Ramochky_narod_ru217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899592" y="1052736"/>
            <a:ext cx="7272808" cy="258532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itchFamily="18" charset="0"/>
              </a:rPr>
              <a:t>Возрастные особенности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itchFamily="18" charset="0"/>
              </a:rPr>
              <a:t>детей 6-7 лет</a:t>
            </a:r>
            <a:endParaRPr lang="ru-RU" sz="5400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Bookman Old Style" pitchFamily="18" charset="0"/>
            </a:endParaRPr>
          </a:p>
        </p:txBody>
      </p:sp>
      <p:pic>
        <p:nvPicPr>
          <p:cNvPr id="13315" name="Рисунок 6" descr="9c992e37dcb44c875ec252d0bb9dbf5a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2588" y="5084763"/>
            <a:ext cx="1676400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4" descr="jcls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179388" y="260350"/>
            <a:ext cx="8720137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2000" b="1" i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Выстроить режим дня для ребенка таким образом,</a:t>
            </a:r>
          </a:p>
          <a:p>
            <a:pPr algn="ctr"/>
            <a:r>
              <a:rPr lang="ru-RU" sz="2000" b="1" i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чтобы оставалось время на отдых, игры, прогулки.</a:t>
            </a:r>
          </a:p>
          <a:p>
            <a:pPr algn="ctr"/>
            <a:r>
              <a:rPr lang="ru-RU" sz="2000" b="1" i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Понимать, что познавательная мотивация именно </a:t>
            </a:r>
          </a:p>
          <a:p>
            <a:pPr algn="ctr"/>
            <a:r>
              <a:rPr lang="ru-RU" sz="2000" b="1" i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в этом возрасте радикальнее всего истребляется скукой, </a:t>
            </a:r>
          </a:p>
          <a:p>
            <a:pPr algn="ctr"/>
            <a:r>
              <a:rPr lang="ru-RU" sz="2000" b="1" i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долженствованием, принуждением. По возможности </a:t>
            </a:r>
          </a:p>
          <a:p>
            <a:pPr algn="ctr"/>
            <a:r>
              <a:rPr lang="ru-RU" sz="2000" b="1" i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организовать для ребенка интересный и увлекательный</a:t>
            </a:r>
          </a:p>
          <a:p>
            <a:pPr algn="ctr"/>
            <a:r>
              <a:rPr lang="ru-RU" sz="2000" b="1" i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познавательный процесс. </a:t>
            </a:r>
            <a:endParaRPr lang="ru-RU" sz="2000" b="1" i="1">
              <a:latin typeface="Bookman Old Style" pitchFamily="18" charset="0"/>
              <a:ea typeface="Calibri" pitchFamily="34" charset="0"/>
              <a:cs typeface="Arial" charset="0"/>
            </a:endParaRPr>
          </a:p>
        </p:txBody>
      </p:sp>
      <p:pic>
        <p:nvPicPr>
          <p:cNvPr id="23555" name="Рисунок 7" descr="ptenchikroz19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965825"/>
            <a:ext cx="755650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Рисунок 8" descr="ptenchikzel21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12150" y="5907088"/>
            <a:ext cx="831850" cy="95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31364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51050" y="2781300"/>
            <a:ext cx="5005388" cy="375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2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3" descr="lite-wallpape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5219700" y="836613"/>
            <a:ext cx="3582988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latin typeface="Bookman Old Style" pitchFamily="18" charset="0"/>
              </a:rPr>
              <a:t>Понимать, что желание ребенка стать школьником не всегда означает реальную возможность выполнять все соответствующие этой роли обязанности. Поэтому, важно помогать ребенку освоить новый для него уровень самостоятельности, постепенно уходя от гиперконтроля и избыточной опеки, предоставляя ему все больше свободы. </a:t>
            </a:r>
          </a:p>
        </p:txBody>
      </p:sp>
      <p:pic>
        <p:nvPicPr>
          <p:cNvPr id="6" name="Рисунок 5" descr="284_327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" y="620713"/>
            <a:ext cx="4348163" cy="3344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Рисунок 6" descr="3b79bb89fd4298bb6ff2fd106001da79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313" y="4724400"/>
            <a:ext cx="362902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Рисунок 7" descr="1022a777515dc3c49612dbc21fb8ceb0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51863" y="0"/>
            <a:ext cx="592137" cy="56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Рисунок 8" descr="1022a777515dc3c49612dbc21fb8ceb0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51863" y="6292850"/>
            <a:ext cx="592137" cy="56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Рисунок 9" descr="1022a777515dc3c49612dbc21fb8ceb0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592138" cy="56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4" name="Рисунок 10" descr="1022a777515dc3c49612dbc21fb8ceb0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6292850"/>
            <a:ext cx="592138" cy="56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Рисунок 3" descr="no-imag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0" y="3141663"/>
            <a:ext cx="9144000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latin typeface="Bookman Old Style" pitchFamily="18" charset="0"/>
              </a:rPr>
              <a:t>Осознавать, что любые ваши оценки в адрес ребенка создают его представление о себе, влияют на его самооценку. Если ожидания и оценки родителей не соответствуют возрастным и личностным особенностям ребенка, его самооценка окажется неадекватной (заниженной или завышенной). Ваши негативные оценки могут сформировать у него представление о себе как человеке недостойном, плохом, неспособном справляться с трудностями или неудачами. По возможности избегайте заключений о личности ребенка в целом, оценивайте лишь его действие или поступок. </a:t>
            </a:r>
          </a:p>
        </p:txBody>
      </p:sp>
      <p:pic>
        <p:nvPicPr>
          <p:cNvPr id="6" name="Рисунок 5" descr="053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55875" y="161925"/>
            <a:ext cx="3840163" cy="287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Рисунок 7" descr="babochka041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857250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Рисунок 8" descr="babochka041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86750" y="0"/>
            <a:ext cx="857250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Рисунок 3" descr="xz2km8qa2oouy2b8wqu989wep22gz0nh_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323850" y="404813"/>
            <a:ext cx="4572000" cy="347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latin typeface="Bookman Old Style" pitchFamily="18" charset="0"/>
              </a:rPr>
              <a:t>Спрашивать мнение самого ребенка о результатах его труда. Сильная зависимость от внешней оценки делает ребенка тревожным и неуверенным в себе. Умение самому оценивать свою деятельность создает мотивацию стремления, в противовес мотивации избегания. </a:t>
            </a:r>
          </a:p>
        </p:txBody>
      </p:sp>
      <p:pic>
        <p:nvPicPr>
          <p:cNvPr id="26627" name="Рисунок 5" descr="animated_cartoon_004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4076700"/>
            <a:ext cx="2052638" cy="246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Рисунок 3" descr="zxqe978ew8tevaklne50ge5fyfxlbkbo_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4356100" y="260350"/>
            <a:ext cx="4464050" cy="409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latin typeface="Bookman Old Style" pitchFamily="18" charset="0"/>
              </a:rPr>
              <a:t>Еще до того, как ребенок пойдет в школу, осознать, что успехи или неудачи ребенка в процессе учебы не есть показатель его успешности в будущем. Школьное обучение лишь отражает способность ребенка справляться с учебной ситуацией, но не является однозначным показателем его личностной реализованности. </a:t>
            </a:r>
          </a:p>
        </p:txBody>
      </p:sp>
      <p:pic>
        <p:nvPicPr>
          <p:cNvPr id="6" name="Рисунок 5" descr="a102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2276475"/>
            <a:ext cx="3217862" cy="429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Рисунок 6" descr="2031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850" y="188913"/>
            <a:ext cx="1609725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Рисунок 7" descr="predmety_raznie033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27900" y="5041900"/>
            <a:ext cx="18161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4" descr="3d_906-1024x768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Rectangle 1"/>
          <p:cNvSpPr>
            <a:spLocks noChangeArrowheads="1"/>
          </p:cNvSpPr>
          <p:nvPr/>
        </p:nvSpPr>
        <p:spPr bwMode="auto">
          <a:xfrm>
            <a:off x="106363" y="631825"/>
            <a:ext cx="8861425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2000" b="1" i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Старший дошкольный возраст — период познания мира</a:t>
            </a:r>
          </a:p>
          <a:p>
            <a:pPr algn="ctr"/>
            <a:r>
              <a:rPr lang="ru-RU" sz="2000" b="1" i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человеческих отношений, </a:t>
            </a:r>
          </a:p>
          <a:p>
            <a:pPr algn="ctr"/>
            <a:r>
              <a:rPr lang="ru-RU" sz="2000" b="1" i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творчества и подготовки к следующему, </a:t>
            </a:r>
          </a:p>
          <a:p>
            <a:pPr algn="ctr"/>
            <a:r>
              <a:rPr lang="ru-RU" sz="2000" b="1" i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совершенно новому этапу в его жизни — обучению в школе. </a:t>
            </a:r>
            <a:endParaRPr lang="ru-RU" sz="2000" b="1" i="1">
              <a:latin typeface="Bookman Old Style" pitchFamily="18" charset="0"/>
              <a:ea typeface="Calibri" pitchFamily="34" charset="0"/>
              <a:cs typeface="Arial" charset="0"/>
            </a:endParaRPr>
          </a:p>
        </p:txBody>
      </p:sp>
      <p:pic>
        <p:nvPicPr>
          <p:cNvPr id="14339" name="Рисунок 7" descr="1232998623_downhouse_info_64112634797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2420938"/>
            <a:ext cx="4600575" cy="404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Рисунок 8" descr="d296c12a1e9d6321f56b48daf8ec0009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80975" y="6610350"/>
            <a:ext cx="20288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Рисунок 10" descr="d296c12a1e9d6321f56b48daf8ec0009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03575" y="6610350"/>
            <a:ext cx="20288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Рисунок 11" descr="d296c12a1e9d6321f56b48daf8ec0009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8263" y="6610350"/>
            <a:ext cx="20288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Рисунок 12" descr="d296c12a1e9d6321f56b48daf8ec0009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15175" y="6610350"/>
            <a:ext cx="20288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Рисунок 13" descr="d296c12a1e9d6321f56b48daf8ec0009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03350" y="6610350"/>
            <a:ext cx="20288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3" descr="3d_920-1024x768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79388" y="908050"/>
            <a:ext cx="3132137" cy="5110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 i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В этом возрасте чаще всего ребенок практически готов к </a:t>
            </a:r>
            <a:r>
              <a:rPr lang="ru-RU" sz="2000" b="1" i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расширению</a:t>
            </a:r>
            <a:r>
              <a:rPr lang="ru-RU" b="1" i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своего микромира,</a:t>
            </a:r>
          </a:p>
          <a:p>
            <a:pPr algn="ctr"/>
            <a:r>
              <a:rPr lang="ru-RU" b="1" i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если им освоено умение взаимодействовать </a:t>
            </a:r>
          </a:p>
          <a:p>
            <a:pPr algn="ctr"/>
            <a:r>
              <a:rPr lang="ru-RU" b="1" i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со сверстниками и взрослыми. </a:t>
            </a:r>
          </a:p>
          <a:p>
            <a:pPr algn="ctr"/>
            <a:r>
              <a:rPr lang="ru-RU" b="1" i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Ребенок, как правило, в состоянии воспринять</a:t>
            </a:r>
          </a:p>
          <a:p>
            <a:pPr algn="ctr"/>
            <a:r>
              <a:rPr lang="ru-RU" b="1" i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новые правила, смену деятельности и те </a:t>
            </a:r>
          </a:p>
          <a:p>
            <a:pPr algn="ctr"/>
            <a:r>
              <a:rPr lang="ru-RU" b="1" i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требования, которые будут предъявлены ему в школе. </a:t>
            </a:r>
            <a:endParaRPr lang="ru-RU" b="1" i="1">
              <a:latin typeface="Bookman Old Style" pitchFamily="18" charset="0"/>
              <a:ea typeface="Calibri" pitchFamily="34" charset="0"/>
              <a:cs typeface="Arial" charset="0"/>
            </a:endParaRPr>
          </a:p>
        </p:txBody>
      </p:sp>
      <p:pic>
        <p:nvPicPr>
          <p:cNvPr id="6" name="Рисунок 5" descr="55646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33724">
            <a:off x="3665538" y="663575"/>
            <a:ext cx="4899025" cy="323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Рисунок 6" descr="an1_stopkaknig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72213" y="4895850"/>
            <a:ext cx="2871787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3" descr="3d-g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39750" y="4221163"/>
            <a:ext cx="8135938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2000" b="1" i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Постепенно ребенок данного возраста</a:t>
            </a:r>
          </a:p>
          <a:p>
            <a:pPr algn="ctr"/>
            <a:r>
              <a:rPr lang="ru-RU" sz="2000" b="1" i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социализируется,  адаптируется к социальной среде. </a:t>
            </a:r>
          </a:p>
          <a:p>
            <a:pPr algn="ctr"/>
            <a:r>
              <a:rPr lang="ru-RU" sz="2000" b="1" i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Он становится способен переходить от своей </a:t>
            </a:r>
          </a:p>
          <a:p>
            <a:pPr algn="ctr"/>
            <a:r>
              <a:rPr lang="ru-RU" sz="2000" b="1" i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узкой эгоцентричной</a:t>
            </a:r>
          </a:p>
          <a:p>
            <a:pPr algn="ctr"/>
            <a:r>
              <a:rPr lang="ru-RU" sz="2000" b="1" i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позиции к объективной, учитывать точки зрения</a:t>
            </a:r>
          </a:p>
          <a:p>
            <a:pPr algn="ctr"/>
            <a:r>
              <a:rPr lang="ru-RU" sz="2000" b="1" i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других людей и может начать с ними сотрудничать. </a:t>
            </a:r>
            <a:endParaRPr lang="ru-RU" sz="2000" b="1" i="1">
              <a:latin typeface="Bookman Old Style" pitchFamily="18" charset="0"/>
              <a:ea typeface="Calibri" pitchFamily="34" charset="0"/>
              <a:cs typeface="Arial" charset="0"/>
            </a:endParaRPr>
          </a:p>
        </p:txBody>
      </p:sp>
      <p:pic>
        <p:nvPicPr>
          <p:cNvPr id="6" name="Рисунок 5" descr="404572935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24075" y="260350"/>
            <a:ext cx="4889500" cy="366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Рисунок 6" descr="an1_kometapravo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60350"/>
            <a:ext cx="19050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Рисунок 7" descr="an1_kometapravo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9000" y="6276975"/>
            <a:ext cx="19050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3" descr="3d_692-1024x768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059113" y="414338"/>
            <a:ext cx="6084887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 i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Маленький ребенок делает выводы о явлениях и вещах, опираясь </a:t>
            </a:r>
          </a:p>
          <a:p>
            <a:pPr algn="ctr"/>
            <a:r>
              <a:rPr lang="ru-RU" sz="2000" b="1" i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только на непосредственное восприятие.  </a:t>
            </a:r>
          </a:p>
          <a:p>
            <a:pPr algn="ctr"/>
            <a:r>
              <a:rPr lang="ru-RU" sz="2000" b="1" i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В 7 лет ребенок уже может учитывать другие точки зрения и понимает относительность оценок. </a:t>
            </a:r>
          </a:p>
          <a:p>
            <a:pPr algn="ctr"/>
            <a:r>
              <a:rPr lang="ru-RU" sz="2000" b="1" i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Последнее выражается, например, в том, что ребенок, считающий все большие вещи тяжелыми, </a:t>
            </a:r>
          </a:p>
          <a:p>
            <a:pPr algn="ctr"/>
            <a:r>
              <a:rPr lang="ru-RU" sz="2000" b="1" i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а маленькие легкими, приобретает новое представление: </a:t>
            </a:r>
          </a:p>
          <a:p>
            <a:pPr algn="ctr"/>
            <a:r>
              <a:rPr lang="ru-RU" sz="2000" b="1" i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маленький камешек, легкий для ребенка, оказывается тяжелым </a:t>
            </a:r>
          </a:p>
          <a:p>
            <a:pPr algn="ctr"/>
            <a:r>
              <a:rPr lang="ru-RU" sz="2000" b="1" i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для воды и поэтому тонет. </a:t>
            </a:r>
            <a:endParaRPr lang="ru-RU" sz="2000" b="1" i="1">
              <a:latin typeface="Bookman Old Style" pitchFamily="18" charset="0"/>
              <a:ea typeface="Calibri" pitchFamily="34" charset="0"/>
              <a:cs typeface="Arial" charset="0"/>
            </a:endParaRPr>
          </a:p>
        </p:txBody>
      </p:sp>
      <p:pic>
        <p:nvPicPr>
          <p:cNvPr id="17411" name="Рисунок 5" descr="bestgif_narod_ru_523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60350"/>
            <a:ext cx="3138488" cy="227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Рисунок 6" descr="stars_9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5825" y="5543550"/>
            <a:ext cx="1908175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3" descr="3p3c1x29gosa5twxpt25xgeucrhtc12r_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-25400" y="188913"/>
            <a:ext cx="9169400" cy="317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2000" b="1" i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К 7 годам ребенок способен сосредотачиваться </a:t>
            </a:r>
          </a:p>
          <a:p>
            <a:pPr algn="ctr"/>
            <a:r>
              <a:rPr lang="ru-RU" sz="2000" b="1" i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не только на увлекательной деятельности,  </a:t>
            </a:r>
          </a:p>
          <a:p>
            <a:pPr algn="ctr"/>
            <a:r>
              <a:rPr lang="ru-RU" sz="2000" b="1" i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но и на той, которая дается с некоторым волевым усилием. </a:t>
            </a:r>
          </a:p>
          <a:p>
            <a:pPr algn="ctr"/>
            <a:r>
              <a:rPr lang="ru-RU" sz="2000" b="1" i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К его игровым интересам добавляется</a:t>
            </a:r>
          </a:p>
          <a:p>
            <a:pPr algn="ctr"/>
            <a:r>
              <a:rPr lang="ru-RU" sz="2000" b="1" i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познавательный интерес. Но произвольность все еще</a:t>
            </a:r>
          </a:p>
          <a:p>
            <a:pPr algn="ctr"/>
            <a:r>
              <a:rPr lang="ru-RU" sz="2000" b="1" i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продолжает формироваться, и, поэтому, ребенку не всегда </a:t>
            </a:r>
          </a:p>
          <a:p>
            <a:pPr algn="ctr"/>
            <a:r>
              <a:rPr lang="ru-RU" sz="2000" b="1" i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легко быть усердным и долго заниматься скучным делом. </a:t>
            </a:r>
          </a:p>
          <a:p>
            <a:pPr algn="ctr"/>
            <a:r>
              <a:rPr lang="ru-RU" sz="2000" b="1" i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Он еще легко отвлекается от своих намерений, </a:t>
            </a:r>
          </a:p>
          <a:p>
            <a:pPr algn="ctr"/>
            <a:r>
              <a:rPr lang="ru-RU" sz="2000" b="1" i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переключаясь на что-то неожиданное, </a:t>
            </a:r>
          </a:p>
          <a:p>
            <a:pPr algn="ctr"/>
            <a:r>
              <a:rPr lang="ru-RU" sz="2000" b="1" i="1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новое, привлекательное. </a:t>
            </a:r>
            <a:endParaRPr lang="ru-RU" sz="2000" b="1" i="1">
              <a:latin typeface="Bookman Old Style" pitchFamily="18" charset="0"/>
              <a:ea typeface="Calibri" pitchFamily="34" charset="0"/>
              <a:cs typeface="Arial" charset="0"/>
            </a:endParaRPr>
          </a:p>
        </p:txBody>
      </p:sp>
      <p:pic>
        <p:nvPicPr>
          <p:cNvPr id="6" name="Рисунок 5" descr="model5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55875" y="3573463"/>
            <a:ext cx="3998913" cy="304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Рисунок 6" descr="3fei_levo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229225"/>
            <a:ext cx="138112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Рисунок 7" descr="3fei_pravo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62875" y="5229225"/>
            <a:ext cx="138112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3" descr="198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067175" y="395288"/>
            <a:ext cx="4775200" cy="624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 i="1">
                <a:solidFill>
                  <a:schemeClr val="bg1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Часто ребенок не только готов, но и хочет пойти в школу, поскольку смена социальной роли придает ему взрослости, к которой он так стремится. Но полная психологическая</a:t>
            </a:r>
          </a:p>
          <a:p>
            <a:pPr algn="ctr"/>
            <a:r>
              <a:rPr lang="ru-RU" sz="2000" b="1" i="1">
                <a:solidFill>
                  <a:schemeClr val="bg1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готовность ребенка к школе определяется не только его мотивационной готовностью, но и интеллектуальной зрелостью, а также сформированной произвольностью, то есть способностью сосредотачиваться на 35—40 минут, выполняя какую-либо череду задач. Чаще всего такая готовность формируется именно к семи годам. </a:t>
            </a:r>
            <a:endParaRPr lang="ru-RU" sz="2000" b="1" i="1">
              <a:solidFill>
                <a:schemeClr val="bg1"/>
              </a:solidFill>
              <a:latin typeface="Bookman Old Style" pitchFamily="18" charset="0"/>
              <a:ea typeface="Calibri" pitchFamily="34" charset="0"/>
              <a:cs typeface="Arial" charset="0"/>
            </a:endParaRPr>
          </a:p>
        </p:txBody>
      </p:sp>
      <p:pic>
        <p:nvPicPr>
          <p:cNvPr id="19459" name="Рисунок 5" descr="animals144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52413" y="0"/>
            <a:ext cx="2997201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Рисунок 6" descr="54031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308725"/>
            <a:ext cx="54927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Рисунок 8" descr="54031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94725" y="0"/>
            <a:ext cx="54927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3" descr="916948047_Bird_wallpaper1024x768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275856" y="980728"/>
            <a:ext cx="6304424" cy="193899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Советы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родителям</a:t>
            </a:r>
            <a:endParaRPr lang="ru-RU" sz="60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20483" name="Рисунок 7" descr="a8c3122803f6b247c71352fbd3ebd5c3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819775"/>
            <a:ext cx="1028700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Рисунок 8" descr="a8c3122803f6b247c71352fbd3ebd5c3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15300" y="0"/>
            <a:ext cx="1028700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Рисунок 9" descr="a8c3122803f6b247c71352fbd3ebd5c3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28700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Рисунок 10" descr="a8c3122803f6b247c71352fbd3ebd5c3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15300" y="5819775"/>
            <a:ext cx="1028700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Рисунок 11" descr="44df079819fd579aeba0c26b19cb5423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39975" y="5905500"/>
            <a:ext cx="428625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3" descr="hzc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79388" y="1125538"/>
            <a:ext cx="5724525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latin typeface="Bookman Old Style" pitchFamily="18" charset="0"/>
              </a:rPr>
              <a:t>Можно организовать постепенное вовлечение вашего дошкольника в учебную жизнь через систему разнообразных групп по подготовке к школе. </a:t>
            </a:r>
          </a:p>
        </p:txBody>
      </p:sp>
      <p:pic>
        <p:nvPicPr>
          <p:cNvPr id="6" name="Рисунок 5" descr="02-b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716338"/>
            <a:ext cx="4356100" cy="290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Рисунок 6" descr="an2_7gnomov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343400"/>
            <a:ext cx="1584325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158</TotalTime>
  <Words>513</Words>
  <Application>Microsoft Office PowerPoint</Application>
  <PresentationFormat>Экран (4:3)</PresentationFormat>
  <Paragraphs>47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Calibri</vt:lpstr>
      <vt:lpstr>Arial</vt:lpstr>
      <vt:lpstr>Bookman Old Style</vt:lpstr>
      <vt:lpstr>Times New Roman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Customer</cp:lastModifiedBy>
  <cp:revision>12</cp:revision>
  <dcterms:created xsi:type="dcterms:W3CDTF">2012-10-11T16:01:02Z</dcterms:created>
  <dcterms:modified xsi:type="dcterms:W3CDTF">2013-10-10T17:00:37Z</dcterms:modified>
</cp:coreProperties>
</file>