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4" r:id="rId2"/>
    <p:sldId id="263" r:id="rId3"/>
    <p:sldId id="312" r:id="rId4"/>
    <p:sldId id="267" r:id="rId5"/>
    <p:sldId id="266" r:id="rId6"/>
    <p:sldId id="262" r:id="rId7"/>
    <p:sldId id="261" r:id="rId8"/>
    <p:sldId id="260" r:id="rId9"/>
    <p:sldId id="275" r:id="rId10"/>
    <p:sldId id="274" r:id="rId11"/>
    <p:sldId id="273" r:id="rId12"/>
    <p:sldId id="272" r:id="rId13"/>
    <p:sldId id="271" r:id="rId14"/>
    <p:sldId id="270" r:id="rId15"/>
    <p:sldId id="280" r:id="rId16"/>
    <p:sldId id="279" r:id="rId17"/>
    <p:sldId id="278" r:id="rId18"/>
    <p:sldId id="277" r:id="rId19"/>
    <p:sldId id="276" r:id="rId20"/>
    <p:sldId id="269" r:id="rId21"/>
    <p:sldId id="259" r:id="rId22"/>
    <p:sldId id="298" r:id="rId23"/>
    <p:sldId id="299" r:id="rId24"/>
    <p:sldId id="285" r:id="rId25"/>
    <p:sldId id="284" r:id="rId26"/>
    <p:sldId id="283" r:id="rId27"/>
    <p:sldId id="282" r:id="rId28"/>
    <p:sldId id="281" r:id="rId29"/>
    <p:sldId id="290" r:id="rId30"/>
    <p:sldId id="289" r:id="rId31"/>
    <p:sldId id="288" r:id="rId32"/>
    <p:sldId id="287" r:id="rId33"/>
    <p:sldId id="286" r:id="rId34"/>
    <p:sldId id="296" r:id="rId35"/>
    <p:sldId id="297" r:id="rId36"/>
    <p:sldId id="295" r:id="rId37"/>
    <p:sldId id="294" r:id="rId38"/>
    <p:sldId id="293" r:id="rId39"/>
    <p:sldId id="292"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339"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290EC9-D4C3-4F3E-9608-5287AB07A343}" type="datetimeFigureOut">
              <a:rPr lang="ru-RU" smtClean="0"/>
              <a:pPr/>
              <a:t>03.03.2023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FCCD58-AB21-4EFB-998F-3389D2CE46C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8FCCD58-AB21-4EFB-998F-3389D2CE46CD}"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303BF1-8EC6-42E7-915A-C85D9049965F}" type="datetimeFigureOut">
              <a:rPr lang="ru-RU" smtClean="0"/>
              <a:pPr/>
              <a:t>03.03.2023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07EFDE-F422-4F2F-9BF1-C1349E65129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303BF1-8EC6-42E7-915A-C85D9049965F}" type="datetimeFigureOut">
              <a:rPr lang="ru-RU" smtClean="0"/>
              <a:pPr/>
              <a:t>03.03.2023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7EFDE-F422-4F2F-9BF1-C1349E65129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3"/>
          <a:stretch>
            <a:fillRect/>
          </a:stretch>
        </p:blipFill>
        <p:spPr>
          <a:xfrm>
            <a:off x="0" y="0"/>
            <a:ext cx="9144000" cy="6857999"/>
          </a:xfrm>
          <a:prstGeom prst="rect">
            <a:avLst/>
          </a:prstGeom>
        </p:spPr>
      </p:pic>
      <p:sp>
        <p:nvSpPr>
          <p:cNvPr id="3" name="TextBox 2"/>
          <p:cNvSpPr txBox="1"/>
          <p:nvPr/>
        </p:nvSpPr>
        <p:spPr>
          <a:xfrm>
            <a:off x="2575682" y="702226"/>
            <a:ext cx="5357850" cy="369332"/>
          </a:xfrm>
          <a:prstGeom prst="rect">
            <a:avLst/>
          </a:prstGeom>
          <a:noFill/>
        </p:spPr>
        <p:txBody>
          <a:bodyPr wrap="square" rtlCol="0">
            <a:spAutoFit/>
          </a:bodyPr>
          <a:lstStyle/>
          <a:p>
            <a:pPr algn="ctr"/>
            <a:r>
              <a:rPr lang="ru-RU" b="1" dirty="0" smtClean="0">
                <a:solidFill>
                  <a:srgbClr val="FF0000"/>
                </a:solidFill>
              </a:rPr>
              <a:t>МБДОУ детский сад «Колосок» с. Вперед</a:t>
            </a:r>
            <a:endParaRPr lang="ru-RU" b="1" dirty="0">
              <a:solidFill>
                <a:srgbClr val="FF0000"/>
              </a:solidFill>
            </a:endParaRPr>
          </a:p>
        </p:txBody>
      </p:sp>
      <p:sp>
        <p:nvSpPr>
          <p:cNvPr id="5" name="TextBox 4"/>
          <p:cNvSpPr txBox="1"/>
          <p:nvPr/>
        </p:nvSpPr>
        <p:spPr>
          <a:xfrm>
            <a:off x="2428860" y="2143116"/>
            <a:ext cx="5572164" cy="2554545"/>
          </a:xfrm>
          <a:prstGeom prst="rect">
            <a:avLst/>
          </a:prstGeom>
          <a:noFill/>
        </p:spPr>
        <p:txBody>
          <a:bodyPr wrap="square" rtlCol="0">
            <a:spAutoFit/>
          </a:bodyPr>
          <a:lstStyle/>
          <a:p>
            <a:pPr algn="ctr"/>
            <a:r>
              <a:rPr lang="ru-RU" sz="3200" b="1" i="1" dirty="0" smtClean="0">
                <a:solidFill>
                  <a:schemeClr val="tx2"/>
                </a:solidFill>
              </a:rPr>
              <a:t>Консультация «Изобразительная деятельность как средство развития креативной личности ребенка» (</a:t>
            </a:r>
            <a:r>
              <a:rPr lang="ru-RU" sz="3200" b="1" i="1" smtClean="0">
                <a:solidFill>
                  <a:schemeClr val="tx2"/>
                </a:solidFill>
              </a:rPr>
              <a:t>1 часть)</a:t>
            </a:r>
            <a:endParaRPr lang="ru-RU" sz="3200" b="1" i="1" dirty="0">
              <a:solidFill>
                <a:schemeClr val="tx2"/>
              </a:solidFill>
            </a:endParaRPr>
          </a:p>
        </p:txBody>
      </p:sp>
      <p:sp>
        <p:nvSpPr>
          <p:cNvPr id="6" name="TextBox 5"/>
          <p:cNvSpPr txBox="1"/>
          <p:nvPr/>
        </p:nvSpPr>
        <p:spPr>
          <a:xfrm>
            <a:off x="5221997" y="5085184"/>
            <a:ext cx="3354736" cy="1200329"/>
          </a:xfrm>
          <a:prstGeom prst="rect">
            <a:avLst/>
          </a:prstGeom>
          <a:noFill/>
        </p:spPr>
        <p:txBody>
          <a:bodyPr wrap="square" rtlCol="0">
            <a:spAutoFit/>
          </a:bodyPr>
          <a:lstStyle/>
          <a:p>
            <a:r>
              <a:rPr lang="ru-RU" b="1" dirty="0" smtClean="0">
                <a:solidFill>
                  <a:srgbClr val="FF0000"/>
                </a:solidFill>
              </a:rPr>
              <a:t>Подготовила: воспитатель </a:t>
            </a:r>
            <a:r>
              <a:rPr lang="ru-RU" b="1" dirty="0">
                <a:solidFill>
                  <a:srgbClr val="FF0000"/>
                </a:solidFill>
              </a:rPr>
              <a:t> </a:t>
            </a:r>
            <a:r>
              <a:rPr lang="ru-RU" b="1" dirty="0" smtClean="0">
                <a:solidFill>
                  <a:srgbClr val="FF0000"/>
                </a:solidFill>
              </a:rPr>
              <a:t>подготовительной к школе группы</a:t>
            </a:r>
          </a:p>
          <a:p>
            <a:r>
              <a:rPr lang="ru-RU" b="1" dirty="0" smtClean="0">
                <a:solidFill>
                  <a:srgbClr val="FF0000"/>
                </a:solidFill>
              </a:rPr>
              <a:t>Тимонина Т.А .  </a:t>
            </a:r>
            <a:r>
              <a:rPr lang="ru-RU" b="1" smtClean="0">
                <a:solidFill>
                  <a:srgbClr val="FF0000"/>
                </a:solidFill>
              </a:rPr>
              <a:t>2023 г.</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571736" y="714356"/>
            <a:ext cx="5643602" cy="5109091"/>
          </a:xfrm>
          <a:prstGeom prst="rect">
            <a:avLst/>
          </a:prstGeom>
          <a:noFill/>
        </p:spPr>
        <p:txBody>
          <a:bodyPr wrap="square" rtlCol="0">
            <a:spAutoFit/>
          </a:bodyPr>
          <a:lstStyle/>
          <a:p>
            <a:r>
              <a:rPr lang="ru-RU" sz="2800" dirty="0" smtClean="0">
                <a:solidFill>
                  <a:srgbClr val="7030A0"/>
                </a:solidFill>
              </a:rPr>
              <a:t>Старшая и подготовительная группа (5-7 лет)</a:t>
            </a:r>
          </a:p>
          <a:p>
            <a:endParaRPr lang="ru-RU" sz="2800" dirty="0" smtClean="0"/>
          </a:p>
          <a:p>
            <a:r>
              <a:rPr lang="ru-RU" sz="2800" dirty="0" smtClean="0"/>
              <a:t> </a:t>
            </a:r>
            <a:r>
              <a:rPr lang="ru-RU" sz="2800" dirty="0" smtClean="0">
                <a:solidFill>
                  <a:srgbClr val="002060"/>
                </a:solidFill>
              </a:rPr>
              <a:t>-монотипия пейзажная </a:t>
            </a:r>
          </a:p>
          <a:p>
            <a:r>
              <a:rPr lang="ru-RU" sz="2800" dirty="0" smtClean="0">
                <a:solidFill>
                  <a:srgbClr val="002060"/>
                </a:solidFill>
              </a:rPr>
              <a:t>-набрызг (рисование зубной щёткой)</a:t>
            </a:r>
          </a:p>
          <a:p>
            <a:r>
              <a:rPr lang="ru-RU" sz="2800" dirty="0" smtClean="0">
                <a:solidFill>
                  <a:srgbClr val="002060"/>
                </a:solidFill>
              </a:rPr>
              <a:t>-кляксография трубочкой </a:t>
            </a:r>
          </a:p>
          <a:p>
            <a:r>
              <a:rPr lang="ru-RU" sz="2800" dirty="0" smtClean="0">
                <a:solidFill>
                  <a:srgbClr val="002060"/>
                </a:solidFill>
              </a:rPr>
              <a:t>-кляксография ниткой</a:t>
            </a:r>
          </a:p>
          <a:p>
            <a:r>
              <a:rPr lang="ru-RU" sz="2800" dirty="0" smtClean="0">
                <a:solidFill>
                  <a:srgbClr val="002060"/>
                </a:solidFill>
              </a:rPr>
              <a:t>-граттаж черно- белый, цветной </a:t>
            </a:r>
          </a:p>
          <a:p>
            <a:r>
              <a:rPr lang="ru-RU" sz="2800" dirty="0" smtClean="0">
                <a:solidFill>
                  <a:srgbClr val="002060"/>
                </a:solidFill>
              </a:rPr>
              <a:t>-рисование солью, </a:t>
            </a:r>
          </a:p>
          <a:p>
            <a:r>
              <a:rPr lang="ru-RU" sz="2800" dirty="0" smtClean="0">
                <a:solidFill>
                  <a:srgbClr val="002060"/>
                </a:solidFill>
              </a:rPr>
              <a:t>-рисование песком </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357422" y="571480"/>
            <a:ext cx="5929354" cy="954107"/>
          </a:xfrm>
          <a:prstGeom prst="rect">
            <a:avLst/>
          </a:prstGeom>
          <a:noFill/>
        </p:spPr>
        <p:txBody>
          <a:bodyPr wrap="square" rtlCol="0">
            <a:spAutoFit/>
          </a:bodyPr>
          <a:lstStyle/>
          <a:p>
            <a:pPr algn="ctr"/>
            <a:r>
              <a:rPr lang="ru-RU" sz="2800" b="1" i="1" dirty="0" smtClean="0">
                <a:solidFill>
                  <a:srgbClr val="FF0000"/>
                </a:solidFill>
              </a:rPr>
              <a:t>Рисования «тычок» жесткой полусухой кистью</a:t>
            </a:r>
            <a:endParaRPr lang="ru-RU" sz="2800" b="1" i="1" dirty="0">
              <a:solidFill>
                <a:srgbClr val="FF0000"/>
              </a:solidFill>
            </a:endParaRPr>
          </a:p>
        </p:txBody>
      </p:sp>
      <p:sp>
        <p:nvSpPr>
          <p:cNvPr id="5" name="TextBox 4"/>
          <p:cNvSpPr txBox="1"/>
          <p:nvPr/>
        </p:nvSpPr>
        <p:spPr>
          <a:xfrm>
            <a:off x="2428860" y="1785926"/>
            <a:ext cx="5857916" cy="4524315"/>
          </a:xfrm>
          <a:prstGeom prst="rect">
            <a:avLst/>
          </a:prstGeom>
          <a:noFill/>
        </p:spPr>
        <p:txBody>
          <a:bodyPr wrap="square" rtlCol="0">
            <a:spAutoFit/>
          </a:bodyPr>
          <a:lstStyle/>
          <a:p>
            <a:r>
              <a:rPr lang="ru-RU" sz="2400" dirty="0" smtClean="0">
                <a:solidFill>
                  <a:srgbClr val="00B050"/>
                </a:solidFill>
              </a:rPr>
              <a:t>Возраст: </a:t>
            </a:r>
            <a:r>
              <a:rPr lang="ru-RU" sz="2400" dirty="0" smtClean="0">
                <a:solidFill>
                  <a:srgbClr val="002060"/>
                </a:solidFill>
              </a:rPr>
              <a:t>любой. </a:t>
            </a:r>
          </a:p>
          <a:p>
            <a:r>
              <a:rPr lang="ru-RU" sz="2400" dirty="0" smtClean="0">
                <a:solidFill>
                  <a:srgbClr val="002060"/>
                </a:solidFill>
              </a:rPr>
              <a:t>Средства выразительности: фактурность окраски, цвет. </a:t>
            </a:r>
          </a:p>
          <a:p>
            <a:r>
              <a:rPr lang="ru-RU" sz="2400" dirty="0" smtClean="0">
                <a:solidFill>
                  <a:srgbClr val="00B050"/>
                </a:solidFill>
              </a:rPr>
              <a:t>Материал: </a:t>
            </a:r>
            <a:r>
              <a:rPr lang="ru-RU" sz="2400" dirty="0" smtClean="0">
                <a:solidFill>
                  <a:srgbClr val="002060"/>
                </a:solidFill>
              </a:rPr>
              <a:t>жесткая кисть, гуашь, бумага любого цвета и формата. </a:t>
            </a:r>
          </a:p>
          <a:p>
            <a:r>
              <a:rPr lang="ru-RU" sz="2400" dirty="0" smtClean="0">
                <a:solidFill>
                  <a:srgbClr val="00B050"/>
                </a:solidFill>
              </a:rPr>
              <a:t>Способ: </a:t>
            </a:r>
            <a:r>
              <a:rPr lang="ru-RU" sz="2400" dirty="0" smtClean="0">
                <a:solidFill>
                  <a:srgbClr val="002060"/>
                </a:solidFill>
              </a:rPr>
              <a:t>ребенок опускает в гуашь кисть и ударяет ею по бумаге, держа вертикально. При работе кисть в воду не опускается. Таким образом, заполняется весь лист, контур или шаблон. Получается имитация фактурности пушистой или колючей поверхности. </a:t>
            </a:r>
            <a:endParaRPr lang="ru-RU" sz="2400" dirty="0">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3.jpg"/>
          <p:cNvPicPr>
            <a:picLocks noChangeAspect="1"/>
          </p:cNvPicPr>
          <p:nvPr/>
        </p:nvPicPr>
        <p:blipFill>
          <a:blip r:embed="rId3" cstate="email"/>
          <a:stretch>
            <a:fillRect/>
          </a:stretch>
        </p:blipFill>
        <p:spPr>
          <a:xfrm>
            <a:off x="571472" y="214290"/>
            <a:ext cx="4071967" cy="2643206"/>
          </a:xfrm>
          <a:prstGeom prst="rect">
            <a:avLst/>
          </a:prstGeom>
        </p:spPr>
      </p:pic>
      <p:pic>
        <p:nvPicPr>
          <p:cNvPr id="5" name="Рисунок 4" descr="2.jpg"/>
          <p:cNvPicPr>
            <a:picLocks noChangeAspect="1"/>
          </p:cNvPicPr>
          <p:nvPr/>
        </p:nvPicPr>
        <p:blipFill>
          <a:blip r:embed="rId4" cstate="email"/>
          <a:stretch>
            <a:fillRect/>
          </a:stretch>
        </p:blipFill>
        <p:spPr>
          <a:xfrm>
            <a:off x="5143504" y="214290"/>
            <a:ext cx="3571900" cy="3786214"/>
          </a:xfrm>
          <a:prstGeom prst="rect">
            <a:avLst/>
          </a:prstGeom>
        </p:spPr>
      </p:pic>
      <p:pic>
        <p:nvPicPr>
          <p:cNvPr id="6" name="Рисунок 5" descr="4.jpg"/>
          <p:cNvPicPr>
            <a:picLocks noChangeAspect="1"/>
          </p:cNvPicPr>
          <p:nvPr/>
        </p:nvPicPr>
        <p:blipFill>
          <a:blip r:embed="rId5" cstate="email"/>
          <a:stretch>
            <a:fillRect/>
          </a:stretch>
        </p:blipFill>
        <p:spPr>
          <a:xfrm>
            <a:off x="285720" y="3000372"/>
            <a:ext cx="4929222" cy="3690942"/>
          </a:xfrm>
          <a:prstGeom prst="rect">
            <a:avLst/>
          </a:prstGeom>
        </p:spPr>
      </p:pic>
      <p:pic>
        <p:nvPicPr>
          <p:cNvPr id="7" name="Рисунок 6" descr="5.jpg"/>
          <p:cNvPicPr>
            <a:picLocks noChangeAspect="1"/>
          </p:cNvPicPr>
          <p:nvPr/>
        </p:nvPicPr>
        <p:blipFill>
          <a:blip r:embed="rId6" cstate="email"/>
          <a:stretch>
            <a:fillRect/>
          </a:stretch>
        </p:blipFill>
        <p:spPr>
          <a:xfrm>
            <a:off x="5072066" y="4000504"/>
            <a:ext cx="3857652" cy="26908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85984" y="642918"/>
            <a:ext cx="5929354" cy="6247864"/>
          </a:xfrm>
          <a:prstGeom prst="rect">
            <a:avLst/>
          </a:prstGeom>
          <a:noFill/>
        </p:spPr>
        <p:txBody>
          <a:bodyPr wrap="square" rtlCol="0">
            <a:spAutoFit/>
          </a:bodyPr>
          <a:lstStyle/>
          <a:p>
            <a:pPr algn="ctr"/>
            <a:r>
              <a:rPr lang="ru-RU" sz="2800" b="1" i="1" dirty="0" smtClean="0">
                <a:solidFill>
                  <a:srgbClr val="FF0000"/>
                </a:solidFill>
              </a:rPr>
              <a:t>Рисование ладошкой </a:t>
            </a:r>
          </a:p>
          <a:p>
            <a:r>
              <a:rPr lang="ru-RU" sz="2400" dirty="0" smtClean="0">
                <a:solidFill>
                  <a:srgbClr val="008000"/>
                </a:solidFill>
              </a:rPr>
              <a:t>Возраст: </a:t>
            </a:r>
            <a:r>
              <a:rPr lang="ru-RU" sz="2400" dirty="0" smtClean="0">
                <a:solidFill>
                  <a:srgbClr val="002060"/>
                </a:solidFill>
              </a:rPr>
              <a:t>от двух лет. </a:t>
            </a:r>
          </a:p>
          <a:p>
            <a:r>
              <a:rPr lang="ru-RU" sz="2400" dirty="0" smtClean="0">
                <a:solidFill>
                  <a:srgbClr val="008000"/>
                </a:solidFill>
              </a:rPr>
              <a:t>Средства выразительности</a:t>
            </a:r>
            <a:r>
              <a:rPr lang="ru-RU" sz="2400" dirty="0" smtClean="0"/>
              <a:t>:</a:t>
            </a:r>
            <a:r>
              <a:rPr lang="ru-RU" sz="2400" dirty="0" smtClean="0">
                <a:solidFill>
                  <a:srgbClr val="002060"/>
                </a:solidFill>
              </a:rPr>
              <a:t> пятно, цвет, фантастический силуэт. </a:t>
            </a:r>
          </a:p>
          <a:p>
            <a:r>
              <a:rPr lang="ru-RU" sz="2400" dirty="0" smtClean="0">
                <a:solidFill>
                  <a:srgbClr val="008000"/>
                </a:solidFill>
              </a:rPr>
              <a:t>Материалы</a:t>
            </a:r>
            <a:r>
              <a:rPr lang="ru-RU" sz="2400" dirty="0" smtClean="0"/>
              <a:t>: </a:t>
            </a:r>
            <a:r>
              <a:rPr lang="ru-RU" sz="2400" dirty="0" smtClean="0">
                <a:solidFill>
                  <a:srgbClr val="002060"/>
                </a:solidFill>
              </a:rPr>
              <a:t>широкие блюдечки с гуашью, кисть, плотная бумага любого цвета, листы большого формата, салфетки. </a:t>
            </a:r>
          </a:p>
          <a:p>
            <a:r>
              <a:rPr lang="ru-RU" sz="2400" dirty="0" smtClean="0">
                <a:solidFill>
                  <a:srgbClr val="008000"/>
                </a:solidFill>
              </a:rPr>
              <a:t>Способ получения изображения: </a:t>
            </a:r>
            <a:r>
              <a:rPr lang="ru-RU" sz="2400" dirty="0" smtClean="0">
                <a:solidFill>
                  <a:srgbClr val="002060"/>
                </a:solidFill>
              </a:rPr>
              <a:t>ребенок опускает в гуашь ладошку (всю кисть) или окрашивает ее с помощью кисточки (с пяти лет) и делает отпечаток на бумаге. Рисуют и правой и левой руками, окрашенными разными цветами. После работы руки вытираются салфеткой, затем гуашь легко смывается. </a:t>
            </a:r>
          </a:p>
          <a:p>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8.jpg"/>
          <p:cNvPicPr>
            <a:picLocks noChangeAspect="1"/>
          </p:cNvPicPr>
          <p:nvPr/>
        </p:nvPicPr>
        <p:blipFill>
          <a:blip r:embed="rId3"/>
          <a:stretch>
            <a:fillRect/>
          </a:stretch>
        </p:blipFill>
        <p:spPr>
          <a:xfrm>
            <a:off x="500034" y="1142984"/>
            <a:ext cx="4500594" cy="4286280"/>
          </a:xfrm>
          <a:prstGeom prst="rect">
            <a:avLst/>
          </a:prstGeom>
        </p:spPr>
      </p:pic>
      <p:pic>
        <p:nvPicPr>
          <p:cNvPr id="5" name="Рисунок 4" descr="7.jpg"/>
          <p:cNvPicPr>
            <a:picLocks noChangeAspect="1"/>
          </p:cNvPicPr>
          <p:nvPr/>
        </p:nvPicPr>
        <p:blipFill>
          <a:blip r:embed="rId4" cstate="email"/>
          <a:stretch>
            <a:fillRect/>
          </a:stretch>
        </p:blipFill>
        <p:spPr>
          <a:xfrm>
            <a:off x="5072066" y="500042"/>
            <a:ext cx="3286148" cy="2786082"/>
          </a:xfrm>
          <a:prstGeom prst="rect">
            <a:avLst/>
          </a:prstGeom>
        </p:spPr>
      </p:pic>
      <p:pic>
        <p:nvPicPr>
          <p:cNvPr id="6" name="Рисунок 5" descr="9.jpg"/>
          <p:cNvPicPr>
            <a:picLocks noChangeAspect="1"/>
          </p:cNvPicPr>
          <p:nvPr/>
        </p:nvPicPr>
        <p:blipFill>
          <a:blip r:embed="rId5" cstate="email"/>
          <a:stretch>
            <a:fillRect/>
          </a:stretch>
        </p:blipFill>
        <p:spPr>
          <a:xfrm>
            <a:off x="5143504" y="3429000"/>
            <a:ext cx="3214710" cy="32147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500298" y="642918"/>
            <a:ext cx="5857916" cy="584775"/>
          </a:xfrm>
          <a:prstGeom prst="rect">
            <a:avLst/>
          </a:prstGeom>
          <a:noFill/>
        </p:spPr>
        <p:txBody>
          <a:bodyPr wrap="square" rtlCol="0">
            <a:spAutoFit/>
          </a:bodyPr>
          <a:lstStyle/>
          <a:p>
            <a:pPr algn="ctr"/>
            <a:r>
              <a:rPr lang="ru-RU" sz="3200" b="1" i="1" dirty="0" smtClean="0">
                <a:solidFill>
                  <a:srgbClr val="FF0000"/>
                </a:solidFill>
              </a:rPr>
              <a:t>Рисование пальчиками</a:t>
            </a:r>
            <a:endParaRPr lang="ru-RU" sz="3200" b="1" i="1" dirty="0">
              <a:solidFill>
                <a:srgbClr val="FF0000"/>
              </a:solidFill>
            </a:endParaRPr>
          </a:p>
        </p:txBody>
      </p:sp>
      <p:pic>
        <p:nvPicPr>
          <p:cNvPr id="5" name="Рисунок 4" descr="10.jpg"/>
          <p:cNvPicPr>
            <a:picLocks noChangeAspect="1"/>
          </p:cNvPicPr>
          <p:nvPr/>
        </p:nvPicPr>
        <p:blipFill>
          <a:blip r:embed="rId3" cstate="email"/>
          <a:stretch>
            <a:fillRect/>
          </a:stretch>
        </p:blipFill>
        <p:spPr>
          <a:xfrm>
            <a:off x="4857752" y="1928802"/>
            <a:ext cx="3857652" cy="3286148"/>
          </a:xfrm>
          <a:prstGeom prst="rect">
            <a:avLst/>
          </a:prstGeom>
        </p:spPr>
      </p:pic>
      <p:pic>
        <p:nvPicPr>
          <p:cNvPr id="6" name="Рисунок 5" descr="11.jpg"/>
          <p:cNvPicPr>
            <a:picLocks noChangeAspect="1"/>
          </p:cNvPicPr>
          <p:nvPr/>
        </p:nvPicPr>
        <p:blipFill>
          <a:blip r:embed="rId4" cstate="email"/>
          <a:stretch>
            <a:fillRect/>
          </a:stretch>
        </p:blipFill>
        <p:spPr>
          <a:xfrm>
            <a:off x="357158" y="3929066"/>
            <a:ext cx="4500594" cy="2786082"/>
          </a:xfrm>
          <a:prstGeom prst="rect">
            <a:avLst/>
          </a:prstGeom>
        </p:spPr>
      </p:pic>
      <p:pic>
        <p:nvPicPr>
          <p:cNvPr id="7" name="Рисунок 6" descr="12.jpg"/>
          <p:cNvPicPr>
            <a:picLocks noChangeAspect="1"/>
          </p:cNvPicPr>
          <p:nvPr/>
        </p:nvPicPr>
        <p:blipFill>
          <a:blip r:embed="rId5" cstate="email"/>
          <a:stretch>
            <a:fillRect/>
          </a:stretch>
        </p:blipFill>
        <p:spPr>
          <a:xfrm>
            <a:off x="357158" y="1214422"/>
            <a:ext cx="4500594" cy="271464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357422" y="428604"/>
            <a:ext cx="6000792" cy="5632311"/>
          </a:xfrm>
          <a:prstGeom prst="rect">
            <a:avLst/>
          </a:prstGeom>
          <a:noFill/>
        </p:spPr>
        <p:txBody>
          <a:bodyPr wrap="square" rtlCol="0">
            <a:spAutoFit/>
          </a:bodyPr>
          <a:lstStyle/>
          <a:p>
            <a:pPr algn="ctr"/>
            <a:r>
              <a:rPr lang="ru-RU" sz="2400" b="1" i="1" dirty="0" smtClean="0">
                <a:solidFill>
                  <a:srgbClr val="FF0000"/>
                </a:solidFill>
              </a:rPr>
              <a:t>ОТТИСК ПРОБКОЙ</a:t>
            </a:r>
          </a:p>
          <a:p>
            <a:r>
              <a:rPr lang="ru-RU" sz="2400" dirty="0" smtClean="0">
                <a:solidFill>
                  <a:srgbClr val="008000"/>
                </a:solidFill>
              </a:rPr>
              <a:t>Возраст: </a:t>
            </a:r>
            <a:r>
              <a:rPr lang="ru-RU" sz="2400" dirty="0" smtClean="0">
                <a:solidFill>
                  <a:srgbClr val="002060"/>
                </a:solidFill>
              </a:rPr>
              <a:t>от трёх лет. </a:t>
            </a:r>
          </a:p>
          <a:p>
            <a:r>
              <a:rPr lang="ru-RU" sz="2400" dirty="0" smtClean="0">
                <a:solidFill>
                  <a:srgbClr val="008000"/>
                </a:solidFill>
              </a:rPr>
              <a:t>Средство выразительности: </a:t>
            </a:r>
            <a:r>
              <a:rPr lang="ru-RU" sz="2400" dirty="0" smtClean="0">
                <a:solidFill>
                  <a:srgbClr val="002060"/>
                </a:solidFill>
              </a:rPr>
              <a:t>пятно, фактура, цвет. </a:t>
            </a:r>
          </a:p>
          <a:p>
            <a:r>
              <a:rPr lang="ru-RU" sz="2400" dirty="0" smtClean="0">
                <a:solidFill>
                  <a:srgbClr val="008000"/>
                </a:solidFill>
              </a:rPr>
              <a:t>Материалы:</a:t>
            </a:r>
            <a:r>
              <a:rPr lang="ru-RU" sz="2400" dirty="0" smtClean="0"/>
              <a:t> </a:t>
            </a:r>
            <a:r>
              <a:rPr lang="ru-RU" sz="2400" dirty="0" smtClean="0">
                <a:solidFill>
                  <a:srgbClr val="002060"/>
                </a:solidFill>
              </a:rPr>
              <a:t>мисочка, либо пластиковая коробочка, в которую вложена штемпельная подушечка из тонкого поролона, пропитанного гуашью, плотная бумага любого цвета и размера, печатки из пробки. </a:t>
            </a:r>
          </a:p>
          <a:p>
            <a:r>
              <a:rPr lang="ru-RU" sz="2400" dirty="0" smtClean="0">
                <a:solidFill>
                  <a:srgbClr val="008000"/>
                </a:solidFill>
              </a:rPr>
              <a:t>Способ получения изображения:</a:t>
            </a:r>
            <a:r>
              <a:rPr lang="ru-RU" sz="2400" dirty="0" smtClean="0"/>
              <a:t> </a:t>
            </a:r>
            <a:r>
              <a:rPr lang="ru-RU" sz="2400" dirty="0" smtClean="0">
                <a:solidFill>
                  <a:srgbClr val="002060"/>
                </a:solidFill>
              </a:rPr>
              <a:t>ребёнок прижимает пробку к штемпельной подушечке с краской и наносит оттиск на бумагу. Для получения другого цвета меняются и мисочка, и пробка.</a:t>
            </a:r>
            <a:endParaRPr lang="ru-RU" sz="2400" dirty="0">
              <a:solidFill>
                <a:srgbClr val="00206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13.jpg"/>
          <p:cNvPicPr>
            <a:picLocks noChangeAspect="1"/>
          </p:cNvPicPr>
          <p:nvPr/>
        </p:nvPicPr>
        <p:blipFill>
          <a:blip r:embed="rId3" cstate="email"/>
          <a:stretch>
            <a:fillRect/>
          </a:stretch>
        </p:blipFill>
        <p:spPr>
          <a:xfrm>
            <a:off x="500034" y="214290"/>
            <a:ext cx="3643338" cy="3000396"/>
          </a:xfrm>
          <a:prstGeom prst="rect">
            <a:avLst/>
          </a:prstGeom>
        </p:spPr>
      </p:pic>
      <p:pic>
        <p:nvPicPr>
          <p:cNvPr id="5" name="Рисунок 4" descr="16.jpg"/>
          <p:cNvPicPr>
            <a:picLocks noChangeAspect="1"/>
          </p:cNvPicPr>
          <p:nvPr/>
        </p:nvPicPr>
        <p:blipFill>
          <a:blip r:embed="rId4" cstate="email"/>
          <a:stretch>
            <a:fillRect/>
          </a:stretch>
        </p:blipFill>
        <p:spPr>
          <a:xfrm>
            <a:off x="4500562" y="3214686"/>
            <a:ext cx="3843349" cy="3276608"/>
          </a:xfrm>
          <a:prstGeom prst="rect">
            <a:avLst/>
          </a:prstGeom>
        </p:spPr>
      </p:pic>
      <p:pic>
        <p:nvPicPr>
          <p:cNvPr id="6" name="Рисунок 5" descr="15.jpg"/>
          <p:cNvPicPr>
            <a:picLocks noChangeAspect="1"/>
          </p:cNvPicPr>
          <p:nvPr/>
        </p:nvPicPr>
        <p:blipFill>
          <a:blip r:embed="rId5"/>
          <a:stretch>
            <a:fillRect/>
          </a:stretch>
        </p:blipFill>
        <p:spPr>
          <a:xfrm>
            <a:off x="500034" y="3214686"/>
            <a:ext cx="3659190" cy="3329012"/>
          </a:xfrm>
          <a:prstGeom prst="rect">
            <a:avLst/>
          </a:prstGeom>
        </p:spPr>
      </p:pic>
      <p:pic>
        <p:nvPicPr>
          <p:cNvPr id="7" name="Рисунок 6" descr="14.jpg"/>
          <p:cNvPicPr>
            <a:picLocks noChangeAspect="1"/>
          </p:cNvPicPr>
          <p:nvPr/>
        </p:nvPicPr>
        <p:blipFill>
          <a:blip r:embed="rId6" cstate="email"/>
          <a:stretch>
            <a:fillRect/>
          </a:stretch>
        </p:blipFill>
        <p:spPr>
          <a:xfrm>
            <a:off x="4500562" y="285728"/>
            <a:ext cx="3868740" cy="28575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643174" y="642918"/>
            <a:ext cx="5786478" cy="5693866"/>
          </a:xfrm>
          <a:prstGeom prst="rect">
            <a:avLst/>
          </a:prstGeom>
          <a:noFill/>
        </p:spPr>
        <p:txBody>
          <a:bodyPr wrap="square" rtlCol="0">
            <a:spAutoFit/>
          </a:bodyPr>
          <a:lstStyle/>
          <a:p>
            <a:pPr algn="ctr"/>
            <a:r>
              <a:rPr lang="ru-RU" sz="2800" b="1" i="1" dirty="0" smtClean="0">
                <a:solidFill>
                  <a:srgbClr val="FF0000"/>
                </a:solidFill>
              </a:rPr>
              <a:t>Оттиск поролоном </a:t>
            </a:r>
          </a:p>
          <a:p>
            <a:r>
              <a:rPr lang="ru-RU" sz="2400" dirty="0" smtClean="0">
                <a:solidFill>
                  <a:srgbClr val="008000"/>
                </a:solidFill>
              </a:rPr>
              <a:t>Возраст:</a:t>
            </a:r>
            <a:r>
              <a:rPr lang="ru-RU" sz="2400" dirty="0" smtClean="0"/>
              <a:t> </a:t>
            </a:r>
            <a:r>
              <a:rPr lang="ru-RU" sz="2400" dirty="0" smtClean="0">
                <a:solidFill>
                  <a:srgbClr val="002060"/>
                </a:solidFill>
              </a:rPr>
              <a:t>от четырех лет.</a:t>
            </a:r>
          </a:p>
          <a:p>
            <a:r>
              <a:rPr lang="ru-RU" sz="2400" dirty="0" smtClean="0">
                <a:solidFill>
                  <a:srgbClr val="008000"/>
                </a:solidFill>
              </a:rPr>
              <a:t>Средства выразительности: </a:t>
            </a:r>
            <a:r>
              <a:rPr lang="ru-RU" sz="2400" dirty="0" smtClean="0">
                <a:solidFill>
                  <a:srgbClr val="002060"/>
                </a:solidFill>
              </a:rPr>
              <a:t>пятно, фактура, цвет. </a:t>
            </a:r>
          </a:p>
          <a:p>
            <a:r>
              <a:rPr lang="ru-RU" sz="2400" dirty="0" smtClean="0">
                <a:solidFill>
                  <a:srgbClr val="008000"/>
                </a:solidFill>
              </a:rPr>
              <a:t>Материалы: </a:t>
            </a:r>
            <a:r>
              <a:rPr lang="ru-RU" sz="2400" dirty="0" smtClean="0">
                <a:solidFill>
                  <a:srgbClr val="002060"/>
                </a:solidFill>
              </a:rPr>
              <a:t>мисочка либо пластиковая коробочка, в которую вложена штемпельная подушка из тонкого поролона, пропитанного гуашью, плотная бумага любого цвета и размера, кусочки поролона.</a:t>
            </a:r>
          </a:p>
          <a:p>
            <a:r>
              <a:rPr lang="ru-RU" sz="2400" dirty="0" smtClean="0"/>
              <a:t> </a:t>
            </a:r>
            <a:r>
              <a:rPr lang="ru-RU" sz="2400" dirty="0" smtClean="0">
                <a:solidFill>
                  <a:srgbClr val="008000"/>
                </a:solidFill>
              </a:rPr>
              <a:t>Способ получения изображения: </a:t>
            </a:r>
            <a:r>
              <a:rPr lang="ru-RU" sz="2400" dirty="0" smtClean="0">
                <a:solidFill>
                  <a:srgbClr val="002060"/>
                </a:solidFill>
              </a:rPr>
              <a:t>ребенок прижимает поролон к штемпельной подушке с краской и наносит оттиск на бумагу. Для изменения цвета берутся другие мисочка и поролон.</a:t>
            </a:r>
            <a:endParaRPr lang="ru-RU" sz="2400"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17.jpg"/>
          <p:cNvPicPr>
            <a:picLocks noChangeAspect="1"/>
          </p:cNvPicPr>
          <p:nvPr/>
        </p:nvPicPr>
        <p:blipFill>
          <a:blip r:embed="rId3"/>
          <a:stretch>
            <a:fillRect/>
          </a:stretch>
        </p:blipFill>
        <p:spPr>
          <a:xfrm>
            <a:off x="214282" y="1428736"/>
            <a:ext cx="4572032" cy="3813184"/>
          </a:xfrm>
          <a:prstGeom prst="rect">
            <a:avLst/>
          </a:prstGeom>
        </p:spPr>
      </p:pic>
      <p:pic>
        <p:nvPicPr>
          <p:cNvPr id="5" name="Рисунок 4" descr="18.jpg"/>
          <p:cNvPicPr>
            <a:picLocks noChangeAspect="1"/>
          </p:cNvPicPr>
          <p:nvPr/>
        </p:nvPicPr>
        <p:blipFill>
          <a:blip r:embed="rId4" cstate="email"/>
          <a:stretch>
            <a:fillRect/>
          </a:stretch>
        </p:blipFill>
        <p:spPr>
          <a:xfrm>
            <a:off x="4786314" y="142852"/>
            <a:ext cx="3948121" cy="3000396"/>
          </a:xfrm>
          <a:prstGeom prst="rect">
            <a:avLst/>
          </a:prstGeom>
        </p:spPr>
      </p:pic>
      <p:pic>
        <p:nvPicPr>
          <p:cNvPr id="6" name="Рисунок 5" descr="19.jpg"/>
          <p:cNvPicPr>
            <a:picLocks noChangeAspect="1"/>
          </p:cNvPicPr>
          <p:nvPr/>
        </p:nvPicPr>
        <p:blipFill>
          <a:blip r:embed="rId5" cstate="email"/>
          <a:stretch>
            <a:fillRect/>
          </a:stretch>
        </p:blipFill>
        <p:spPr>
          <a:xfrm>
            <a:off x="4357686" y="3214686"/>
            <a:ext cx="4357719" cy="33337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1"/>
            <a:ext cx="9144000" cy="6858001"/>
          </a:xfrm>
          <a:prstGeom prst="rect">
            <a:avLst/>
          </a:prstGeom>
        </p:spPr>
      </p:pic>
      <p:sp>
        <p:nvSpPr>
          <p:cNvPr id="3" name="TextBox 2"/>
          <p:cNvSpPr txBox="1"/>
          <p:nvPr/>
        </p:nvSpPr>
        <p:spPr>
          <a:xfrm>
            <a:off x="2214546" y="714356"/>
            <a:ext cx="6286544" cy="2585323"/>
          </a:xfrm>
          <a:prstGeom prst="rect">
            <a:avLst/>
          </a:prstGeom>
          <a:noFill/>
        </p:spPr>
        <p:txBody>
          <a:bodyPr wrap="square" rtlCol="0">
            <a:spAutoFit/>
          </a:bodyPr>
          <a:lstStyle/>
          <a:p>
            <a:r>
              <a:rPr lang="ru-RU" sz="2400" b="1" i="1" dirty="0" smtClean="0">
                <a:solidFill>
                  <a:schemeClr val="accent4">
                    <a:lumMod val="75000"/>
                  </a:schemeClr>
                </a:solidFill>
              </a:rPr>
              <a:t>Дошкольный возраст </a:t>
            </a:r>
            <a:r>
              <a:rPr lang="ru-RU" sz="2400" dirty="0" smtClean="0">
                <a:solidFill>
                  <a:schemeClr val="accent4">
                    <a:lumMod val="75000"/>
                  </a:schemeClr>
                </a:solidFill>
              </a:rPr>
              <a:t>— лучшее время для развития образного мышления, воображения, психических процессов, составляющих основу творческой деятельности. Поэтому воспитание творческих способностей — одна из главных задач дошкольной педагогики.</a:t>
            </a:r>
          </a:p>
          <a:p>
            <a:endParaRPr lang="ru-RU" dirty="0"/>
          </a:p>
        </p:txBody>
      </p:sp>
      <p:sp>
        <p:nvSpPr>
          <p:cNvPr id="7" name="TextBox 6"/>
          <p:cNvSpPr txBox="1"/>
          <p:nvPr/>
        </p:nvSpPr>
        <p:spPr>
          <a:xfrm>
            <a:off x="2143108" y="3500438"/>
            <a:ext cx="6143668" cy="2585323"/>
          </a:xfrm>
          <a:prstGeom prst="rect">
            <a:avLst/>
          </a:prstGeom>
          <a:noFill/>
        </p:spPr>
        <p:txBody>
          <a:bodyPr wrap="square" rtlCol="0">
            <a:spAutoFit/>
          </a:bodyPr>
          <a:lstStyle/>
          <a:p>
            <a:r>
              <a:rPr lang="ru-RU" sz="2400" dirty="0" smtClean="0">
                <a:solidFill>
                  <a:srgbClr val="C00000"/>
                </a:solidFill>
              </a:rPr>
              <a:t>Творчество — это психический процесс создания новых ценностей. </a:t>
            </a:r>
          </a:p>
          <a:p>
            <a:r>
              <a:rPr lang="ru-RU" sz="2400" dirty="0" smtClean="0">
                <a:solidFill>
                  <a:srgbClr val="C00000"/>
                </a:solidFill>
              </a:rPr>
              <a:t> К творческим способностям отнесены реализм воображения, умение видеть целое раньше частей, способность экспериментировать.</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428860" y="357166"/>
            <a:ext cx="6072230" cy="6001643"/>
          </a:xfrm>
          <a:prstGeom prst="rect">
            <a:avLst/>
          </a:prstGeom>
          <a:noFill/>
        </p:spPr>
        <p:txBody>
          <a:bodyPr wrap="square" rtlCol="0">
            <a:spAutoFit/>
          </a:bodyPr>
          <a:lstStyle/>
          <a:p>
            <a:pPr algn="ctr"/>
            <a:r>
              <a:rPr lang="ru-RU" sz="2400" b="1" i="1" dirty="0" smtClean="0">
                <a:solidFill>
                  <a:srgbClr val="FF0000"/>
                </a:solidFill>
              </a:rPr>
              <a:t>ОТТИСК ПЕЧАТКАМИ ИЗ ЛАСТИКА </a:t>
            </a:r>
          </a:p>
          <a:p>
            <a:r>
              <a:rPr lang="ru-RU" sz="2400" dirty="0" smtClean="0">
                <a:solidFill>
                  <a:srgbClr val="008000"/>
                </a:solidFill>
              </a:rPr>
              <a:t>Возраст:</a:t>
            </a:r>
            <a:r>
              <a:rPr lang="ru-RU" sz="2400" dirty="0" smtClean="0"/>
              <a:t> </a:t>
            </a:r>
            <a:r>
              <a:rPr lang="ru-RU" sz="2400" dirty="0" smtClean="0">
                <a:solidFill>
                  <a:srgbClr val="002060"/>
                </a:solidFill>
              </a:rPr>
              <a:t>от четырёх лет. </a:t>
            </a:r>
          </a:p>
          <a:p>
            <a:r>
              <a:rPr lang="ru-RU" sz="2400" dirty="0" smtClean="0">
                <a:solidFill>
                  <a:srgbClr val="008000"/>
                </a:solidFill>
              </a:rPr>
              <a:t>Средство выразительности:</a:t>
            </a:r>
            <a:r>
              <a:rPr lang="ru-RU" sz="2400" dirty="0" smtClean="0"/>
              <a:t> </a:t>
            </a:r>
            <a:r>
              <a:rPr lang="ru-RU" sz="2400" dirty="0" smtClean="0">
                <a:solidFill>
                  <a:srgbClr val="002060"/>
                </a:solidFill>
              </a:rPr>
              <a:t>пятно, фактура, цвет. </a:t>
            </a:r>
          </a:p>
          <a:p>
            <a:r>
              <a:rPr lang="ru-RU" sz="2400" dirty="0" smtClean="0">
                <a:solidFill>
                  <a:srgbClr val="008000"/>
                </a:solidFill>
              </a:rPr>
              <a:t>Материалы: </a:t>
            </a:r>
            <a:r>
              <a:rPr lang="ru-RU" sz="2400" dirty="0" smtClean="0">
                <a:solidFill>
                  <a:srgbClr val="002060"/>
                </a:solidFill>
              </a:rPr>
              <a:t>мисочка с пропитанной гуашью подушечкой, акварельные краски, плотная бумага любого цвета и размера, печатка из ластика (их педагог может изготовить сам, прорезая рисунок на ластике с помощью ножа или лезвия) или карандаши с ластиком на конце.</a:t>
            </a:r>
          </a:p>
          <a:p>
            <a:r>
              <a:rPr lang="ru-RU" sz="2400" dirty="0" smtClean="0"/>
              <a:t> </a:t>
            </a:r>
            <a:r>
              <a:rPr lang="ru-RU" sz="2400" dirty="0" smtClean="0">
                <a:solidFill>
                  <a:srgbClr val="008000"/>
                </a:solidFill>
              </a:rPr>
              <a:t>Способ получения изображения: </a:t>
            </a:r>
            <a:r>
              <a:rPr lang="ru-RU" sz="2400" dirty="0" smtClean="0">
                <a:solidFill>
                  <a:srgbClr val="002060"/>
                </a:solidFill>
              </a:rPr>
              <a:t>ребёнок прижимает ластик к пропитанной гуашью подушечке и наносит оттиск на бумагу. Для изменения цвета меняется мисочка и печатка.</a:t>
            </a:r>
            <a:endParaRPr lang="ru-RU" sz="2400" dirty="0">
              <a:solidFill>
                <a:srgbClr val="00206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bfbd47122a30643757de3e3c2493e3cf.jpg.jpg"/>
          <p:cNvPicPr>
            <a:picLocks noChangeAspect="1"/>
          </p:cNvPicPr>
          <p:nvPr/>
        </p:nvPicPr>
        <p:blipFill>
          <a:blip r:embed="rId3" cstate="email"/>
          <a:stretch>
            <a:fillRect/>
          </a:stretch>
        </p:blipFill>
        <p:spPr>
          <a:xfrm>
            <a:off x="5429256" y="3857628"/>
            <a:ext cx="3219454" cy="2633670"/>
          </a:xfrm>
          <a:prstGeom prst="rect">
            <a:avLst/>
          </a:prstGeom>
        </p:spPr>
      </p:pic>
      <p:pic>
        <p:nvPicPr>
          <p:cNvPr id="5" name="Рисунок 4" descr="7897460_diy-card-ideas-from-esther_t3f953c3d.jpg"/>
          <p:cNvPicPr>
            <a:picLocks noChangeAspect="1"/>
          </p:cNvPicPr>
          <p:nvPr/>
        </p:nvPicPr>
        <p:blipFill>
          <a:blip r:embed="rId4"/>
          <a:stretch>
            <a:fillRect/>
          </a:stretch>
        </p:blipFill>
        <p:spPr>
          <a:xfrm>
            <a:off x="571472" y="214290"/>
            <a:ext cx="8128000" cy="3357586"/>
          </a:xfrm>
          <a:prstGeom prst="rect">
            <a:avLst/>
          </a:prstGeom>
        </p:spPr>
      </p:pic>
      <p:pic>
        <p:nvPicPr>
          <p:cNvPr id="6" name="Рисунок 5" descr="bc1bc24b617304828a179fe4492f80da.jpg.jpg"/>
          <p:cNvPicPr>
            <a:picLocks noChangeAspect="1"/>
          </p:cNvPicPr>
          <p:nvPr/>
        </p:nvPicPr>
        <p:blipFill>
          <a:blip r:embed="rId5" cstate="email"/>
          <a:stretch>
            <a:fillRect/>
          </a:stretch>
        </p:blipFill>
        <p:spPr>
          <a:xfrm>
            <a:off x="642910" y="3786190"/>
            <a:ext cx="4591063" cy="287179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7" name="TextBox 6"/>
          <p:cNvSpPr txBox="1"/>
          <p:nvPr/>
        </p:nvSpPr>
        <p:spPr>
          <a:xfrm>
            <a:off x="2500298" y="642918"/>
            <a:ext cx="5857916" cy="5262979"/>
          </a:xfrm>
          <a:prstGeom prst="rect">
            <a:avLst/>
          </a:prstGeom>
          <a:noFill/>
        </p:spPr>
        <p:txBody>
          <a:bodyPr wrap="square" rtlCol="0">
            <a:spAutoFit/>
          </a:bodyPr>
          <a:lstStyle/>
          <a:p>
            <a:pPr algn="ctr"/>
            <a:r>
              <a:rPr lang="ru-RU" sz="2400" b="1" i="1" dirty="0" smtClean="0">
                <a:solidFill>
                  <a:srgbClr val="FF0000"/>
                </a:solidFill>
              </a:rPr>
              <a:t>ОТПЕЧАТКИ ЛИСТЬЕВ </a:t>
            </a:r>
          </a:p>
          <a:p>
            <a:pPr algn="ctr"/>
            <a:endParaRPr lang="ru-RU" sz="2400" dirty="0" smtClean="0"/>
          </a:p>
          <a:p>
            <a:r>
              <a:rPr lang="ru-RU" sz="2400" dirty="0" smtClean="0">
                <a:solidFill>
                  <a:srgbClr val="008000"/>
                </a:solidFill>
              </a:rPr>
              <a:t>Возраст:</a:t>
            </a:r>
            <a:r>
              <a:rPr lang="ru-RU" sz="2400" dirty="0" smtClean="0"/>
              <a:t> </a:t>
            </a:r>
            <a:r>
              <a:rPr lang="ru-RU" sz="2400" dirty="0" smtClean="0">
                <a:solidFill>
                  <a:srgbClr val="002060"/>
                </a:solidFill>
              </a:rPr>
              <a:t>от пяти лет. </a:t>
            </a:r>
          </a:p>
          <a:p>
            <a:r>
              <a:rPr lang="ru-RU" sz="2400" dirty="0" smtClean="0">
                <a:solidFill>
                  <a:srgbClr val="008000"/>
                </a:solidFill>
              </a:rPr>
              <a:t>Средства выразительности: </a:t>
            </a:r>
            <a:r>
              <a:rPr lang="ru-RU" sz="2400" dirty="0" smtClean="0">
                <a:solidFill>
                  <a:srgbClr val="002060"/>
                </a:solidFill>
              </a:rPr>
              <a:t>фактура, цвет. </a:t>
            </a:r>
            <a:r>
              <a:rPr lang="ru-RU" sz="2400" dirty="0" smtClean="0">
                <a:solidFill>
                  <a:srgbClr val="008000"/>
                </a:solidFill>
              </a:rPr>
              <a:t>Материалы:</a:t>
            </a:r>
            <a:r>
              <a:rPr lang="ru-RU" sz="2400" dirty="0" smtClean="0"/>
              <a:t> </a:t>
            </a:r>
            <a:r>
              <a:rPr lang="ru-RU" sz="2400" dirty="0" smtClean="0">
                <a:solidFill>
                  <a:srgbClr val="002060"/>
                </a:solidFill>
              </a:rPr>
              <a:t>бумага, листья различных деревьев (желательно опавшие), гуашь, кисти. </a:t>
            </a:r>
          </a:p>
          <a:p>
            <a:r>
              <a:rPr lang="ru-RU" sz="2400" dirty="0" smtClean="0">
                <a:solidFill>
                  <a:srgbClr val="008000"/>
                </a:solidFill>
              </a:rPr>
              <a:t>Способ получения изображения:</a:t>
            </a:r>
            <a:r>
              <a:rPr lang="ru-RU" sz="2400" dirty="0" smtClean="0"/>
              <a:t> </a:t>
            </a:r>
            <a:r>
              <a:rPr lang="ru-RU" sz="2400" dirty="0" smtClean="0">
                <a:solidFill>
                  <a:srgbClr val="002060"/>
                </a:solidFill>
              </a:rPr>
              <a:t>ребёнок покрывает листок дерева красками разных цветов, затем прикладывает его к бумаге окрашенной стороной для получения отпечатка. Каждый раз берётся новый лист. Черешки у листьев можно дорисовать кистью.</a:t>
            </a:r>
            <a:endParaRPr lang="ru-RU" sz="2400" dirty="0">
              <a:solidFill>
                <a:srgbClr val="00206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kartinki-dlya-srisovki-dlya-nachinayuschih-dlya-devochek-169496.jpg"/>
          <p:cNvPicPr>
            <a:picLocks noChangeAspect="1"/>
          </p:cNvPicPr>
          <p:nvPr/>
        </p:nvPicPr>
        <p:blipFill>
          <a:blip r:embed="rId3" cstate="email"/>
          <a:stretch>
            <a:fillRect/>
          </a:stretch>
        </p:blipFill>
        <p:spPr>
          <a:xfrm>
            <a:off x="2714612" y="214290"/>
            <a:ext cx="4143405" cy="3286148"/>
          </a:xfrm>
          <a:prstGeom prst="rect">
            <a:avLst/>
          </a:prstGeom>
        </p:spPr>
      </p:pic>
      <p:pic>
        <p:nvPicPr>
          <p:cNvPr id="5" name="Рисунок 4" descr="pechatanie_listjami_panteleev_alesha.jpg"/>
          <p:cNvPicPr>
            <a:picLocks noChangeAspect="1"/>
          </p:cNvPicPr>
          <p:nvPr/>
        </p:nvPicPr>
        <p:blipFill>
          <a:blip r:embed="rId4"/>
          <a:stretch>
            <a:fillRect/>
          </a:stretch>
        </p:blipFill>
        <p:spPr>
          <a:xfrm>
            <a:off x="571472" y="3643314"/>
            <a:ext cx="3643338" cy="3000396"/>
          </a:xfrm>
          <a:prstGeom prst="rect">
            <a:avLst/>
          </a:prstGeom>
        </p:spPr>
      </p:pic>
      <p:pic>
        <p:nvPicPr>
          <p:cNvPr id="6" name="Рисунок 5" descr="рисование-листьями_павлин.jpg"/>
          <p:cNvPicPr>
            <a:picLocks noChangeAspect="1"/>
          </p:cNvPicPr>
          <p:nvPr/>
        </p:nvPicPr>
        <p:blipFill>
          <a:blip r:embed="rId5" cstate="email"/>
          <a:stretch>
            <a:fillRect/>
          </a:stretch>
        </p:blipFill>
        <p:spPr>
          <a:xfrm>
            <a:off x="4929190" y="3643314"/>
            <a:ext cx="3690942" cy="292895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14546" y="500042"/>
            <a:ext cx="6643734" cy="5693866"/>
          </a:xfrm>
          <a:prstGeom prst="rect">
            <a:avLst/>
          </a:prstGeom>
          <a:noFill/>
        </p:spPr>
        <p:txBody>
          <a:bodyPr wrap="square" rtlCol="0">
            <a:spAutoFit/>
          </a:bodyPr>
          <a:lstStyle/>
          <a:p>
            <a:pPr algn="ctr"/>
            <a:r>
              <a:rPr lang="ru-RU" sz="2800" b="1" i="1" dirty="0" smtClean="0">
                <a:solidFill>
                  <a:srgbClr val="FF0000"/>
                </a:solidFill>
              </a:rPr>
              <a:t>ВОСКОВЫЕ МЕЛКИ + АКВАРЕЛЬ</a:t>
            </a:r>
          </a:p>
          <a:p>
            <a:endParaRPr lang="ru-RU" sz="2800" dirty="0" smtClean="0">
              <a:solidFill>
                <a:srgbClr val="008000"/>
              </a:solidFill>
            </a:endParaRPr>
          </a:p>
          <a:p>
            <a:r>
              <a:rPr lang="ru-RU" sz="2800" dirty="0" smtClean="0">
                <a:solidFill>
                  <a:srgbClr val="008000"/>
                </a:solidFill>
              </a:rPr>
              <a:t>Возраст:</a:t>
            </a:r>
            <a:r>
              <a:rPr lang="ru-RU" sz="2800" dirty="0" smtClean="0"/>
              <a:t> </a:t>
            </a:r>
            <a:r>
              <a:rPr lang="ru-RU" sz="2800" dirty="0" smtClean="0">
                <a:solidFill>
                  <a:srgbClr val="002060"/>
                </a:solidFill>
              </a:rPr>
              <a:t>от четырёх лет.</a:t>
            </a:r>
          </a:p>
          <a:p>
            <a:r>
              <a:rPr lang="ru-RU" sz="2800" dirty="0" smtClean="0">
                <a:solidFill>
                  <a:srgbClr val="008000"/>
                </a:solidFill>
              </a:rPr>
              <a:t>Средства выразительности: </a:t>
            </a:r>
            <a:r>
              <a:rPr lang="ru-RU" sz="2800" dirty="0" smtClean="0">
                <a:solidFill>
                  <a:srgbClr val="002060"/>
                </a:solidFill>
              </a:rPr>
              <a:t>цвет, линия, пятно, фактура. </a:t>
            </a:r>
          </a:p>
          <a:p>
            <a:r>
              <a:rPr lang="ru-RU" sz="2800" dirty="0" smtClean="0">
                <a:solidFill>
                  <a:srgbClr val="008000"/>
                </a:solidFill>
              </a:rPr>
              <a:t>Материалы: </a:t>
            </a:r>
            <a:r>
              <a:rPr lang="ru-RU" sz="2800" dirty="0" smtClean="0">
                <a:solidFill>
                  <a:srgbClr val="002060"/>
                </a:solidFill>
              </a:rPr>
              <a:t>восковые мелки, плотная белая бумага, акварель, кисти. </a:t>
            </a:r>
          </a:p>
          <a:p>
            <a:r>
              <a:rPr lang="ru-RU" sz="2800" dirty="0" smtClean="0">
                <a:solidFill>
                  <a:srgbClr val="008000"/>
                </a:solidFill>
              </a:rPr>
              <a:t>Способ получения изображения:</a:t>
            </a:r>
            <a:r>
              <a:rPr lang="ru-RU" sz="2800" dirty="0" smtClean="0"/>
              <a:t> </a:t>
            </a:r>
            <a:r>
              <a:rPr lang="ru-RU" sz="2800" dirty="0" smtClean="0">
                <a:solidFill>
                  <a:srgbClr val="002060"/>
                </a:solidFill>
              </a:rPr>
              <a:t>ребёнок рисует восковыми мелками на белой бумаге. Затем закрашивает лист акварелью в один или несколько цветов. Рисунок мелками остаётся не закрашенным.</a:t>
            </a:r>
            <a:endParaRPr lang="ru-RU" sz="2800"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0016-031-.jpg"/>
          <p:cNvPicPr>
            <a:picLocks noChangeAspect="1"/>
          </p:cNvPicPr>
          <p:nvPr/>
        </p:nvPicPr>
        <p:blipFill>
          <a:blip r:embed="rId3" cstate="email"/>
          <a:stretch>
            <a:fillRect/>
          </a:stretch>
        </p:blipFill>
        <p:spPr>
          <a:xfrm>
            <a:off x="571472" y="214290"/>
            <a:ext cx="4214842" cy="3000396"/>
          </a:xfrm>
          <a:prstGeom prst="rect">
            <a:avLst/>
          </a:prstGeom>
        </p:spPr>
      </p:pic>
      <p:pic>
        <p:nvPicPr>
          <p:cNvPr id="5" name="Рисунок 4" descr="589b8519a3a546817749f98289533d22.jpg.jpg"/>
          <p:cNvPicPr>
            <a:picLocks noChangeAspect="1"/>
          </p:cNvPicPr>
          <p:nvPr/>
        </p:nvPicPr>
        <p:blipFill>
          <a:blip r:embed="rId4" cstate="email"/>
          <a:stretch>
            <a:fillRect/>
          </a:stretch>
        </p:blipFill>
        <p:spPr>
          <a:xfrm>
            <a:off x="5000628" y="1000108"/>
            <a:ext cx="3833818" cy="4500594"/>
          </a:xfrm>
          <a:prstGeom prst="rect">
            <a:avLst/>
          </a:prstGeom>
        </p:spPr>
      </p:pic>
      <p:pic>
        <p:nvPicPr>
          <p:cNvPr id="6" name="Рисунок 5" descr="100195136_5.jpg"/>
          <p:cNvPicPr>
            <a:picLocks noChangeAspect="1"/>
          </p:cNvPicPr>
          <p:nvPr/>
        </p:nvPicPr>
        <p:blipFill>
          <a:blip r:embed="rId5" cstate="email"/>
          <a:stretch>
            <a:fillRect/>
          </a:stretch>
        </p:blipFill>
        <p:spPr>
          <a:xfrm>
            <a:off x="357158" y="3286124"/>
            <a:ext cx="4643470" cy="334980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14546" y="714356"/>
            <a:ext cx="6572296" cy="5262979"/>
          </a:xfrm>
          <a:prstGeom prst="rect">
            <a:avLst/>
          </a:prstGeom>
          <a:noFill/>
        </p:spPr>
        <p:txBody>
          <a:bodyPr wrap="square" rtlCol="0">
            <a:spAutoFit/>
          </a:bodyPr>
          <a:lstStyle/>
          <a:p>
            <a:pPr algn="ctr"/>
            <a:r>
              <a:rPr lang="ru-RU" sz="2800" b="1" i="1" dirty="0" smtClean="0">
                <a:solidFill>
                  <a:srgbClr val="FF0000"/>
                </a:solidFill>
              </a:rPr>
              <a:t>СВЕЧА + АКВАРЕЛЬ </a:t>
            </a:r>
          </a:p>
          <a:p>
            <a:pPr algn="ctr"/>
            <a:endParaRPr lang="ru-RU" sz="2800" dirty="0" smtClean="0"/>
          </a:p>
          <a:p>
            <a:r>
              <a:rPr lang="ru-RU" sz="2800" dirty="0" smtClean="0">
                <a:solidFill>
                  <a:srgbClr val="008000"/>
                </a:solidFill>
              </a:rPr>
              <a:t>Возраст:</a:t>
            </a:r>
            <a:r>
              <a:rPr lang="ru-RU" sz="2800" dirty="0" smtClean="0"/>
              <a:t> </a:t>
            </a:r>
            <a:r>
              <a:rPr lang="ru-RU" sz="2800" dirty="0" smtClean="0">
                <a:solidFill>
                  <a:srgbClr val="002060"/>
                </a:solidFill>
              </a:rPr>
              <a:t>от четырёх лет. </a:t>
            </a:r>
          </a:p>
          <a:p>
            <a:r>
              <a:rPr lang="ru-RU" sz="2800" dirty="0" smtClean="0">
                <a:solidFill>
                  <a:srgbClr val="008000"/>
                </a:solidFill>
              </a:rPr>
              <a:t>Средства выразительности:</a:t>
            </a:r>
            <a:r>
              <a:rPr lang="ru-RU" sz="2800" dirty="0" smtClean="0"/>
              <a:t> </a:t>
            </a:r>
            <a:r>
              <a:rPr lang="ru-RU" sz="2800" dirty="0" smtClean="0">
                <a:solidFill>
                  <a:srgbClr val="002060"/>
                </a:solidFill>
              </a:rPr>
              <a:t>цвет, линия, пятно, фактура. </a:t>
            </a:r>
          </a:p>
          <a:p>
            <a:r>
              <a:rPr lang="ru-RU" sz="2800" dirty="0" smtClean="0">
                <a:solidFill>
                  <a:srgbClr val="008000"/>
                </a:solidFill>
              </a:rPr>
              <a:t>Материалы:</a:t>
            </a:r>
            <a:r>
              <a:rPr lang="ru-RU" sz="2800" dirty="0" smtClean="0"/>
              <a:t> </a:t>
            </a:r>
            <a:r>
              <a:rPr lang="ru-RU" sz="2800" dirty="0" smtClean="0">
                <a:solidFill>
                  <a:srgbClr val="002060"/>
                </a:solidFill>
              </a:rPr>
              <a:t>свеча, плотная бумага, акварель, кисти. </a:t>
            </a:r>
          </a:p>
          <a:p>
            <a:r>
              <a:rPr lang="ru-RU" sz="2800" dirty="0" smtClean="0">
                <a:solidFill>
                  <a:srgbClr val="008000"/>
                </a:solidFill>
              </a:rPr>
              <a:t>Способ получения изображения:</a:t>
            </a:r>
            <a:r>
              <a:rPr lang="ru-RU" sz="2800" dirty="0" smtClean="0"/>
              <a:t> </a:t>
            </a:r>
            <a:r>
              <a:rPr lang="ru-RU" sz="2800" dirty="0" smtClean="0">
                <a:solidFill>
                  <a:srgbClr val="002060"/>
                </a:solidFill>
              </a:rPr>
              <a:t>ребёнок рисует свечой на бумаге. Затем закрашивает лист акварелью в один или несколько цветов. Рисунок свечой остаётся белым.</a:t>
            </a:r>
            <a:endParaRPr lang="ru-RU" sz="2800" dirty="0">
              <a:solidFill>
                <a:srgbClr val="00206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173554_risunki-voskovymi-melkami-kosmos.jpg"/>
          <p:cNvPicPr>
            <a:picLocks noChangeAspect="1"/>
          </p:cNvPicPr>
          <p:nvPr/>
        </p:nvPicPr>
        <p:blipFill>
          <a:blip r:embed="rId3" cstate="email"/>
          <a:stretch>
            <a:fillRect/>
          </a:stretch>
        </p:blipFill>
        <p:spPr>
          <a:xfrm>
            <a:off x="1928794" y="3571876"/>
            <a:ext cx="4286248" cy="2928946"/>
          </a:xfrm>
          <a:prstGeom prst="rect">
            <a:avLst/>
          </a:prstGeom>
        </p:spPr>
      </p:pic>
      <p:pic>
        <p:nvPicPr>
          <p:cNvPr id="5" name="Рисунок 4" descr="44749774.jpg"/>
          <p:cNvPicPr>
            <a:picLocks noChangeAspect="1"/>
          </p:cNvPicPr>
          <p:nvPr/>
        </p:nvPicPr>
        <p:blipFill>
          <a:blip r:embed="rId4" cstate="email"/>
          <a:stretch>
            <a:fillRect/>
          </a:stretch>
        </p:blipFill>
        <p:spPr>
          <a:xfrm>
            <a:off x="5786446" y="642918"/>
            <a:ext cx="2857520" cy="3571900"/>
          </a:xfrm>
          <a:prstGeom prst="rect">
            <a:avLst/>
          </a:prstGeom>
        </p:spPr>
      </p:pic>
      <p:pic>
        <p:nvPicPr>
          <p:cNvPr id="6" name="Рисунок 5" descr="post-1016315-1340275252.jpg"/>
          <p:cNvPicPr>
            <a:picLocks noChangeAspect="1"/>
          </p:cNvPicPr>
          <p:nvPr/>
        </p:nvPicPr>
        <p:blipFill>
          <a:blip r:embed="rId5" cstate="email"/>
          <a:stretch>
            <a:fillRect/>
          </a:stretch>
        </p:blipFill>
        <p:spPr>
          <a:xfrm>
            <a:off x="642910" y="428604"/>
            <a:ext cx="4714908" cy="314327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14546" y="428604"/>
            <a:ext cx="6572296" cy="5693866"/>
          </a:xfrm>
          <a:prstGeom prst="rect">
            <a:avLst/>
          </a:prstGeom>
          <a:noFill/>
        </p:spPr>
        <p:txBody>
          <a:bodyPr wrap="square" rtlCol="0">
            <a:spAutoFit/>
          </a:bodyPr>
          <a:lstStyle/>
          <a:p>
            <a:pPr algn="ctr"/>
            <a:r>
              <a:rPr lang="ru-RU" sz="2800" b="1" i="1" dirty="0" smtClean="0">
                <a:solidFill>
                  <a:srgbClr val="FF0000"/>
                </a:solidFill>
              </a:rPr>
              <a:t>ОТТИСК СМЯТОЙ БУМАГОЙ </a:t>
            </a:r>
          </a:p>
          <a:p>
            <a:pPr algn="ctr"/>
            <a:endParaRPr lang="ru-RU" sz="2800" b="1" i="1" dirty="0" smtClean="0">
              <a:solidFill>
                <a:srgbClr val="FF0000"/>
              </a:solidFill>
            </a:endParaRPr>
          </a:p>
          <a:p>
            <a:r>
              <a:rPr lang="ru-RU" sz="2800" dirty="0" smtClean="0">
                <a:solidFill>
                  <a:srgbClr val="008000"/>
                </a:solidFill>
              </a:rPr>
              <a:t>Возраст:</a:t>
            </a:r>
            <a:r>
              <a:rPr lang="ru-RU" sz="2800" dirty="0" smtClean="0"/>
              <a:t> </a:t>
            </a:r>
            <a:r>
              <a:rPr lang="ru-RU" sz="2800" dirty="0" smtClean="0">
                <a:solidFill>
                  <a:srgbClr val="002060"/>
                </a:solidFill>
              </a:rPr>
              <a:t>от четырёх лет. </a:t>
            </a:r>
          </a:p>
          <a:p>
            <a:r>
              <a:rPr lang="ru-RU" sz="2800" dirty="0" smtClean="0">
                <a:solidFill>
                  <a:srgbClr val="008000"/>
                </a:solidFill>
              </a:rPr>
              <a:t>Средства выразительности:</a:t>
            </a:r>
            <a:r>
              <a:rPr lang="ru-RU" sz="2800" dirty="0" smtClean="0"/>
              <a:t> </a:t>
            </a:r>
            <a:r>
              <a:rPr lang="ru-RU" sz="2800" dirty="0" smtClean="0">
                <a:solidFill>
                  <a:srgbClr val="002060"/>
                </a:solidFill>
              </a:rPr>
              <a:t>пятно, фактура, цвет. </a:t>
            </a:r>
          </a:p>
          <a:p>
            <a:r>
              <a:rPr lang="ru-RU" sz="2800" dirty="0" smtClean="0">
                <a:solidFill>
                  <a:srgbClr val="008000"/>
                </a:solidFill>
              </a:rPr>
              <a:t>Материалы: </a:t>
            </a:r>
            <a:r>
              <a:rPr lang="ru-RU" sz="2800" dirty="0" smtClean="0">
                <a:solidFill>
                  <a:srgbClr val="002060"/>
                </a:solidFill>
              </a:rPr>
              <a:t>мисочка с пропитанной гуашью подушечкой, плотная бумага любого цвета и размера, смятая бумага. </a:t>
            </a:r>
          </a:p>
          <a:p>
            <a:r>
              <a:rPr lang="ru-RU" sz="2800" dirty="0" smtClean="0">
                <a:solidFill>
                  <a:srgbClr val="008000"/>
                </a:solidFill>
              </a:rPr>
              <a:t>Способ получения изображения:</a:t>
            </a:r>
            <a:r>
              <a:rPr lang="ru-RU" sz="2800" dirty="0" smtClean="0"/>
              <a:t> </a:t>
            </a:r>
            <a:r>
              <a:rPr lang="ru-RU" sz="2800" dirty="0" smtClean="0">
                <a:solidFill>
                  <a:srgbClr val="002060"/>
                </a:solidFill>
              </a:rPr>
              <a:t>ребёнок прижимает смятую бумагу к подушечке с краской и наносит оттиск на бумагу. Чтобы получить другой цвет, меняют мисочку и смятую бумагу.</a:t>
            </a:r>
            <a:endParaRPr lang="ru-RU" sz="2800" dirty="0">
              <a:solidFill>
                <a:srgbClr val="00206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3c3fce241188551db74f525be7406422.jpg"/>
          <p:cNvPicPr>
            <a:picLocks noChangeAspect="1"/>
          </p:cNvPicPr>
          <p:nvPr/>
        </p:nvPicPr>
        <p:blipFill>
          <a:blip r:embed="rId3" cstate="email"/>
          <a:stretch>
            <a:fillRect/>
          </a:stretch>
        </p:blipFill>
        <p:spPr>
          <a:xfrm>
            <a:off x="500034" y="214290"/>
            <a:ext cx="3929090" cy="3038484"/>
          </a:xfrm>
          <a:prstGeom prst="rect">
            <a:avLst/>
          </a:prstGeom>
        </p:spPr>
      </p:pic>
      <p:pic>
        <p:nvPicPr>
          <p:cNvPr id="5" name="Рисунок 4" descr="hello_html_3ba8fc79.png"/>
          <p:cNvPicPr>
            <a:picLocks noChangeAspect="1"/>
          </p:cNvPicPr>
          <p:nvPr/>
        </p:nvPicPr>
        <p:blipFill>
          <a:blip r:embed="rId4"/>
          <a:stretch>
            <a:fillRect/>
          </a:stretch>
        </p:blipFill>
        <p:spPr>
          <a:xfrm>
            <a:off x="5000628" y="285728"/>
            <a:ext cx="3429024" cy="2928958"/>
          </a:xfrm>
          <a:prstGeom prst="rect">
            <a:avLst/>
          </a:prstGeom>
        </p:spPr>
      </p:pic>
      <p:pic>
        <p:nvPicPr>
          <p:cNvPr id="6" name="Рисунок 5" descr="kak_narisovat_siren_mjatoy_bumagoy.jpg"/>
          <p:cNvPicPr>
            <a:picLocks noChangeAspect="1"/>
          </p:cNvPicPr>
          <p:nvPr/>
        </p:nvPicPr>
        <p:blipFill>
          <a:blip r:embed="rId5" cstate="email"/>
          <a:stretch>
            <a:fillRect/>
          </a:stretch>
        </p:blipFill>
        <p:spPr>
          <a:xfrm>
            <a:off x="2928926" y="3214686"/>
            <a:ext cx="3429025" cy="342902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2285984" y="1142984"/>
            <a:ext cx="5929354" cy="4678204"/>
          </a:xfrm>
          <a:prstGeom prst="rect">
            <a:avLst/>
          </a:prstGeom>
          <a:noFill/>
        </p:spPr>
        <p:txBody>
          <a:bodyPr wrap="square" rtlCol="0">
            <a:spAutoFit/>
          </a:bodyPr>
          <a:lstStyle/>
          <a:p>
            <a:pPr algn="just"/>
            <a:r>
              <a:rPr lang="ru-RU" sz="2800" dirty="0" smtClean="0">
                <a:solidFill>
                  <a:srgbClr val="008000"/>
                </a:solidFill>
              </a:rPr>
              <a:t>Нетрадиционные изобразительные техники </a:t>
            </a:r>
            <a:r>
              <a:rPr lang="ru-RU" sz="2800" dirty="0" smtClean="0">
                <a:solidFill>
                  <a:srgbClr val="C00000"/>
                </a:solidFill>
              </a:rPr>
              <a:t>- это эффективное средство изображения, включающее новые художественно-выразительные приемы создания художественного образа, композиции и колорита, позволяющие обеспечить наибольшую выразительность образа в творческой работе, чтобы у детей не создавалось шаблона. </a:t>
            </a: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071670" y="357166"/>
            <a:ext cx="6786610" cy="6370975"/>
          </a:xfrm>
          <a:prstGeom prst="rect">
            <a:avLst/>
          </a:prstGeom>
          <a:noFill/>
        </p:spPr>
        <p:txBody>
          <a:bodyPr wrap="square" rtlCol="0">
            <a:spAutoFit/>
          </a:bodyPr>
          <a:lstStyle/>
          <a:p>
            <a:pPr algn="ctr"/>
            <a:r>
              <a:rPr lang="ru-RU" sz="2400" b="1" i="1" dirty="0" smtClean="0">
                <a:solidFill>
                  <a:srgbClr val="FF0000"/>
                </a:solidFill>
              </a:rPr>
              <a:t>МОНОТИПИЯ ПРЕДМЕТНАЯ </a:t>
            </a:r>
          </a:p>
          <a:p>
            <a:r>
              <a:rPr lang="ru-RU" sz="2400" dirty="0" smtClean="0">
                <a:solidFill>
                  <a:srgbClr val="008000"/>
                </a:solidFill>
              </a:rPr>
              <a:t>Возраст:</a:t>
            </a:r>
            <a:r>
              <a:rPr lang="ru-RU" sz="2400" dirty="0" smtClean="0"/>
              <a:t> </a:t>
            </a:r>
            <a:r>
              <a:rPr lang="ru-RU" sz="2400" dirty="0" smtClean="0">
                <a:solidFill>
                  <a:srgbClr val="002060"/>
                </a:solidFill>
              </a:rPr>
              <a:t>от пяти лет. </a:t>
            </a:r>
          </a:p>
          <a:p>
            <a:r>
              <a:rPr lang="ru-RU" sz="2400" dirty="0" smtClean="0">
                <a:solidFill>
                  <a:srgbClr val="008000"/>
                </a:solidFill>
              </a:rPr>
              <a:t>Средства выразительности: </a:t>
            </a:r>
            <a:r>
              <a:rPr lang="ru-RU" sz="2400" dirty="0" smtClean="0">
                <a:solidFill>
                  <a:srgbClr val="002060"/>
                </a:solidFill>
              </a:rPr>
              <a:t>пятно, цвет, симметрия. </a:t>
            </a:r>
          </a:p>
          <a:p>
            <a:r>
              <a:rPr lang="ru-RU" sz="2400" dirty="0" smtClean="0">
                <a:solidFill>
                  <a:srgbClr val="008000"/>
                </a:solidFill>
              </a:rPr>
              <a:t>Материалы: </a:t>
            </a:r>
            <a:r>
              <a:rPr lang="ru-RU" sz="2400" dirty="0" smtClean="0">
                <a:solidFill>
                  <a:srgbClr val="002060"/>
                </a:solidFill>
              </a:rPr>
              <a:t>плотная бумага любого цвета, кисти, гуашь или акварель. </a:t>
            </a:r>
          </a:p>
          <a:p>
            <a:r>
              <a:rPr lang="ru-RU" sz="2400" dirty="0" smtClean="0">
                <a:solidFill>
                  <a:srgbClr val="008000"/>
                </a:solidFill>
              </a:rPr>
              <a:t>Способы получения изображения:</a:t>
            </a:r>
            <a:r>
              <a:rPr lang="ru-RU" sz="2400" dirty="0" smtClean="0"/>
              <a:t> </a:t>
            </a:r>
            <a:r>
              <a:rPr lang="ru-RU" sz="2400" dirty="0" smtClean="0">
                <a:solidFill>
                  <a:srgbClr val="002060"/>
                </a:solidFill>
              </a:rPr>
              <a:t>ребёнок складывает лист бумаги вдвое и на одной его половине рисует половину изображаемого предмета (предметы выбираются симметричные). После этого, пока не высохла краска, лист снова складывается пополам для получения отпечатка. Затем изображение можно украсить, также складывая лист после рисования нескольких украшений.</a:t>
            </a:r>
          </a:p>
          <a:p>
            <a:r>
              <a:rPr lang="ru-RU" sz="2400" dirty="0" smtClean="0"/>
              <a:t/>
            </a:r>
            <a:br>
              <a:rPr lang="ru-RU" sz="2400" dirty="0" smtClean="0"/>
            </a:br>
            <a:endParaRPr lang="ru-RU"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2872.jpg"/>
          <p:cNvPicPr>
            <a:picLocks noChangeAspect="1"/>
          </p:cNvPicPr>
          <p:nvPr/>
        </p:nvPicPr>
        <p:blipFill>
          <a:blip r:embed="rId3" cstate="email"/>
          <a:stretch>
            <a:fillRect/>
          </a:stretch>
        </p:blipFill>
        <p:spPr>
          <a:xfrm>
            <a:off x="428596" y="3571876"/>
            <a:ext cx="4357718" cy="2857544"/>
          </a:xfrm>
          <a:prstGeom prst="rect">
            <a:avLst/>
          </a:prstGeom>
        </p:spPr>
      </p:pic>
      <p:pic>
        <p:nvPicPr>
          <p:cNvPr id="5" name="Рисунок 4" descr="19849_20081be9c8244e5a088dfe18822213f3.jpg.jpg"/>
          <p:cNvPicPr>
            <a:picLocks noChangeAspect="1"/>
          </p:cNvPicPr>
          <p:nvPr/>
        </p:nvPicPr>
        <p:blipFill>
          <a:blip r:embed="rId4" cstate="email"/>
          <a:stretch>
            <a:fillRect/>
          </a:stretch>
        </p:blipFill>
        <p:spPr>
          <a:xfrm>
            <a:off x="428596" y="214290"/>
            <a:ext cx="4429156" cy="3286148"/>
          </a:xfrm>
          <a:prstGeom prst="rect">
            <a:avLst/>
          </a:prstGeom>
        </p:spPr>
      </p:pic>
      <p:pic>
        <p:nvPicPr>
          <p:cNvPr id="6" name="Рисунок 5" descr="d5b42e410776c842e2a2e0c5dc20465e.jpg.jpg"/>
          <p:cNvPicPr>
            <a:picLocks noChangeAspect="1"/>
          </p:cNvPicPr>
          <p:nvPr/>
        </p:nvPicPr>
        <p:blipFill>
          <a:blip r:embed="rId5" cstate="email"/>
          <a:stretch>
            <a:fillRect/>
          </a:stretch>
        </p:blipFill>
        <p:spPr>
          <a:xfrm>
            <a:off x="4857752" y="1643050"/>
            <a:ext cx="4000528" cy="35337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143108" y="285728"/>
            <a:ext cx="6715172" cy="5632311"/>
          </a:xfrm>
          <a:prstGeom prst="rect">
            <a:avLst/>
          </a:prstGeom>
          <a:noFill/>
        </p:spPr>
        <p:txBody>
          <a:bodyPr wrap="square" rtlCol="0">
            <a:spAutoFit/>
          </a:bodyPr>
          <a:lstStyle/>
          <a:p>
            <a:pPr algn="ctr"/>
            <a:r>
              <a:rPr lang="ru-RU" sz="2000" b="1" i="1" dirty="0" smtClean="0">
                <a:solidFill>
                  <a:srgbClr val="FF0000"/>
                </a:solidFill>
              </a:rPr>
              <a:t>МОНОТИПИЯ ПЕЙЗАЖНАЯ </a:t>
            </a:r>
          </a:p>
          <a:p>
            <a:r>
              <a:rPr lang="ru-RU" sz="2000" dirty="0" smtClean="0">
                <a:solidFill>
                  <a:srgbClr val="008000"/>
                </a:solidFill>
              </a:rPr>
              <a:t>Возраст:</a:t>
            </a:r>
            <a:r>
              <a:rPr lang="ru-RU" sz="2000" dirty="0" smtClean="0"/>
              <a:t> </a:t>
            </a:r>
            <a:r>
              <a:rPr lang="ru-RU" sz="2000" dirty="0" smtClean="0">
                <a:solidFill>
                  <a:srgbClr val="002060"/>
                </a:solidFill>
              </a:rPr>
              <a:t>от шести лет. </a:t>
            </a:r>
          </a:p>
          <a:p>
            <a:r>
              <a:rPr lang="ru-RU" sz="2000" dirty="0" smtClean="0">
                <a:solidFill>
                  <a:srgbClr val="008000"/>
                </a:solidFill>
              </a:rPr>
              <a:t>Средства выразительности: </a:t>
            </a:r>
            <a:r>
              <a:rPr lang="ru-RU" sz="2000" dirty="0" smtClean="0">
                <a:solidFill>
                  <a:srgbClr val="002060"/>
                </a:solidFill>
              </a:rPr>
              <a:t>пятно, тон, вертикальная симметрия, изображение, пространство, композиции. </a:t>
            </a:r>
            <a:r>
              <a:rPr lang="ru-RU" sz="2000" dirty="0" smtClean="0">
                <a:solidFill>
                  <a:srgbClr val="008000"/>
                </a:solidFill>
              </a:rPr>
              <a:t>Материалы:</a:t>
            </a:r>
            <a:r>
              <a:rPr lang="ru-RU" sz="2000" dirty="0" smtClean="0"/>
              <a:t> </a:t>
            </a:r>
            <a:r>
              <a:rPr lang="ru-RU" sz="2000" dirty="0" smtClean="0">
                <a:solidFill>
                  <a:srgbClr val="002060"/>
                </a:solidFill>
              </a:rPr>
              <a:t>бумага, кисти, гуашь, либо акварель, влажная губка, кафельная плитка. </a:t>
            </a:r>
          </a:p>
          <a:p>
            <a:r>
              <a:rPr lang="ru-RU" sz="2000" dirty="0" smtClean="0">
                <a:solidFill>
                  <a:srgbClr val="008000"/>
                </a:solidFill>
              </a:rPr>
              <a:t>Способ получения изображения: </a:t>
            </a:r>
            <a:r>
              <a:rPr lang="ru-RU" sz="2000" dirty="0" smtClean="0">
                <a:solidFill>
                  <a:srgbClr val="002060"/>
                </a:solidFill>
              </a:rPr>
              <a:t>ребёнок складывает лист пополам. На одной половине листа рисуется пейзаж, на другой получается его отражение в озере, реке (отпечаток). Пейзаж выполняется быстро, чтобы краски не успели высохнуть. Половина листа, предназначенная для отпечатка, протирается влажной губкой. Исходный рисунок, после того как с него сделан оттиск, оживляется красками, чтобы он сильнее отличался от отпечатка. Для монотопии также можно использовать лист бумаги и кафельную плитку. На последнюю наносится рисунок краской, затем она накрывается влажным листом бумаги. Пейзаж получается размытым.</a:t>
            </a:r>
            <a:endParaRPr lang="ru-RU" sz="2000" dirty="0">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7" name="Рисунок 6" descr="86991765.png"/>
          <p:cNvPicPr>
            <a:picLocks noChangeAspect="1"/>
          </p:cNvPicPr>
          <p:nvPr/>
        </p:nvPicPr>
        <p:blipFill>
          <a:blip r:embed="rId3" cstate="email"/>
          <a:stretch>
            <a:fillRect/>
          </a:stretch>
        </p:blipFill>
        <p:spPr>
          <a:xfrm>
            <a:off x="357158" y="142852"/>
            <a:ext cx="4500569" cy="3638558"/>
          </a:xfrm>
          <a:prstGeom prst="rect">
            <a:avLst/>
          </a:prstGeom>
        </p:spPr>
      </p:pic>
      <p:pic>
        <p:nvPicPr>
          <p:cNvPr id="8" name="Рисунок 7" descr="img16.jpg"/>
          <p:cNvPicPr>
            <a:picLocks noChangeAspect="1"/>
          </p:cNvPicPr>
          <p:nvPr/>
        </p:nvPicPr>
        <p:blipFill>
          <a:blip r:embed="rId4" cstate="email"/>
          <a:stretch>
            <a:fillRect/>
          </a:stretch>
        </p:blipFill>
        <p:spPr>
          <a:xfrm>
            <a:off x="4857752" y="1500174"/>
            <a:ext cx="3929090" cy="3857652"/>
          </a:xfrm>
          <a:prstGeom prst="rect">
            <a:avLst/>
          </a:prstGeom>
        </p:spPr>
      </p:pic>
      <p:pic>
        <p:nvPicPr>
          <p:cNvPr id="9" name="Рисунок 8" descr="p1170980.jpg"/>
          <p:cNvPicPr>
            <a:picLocks noChangeAspect="1"/>
          </p:cNvPicPr>
          <p:nvPr/>
        </p:nvPicPr>
        <p:blipFill>
          <a:blip r:embed="rId5"/>
          <a:stretch>
            <a:fillRect/>
          </a:stretch>
        </p:blipFill>
        <p:spPr>
          <a:xfrm>
            <a:off x="571472" y="3857628"/>
            <a:ext cx="4071966" cy="27146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14546" y="500042"/>
            <a:ext cx="6643734" cy="5632311"/>
          </a:xfrm>
          <a:prstGeom prst="rect">
            <a:avLst/>
          </a:prstGeom>
          <a:noFill/>
        </p:spPr>
        <p:txBody>
          <a:bodyPr wrap="square" rtlCol="0">
            <a:spAutoFit/>
          </a:bodyPr>
          <a:lstStyle/>
          <a:p>
            <a:pPr algn="ctr"/>
            <a:r>
              <a:rPr lang="ru-RU" sz="2400" b="1" i="1" dirty="0" smtClean="0">
                <a:solidFill>
                  <a:srgbClr val="FF0000"/>
                </a:solidFill>
              </a:rPr>
              <a:t>НАБРЫЗГ (рисование зубной щёткой)</a:t>
            </a:r>
          </a:p>
          <a:p>
            <a:r>
              <a:rPr lang="ru-RU" sz="2400" dirty="0" smtClean="0">
                <a:solidFill>
                  <a:srgbClr val="008000"/>
                </a:solidFill>
              </a:rPr>
              <a:t>Возраст:</a:t>
            </a:r>
            <a:r>
              <a:rPr lang="ru-RU" sz="2400" dirty="0" smtClean="0"/>
              <a:t> </a:t>
            </a:r>
            <a:r>
              <a:rPr lang="ru-RU" sz="2400" dirty="0" smtClean="0">
                <a:solidFill>
                  <a:srgbClr val="002060"/>
                </a:solidFill>
              </a:rPr>
              <a:t>от пяти лет. </a:t>
            </a:r>
          </a:p>
          <a:p>
            <a:r>
              <a:rPr lang="ru-RU" sz="2400" dirty="0" smtClean="0">
                <a:solidFill>
                  <a:srgbClr val="008000"/>
                </a:solidFill>
              </a:rPr>
              <a:t>Средства выразительности:</a:t>
            </a:r>
            <a:r>
              <a:rPr lang="ru-RU" sz="2400" dirty="0" smtClean="0"/>
              <a:t> </a:t>
            </a:r>
            <a:r>
              <a:rPr lang="ru-RU" sz="2400" dirty="0" smtClean="0">
                <a:solidFill>
                  <a:srgbClr val="002060"/>
                </a:solidFill>
              </a:rPr>
              <a:t>точка, фактура. </a:t>
            </a:r>
          </a:p>
          <a:p>
            <a:r>
              <a:rPr lang="ru-RU" sz="2400" dirty="0" smtClean="0">
                <a:solidFill>
                  <a:srgbClr val="008000"/>
                </a:solidFill>
              </a:rPr>
              <a:t>Материалы: </a:t>
            </a:r>
            <a:r>
              <a:rPr lang="ru-RU" sz="2400" dirty="0" smtClean="0">
                <a:solidFill>
                  <a:srgbClr val="002060"/>
                </a:solidFill>
              </a:rPr>
              <a:t>бумага, гуашь, жёсткая кисть, кусочек плотного картона</a:t>
            </a:r>
          </a:p>
          <a:p>
            <a:r>
              <a:rPr lang="ru-RU" sz="2400" dirty="0" smtClean="0">
                <a:solidFill>
                  <a:srgbClr val="008000"/>
                </a:solidFill>
              </a:rPr>
              <a:t>Способ получения изображения</a:t>
            </a:r>
            <a:r>
              <a:rPr lang="ru-RU" sz="2400" dirty="0" smtClean="0"/>
              <a:t>:  </a:t>
            </a:r>
            <a:r>
              <a:rPr lang="ru-RU" sz="2400" dirty="0" smtClean="0">
                <a:solidFill>
                  <a:srgbClr val="002060"/>
                </a:solidFill>
              </a:rPr>
              <a:t>На зубную щётку набирается краска (тушь или разведённая гуашь с ПВА) и с помощью палочки разбрызгивается краска на рисунок. Правило - проводить палочкой движением к себе, направляя щётку на бумагу. Совет: желательно надеть фартук и застелить стол бумагой (газетой или клеёнкой). Также можно зубной щёткой, рисуя всем ворсом изобразить волны, бахрому, густую траву и т.д.</a:t>
            </a:r>
            <a:endParaRPr lang="ru-RU" sz="2400" dirty="0">
              <a:solidFill>
                <a:srgbClr val="00206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f7MN55nUD7.jpg"/>
          <p:cNvPicPr>
            <a:picLocks noChangeAspect="1"/>
          </p:cNvPicPr>
          <p:nvPr/>
        </p:nvPicPr>
        <p:blipFill>
          <a:blip r:embed="rId3" cstate="email"/>
          <a:stretch>
            <a:fillRect/>
          </a:stretch>
        </p:blipFill>
        <p:spPr>
          <a:xfrm>
            <a:off x="2786050" y="4071942"/>
            <a:ext cx="3355864" cy="2476512"/>
          </a:xfrm>
          <a:prstGeom prst="rect">
            <a:avLst/>
          </a:prstGeom>
        </p:spPr>
      </p:pic>
      <p:pic>
        <p:nvPicPr>
          <p:cNvPr id="5" name="Рисунок 4" descr="img14.jpg"/>
          <p:cNvPicPr>
            <a:picLocks noChangeAspect="1"/>
          </p:cNvPicPr>
          <p:nvPr/>
        </p:nvPicPr>
        <p:blipFill>
          <a:blip r:embed="rId4" cstate="email"/>
          <a:stretch>
            <a:fillRect/>
          </a:stretch>
        </p:blipFill>
        <p:spPr>
          <a:xfrm>
            <a:off x="3357554" y="357166"/>
            <a:ext cx="5000660" cy="371477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85984" y="714356"/>
            <a:ext cx="6500858" cy="5262979"/>
          </a:xfrm>
          <a:prstGeom prst="rect">
            <a:avLst/>
          </a:prstGeom>
          <a:noFill/>
        </p:spPr>
        <p:txBody>
          <a:bodyPr wrap="square" rtlCol="0">
            <a:spAutoFit/>
          </a:bodyPr>
          <a:lstStyle/>
          <a:p>
            <a:pPr algn="ctr"/>
            <a:r>
              <a:rPr lang="ru-RU" sz="2400" b="1" i="1" dirty="0" smtClean="0">
                <a:solidFill>
                  <a:srgbClr val="FF0000"/>
                </a:solidFill>
              </a:rPr>
              <a:t>КЛЯКСОГРАФИЯ ТРУБОЧКОЙ </a:t>
            </a:r>
          </a:p>
          <a:p>
            <a:r>
              <a:rPr lang="ru-RU" sz="2400" dirty="0" smtClean="0">
                <a:solidFill>
                  <a:srgbClr val="008000"/>
                </a:solidFill>
              </a:rPr>
              <a:t>Возраст: </a:t>
            </a:r>
            <a:r>
              <a:rPr lang="ru-RU" sz="2400" dirty="0" smtClean="0">
                <a:solidFill>
                  <a:srgbClr val="002060"/>
                </a:solidFill>
              </a:rPr>
              <a:t>от пяти лет. </a:t>
            </a:r>
          </a:p>
          <a:p>
            <a:r>
              <a:rPr lang="ru-RU" sz="2400" dirty="0" smtClean="0">
                <a:solidFill>
                  <a:srgbClr val="008000"/>
                </a:solidFill>
              </a:rPr>
              <a:t>Средства выразительности: </a:t>
            </a:r>
            <a:r>
              <a:rPr lang="ru-RU" sz="2400" dirty="0" smtClean="0">
                <a:solidFill>
                  <a:srgbClr val="002060"/>
                </a:solidFill>
              </a:rPr>
              <a:t>пятно. </a:t>
            </a:r>
          </a:p>
          <a:p>
            <a:r>
              <a:rPr lang="ru-RU" sz="2400" dirty="0" smtClean="0">
                <a:solidFill>
                  <a:srgbClr val="008000"/>
                </a:solidFill>
              </a:rPr>
              <a:t>Материалы: </a:t>
            </a:r>
            <a:r>
              <a:rPr lang="ru-RU" sz="2400" dirty="0" smtClean="0">
                <a:solidFill>
                  <a:srgbClr val="002060"/>
                </a:solidFill>
              </a:rPr>
              <a:t>бумага, тушь, либо жидкое разведённая гуашь в мисочке, пластиковая ложечка, трубочка (соломинка для напитков).</a:t>
            </a:r>
          </a:p>
          <a:p>
            <a:r>
              <a:rPr lang="ru-RU" sz="2400" dirty="0" smtClean="0">
                <a:solidFill>
                  <a:srgbClr val="008000"/>
                </a:solidFill>
              </a:rPr>
              <a:t>Способ получения изображения:</a:t>
            </a:r>
            <a:r>
              <a:rPr lang="ru-RU" sz="2400" dirty="0" smtClean="0"/>
              <a:t> </a:t>
            </a:r>
            <a:r>
              <a:rPr lang="ru-RU" sz="2400" dirty="0" smtClean="0">
                <a:solidFill>
                  <a:srgbClr val="002060"/>
                </a:solidFill>
              </a:rPr>
              <a:t>ребёнок зачерпывает пластиковой ложкой краску, выливает её на лист, делая небольшое пятно (капельку). Затем на это пятно дует из трубочки так, чтобы её конец не касался ни пятна, ни бумаги. При необходимости процедура повторяется. Недостающие детали дорисовываются.</a:t>
            </a:r>
            <a:endParaRPr lang="ru-RU" sz="2400" dirty="0">
              <a:solidFill>
                <a:srgbClr val="00206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0017-017-.png"/>
          <p:cNvPicPr>
            <a:picLocks noChangeAspect="1"/>
          </p:cNvPicPr>
          <p:nvPr/>
        </p:nvPicPr>
        <p:blipFill>
          <a:blip r:embed="rId3" cstate="email"/>
          <a:stretch>
            <a:fillRect/>
          </a:stretch>
        </p:blipFill>
        <p:spPr>
          <a:xfrm>
            <a:off x="5214942" y="1214422"/>
            <a:ext cx="3500461" cy="4471999"/>
          </a:xfrm>
          <a:prstGeom prst="rect">
            <a:avLst/>
          </a:prstGeom>
        </p:spPr>
      </p:pic>
      <p:pic>
        <p:nvPicPr>
          <p:cNvPr id="5" name="Рисунок 4" descr="49fb703174db21ffff674cd6a9ab1bc1.jpg"/>
          <p:cNvPicPr>
            <a:picLocks noChangeAspect="1"/>
          </p:cNvPicPr>
          <p:nvPr/>
        </p:nvPicPr>
        <p:blipFill>
          <a:blip r:embed="rId4" cstate="email"/>
          <a:stretch>
            <a:fillRect/>
          </a:stretch>
        </p:blipFill>
        <p:spPr>
          <a:xfrm>
            <a:off x="428596" y="357166"/>
            <a:ext cx="4714908" cy="2857496"/>
          </a:xfrm>
          <a:prstGeom prst="rect">
            <a:avLst/>
          </a:prstGeom>
        </p:spPr>
      </p:pic>
      <p:pic>
        <p:nvPicPr>
          <p:cNvPr id="6" name="Рисунок 5" descr="klyaksografiya.jpg"/>
          <p:cNvPicPr>
            <a:picLocks noChangeAspect="1"/>
          </p:cNvPicPr>
          <p:nvPr/>
        </p:nvPicPr>
        <p:blipFill>
          <a:blip r:embed="rId5" cstate="email"/>
          <a:stretch>
            <a:fillRect/>
          </a:stretch>
        </p:blipFill>
        <p:spPr>
          <a:xfrm>
            <a:off x="1285852" y="3357538"/>
            <a:ext cx="3414720" cy="321473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357422" y="428604"/>
            <a:ext cx="6357982" cy="5262979"/>
          </a:xfrm>
          <a:prstGeom prst="rect">
            <a:avLst/>
          </a:prstGeom>
          <a:noFill/>
        </p:spPr>
        <p:txBody>
          <a:bodyPr wrap="square" rtlCol="0">
            <a:spAutoFit/>
          </a:bodyPr>
          <a:lstStyle/>
          <a:p>
            <a:pPr algn="ctr"/>
            <a:r>
              <a:rPr lang="ru-RU" sz="2400" b="1" i="1" dirty="0" smtClean="0">
                <a:solidFill>
                  <a:srgbClr val="FF0000"/>
                </a:solidFill>
              </a:rPr>
              <a:t>КЛЯКСОГРАФИЯ НИТКОЙ </a:t>
            </a:r>
          </a:p>
          <a:p>
            <a:r>
              <a:rPr lang="ru-RU" sz="2400" dirty="0" smtClean="0">
                <a:solidFill>
                  <a:srgbClr val="008000"/>
                </a:solidFill>
              </a:rPr>
              <a:t>Возраст:</a:t>
            </a:r>
            <a:r>
              <a:rPr lang="ru-RU" sz="2400" dirty="0" smtClean="0"/>
              <a:t> </a:t>
            </a:r>
            <a:r>
              <a:rPr lang="ru-RU" sz="2400" dirty="0" smtClean="0">
                <a:solidFill>
                  <a:srgbClr val="002060"/>
                </a:solidFill>
              </a:rPr>
              <a:t>от пяти лет. </a:t>
            </a:r>
          </a:p>
          <a:p>
            <a:r>
              <a:rPr lang="ru-RU" sz="2400" dirty="0" smtClean="0">
                <a:solidFill>
                  <a:srgbClr val="008000"/>
                </a:solidFill>
              </a:rPr>
              <a:t>Средства выразительности: </a:t>
            </a:r>
            <a:r>
              <a:rPr lang="ru-RU" sz="2400" dirty="0" smtClean="0">
                <a:solidFill>
                  <a:srgbClr val="002060"/>
                </a:solidFill>
              </a:rPr>
              <a:t>пятно. </a:t>
            </a:r>
          </a:p>
          <a:p>
            <a:r>
              <a:rPr lang="ru-RU" sz="2400" dirty="0" smtClean="0">
                <a:solidFill>
                  <a:srgbClr val="008000"/>
                </a:solidFill>
              </a:rPr>
              <a:t>Материалы: </a:t>
            </a:r>
            <a:r>
              <a:rPr lang="ru-RU" sz="2400" dirty="0" smtClean="0">
                <a:solidFill>
                  <a:srgbClr val="002060"/>
                </a:solidFill>
              </a:rPr>
              <a:t>бумага, тушь или жидко разведенная гуашь, пластиковая ложечка, нитка средней толщены. </a:t>
            </a:r>
          </a:p>
          <a:p>
            <a:r>
              <a:rPr lang="ru-RU" sz="2400" dirty="0" smtClean="0">
                <a:solidFill>
                  <a:srgbClr val="008000"/>
                </a:solidFill>
              </a:rPr>
              <a:t>Способ получения изображения:</a:t>
            </a:r>
            <a:r>
              <a:rPr lang="ru-RU" sz="2400" dirty="0" smtClean="0"/>
              <a:t> </a:t>
            </a:r>
            <a:r>
              <a:rPr lang="ru-RU" sz="2400" dirty="0" smtClean="0">
                <a:solidFill>
                  <a:srgbClr val="002060"/>
                </a:solidFill>
              </a:rPr>
              <a:t>ребёнок опускает нитку в краску, отжимает её. Затем на листе бумаги выкладывает из нитки изображение, оставляя один её конец свободным. После этого с верху накладывает другой лист, прижимает, придерживая рукой, и вытягивает нитку за кончик. Недостающие детали дорисовываются.</a:t>
            </a:r>
            <a:endParaRPr lang="ru-RU" sz="2400" dirty="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9.jpg"/>
          <p:cNvPicPr>
            <a:picLocks noChangeAspect="1"/>
          </p:cNvPicPr>
          <p:nvPr/>
        </p:nvPicPr>
        <p:blipFill>
          <a:blip r:embed="rId3" cstate="email"/>
          <a:stretch>
            <a:fillRect/>
          </a:stretch>
        </p:blipFill>
        <p:spPr>
          <a:xfrm>
            <a:off x="2285984" y="285728"/>
            <a:ext cx="6500858" cy="571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6" name="TextBox 5"/>
          <p:cNvSpPr txBox="1"/>
          <p:nvPr/>
        </p:nvSpPr>
        <p:spPr>
          <a:xfrm>
            <a:off x="2428860" y="857232"/>
            <a:ext cx="5786478" cy="5016758"/>
          </a:xfrm>
          <a:prstGeom prst="rect">
            <a:avLst/>
          </a:prstGeom>
          <a:noFill/>
        </p:spPr>
        <p:txBody>
          <a:bodyPr wrap="square" rtlCol="0">
            <a:spAutoFit/>
          </a:bodyPr>
          <a:lstStyle/>
          <a:p>
            <a:pPr algn="ctr"/>
            <a:r>
              <a:rPr lang="ru-RU" sz="3200" dirty="0" smtClean="0">
                <a:solidFill>
                  <a:srgbClr val="C00000"/>
                </a:solidFill>
              </a:rPr>
              <a:t>Приёмы и методы, используемых на занятиях по изодеятельности </a:t>
            </a:r>
          </a:p>
          <a:p>
            <a:endParaRPr lang="ru-RU" sz="3200" dirty="0" smtClean="0"/>
          </a:p>
          <a:p>
            <a:pPr>
              <a:buFont typeface="Wingdings" pitchFamily="2" charset="2"/>
              <a:buChar char="Ø"/>
            </a:pPr>
            <a:r>
              <a:rPr lang="ru-RU" sz="3200" dirty="0" smtClean="0">
                <a:solidFill>
                  <a:srgbClr val="002060"/>
                </a:solidFill>
              </a:rPr>
              <a:t> Эмоциональный настрой</a:t>
            </a:r>
          </a:p>
          <a:p>
            <a:pPr>
              <a:buFont typeface="Wingdings" pitchFamily="2" charset="2"/>
              <a:buChar char="Ø"/>
            </a:pPr>
            <a:r>
              <a:rPr lang="ru-RU" sz="3200" dirty="0" smtClean="0">
                <a:solidFill>
                  <a:srgbClr val="002060"/>
                </a:solidFill>
              </a:rPr>
              <a:t> Художественное слово </a:t>
            </a:r>
          </a:p>
          <a:p>
            <a:pPr>
              <a:buFont typeface="Wingdings" pitchFamily="2" charset="2"/>
              <a:buChar char="Ø"/>
            </a:pPr>
            <a:r>
              <a:rPr lang="ru-RU" sz="3200" dirty="0" smtClean="0">
                <a:solidFill>
                  <a:srgbClr val="002060"/>
                </a:solidFill>
              </a:rPr>
              <a:t>Игра </a:t>
            </a:r>
          </a:p>
          <a:p>
            <a:pPr>
              <a:buFont typeface="Wingdings" pitchFamily="2" charset="2"/>
              <a:buChar char="Ø"/>
            </a:pPr>
            <a:r>
              <a:rPr lang="ru-RU" sz="3200" dirty="0" smtClean="0">
                <a:solidFill>
                  <a:srgbClr val="002060"/>
                </a:solidFill>
              </a:rPr>
              <a:t>Частично-поисковый метод </a:t>
            </a:r>
          </a:p>
          <a:p>
            <a:pPr>
              <a:buFont typeface="Wingdings" pitchFamily="2" charset="2"/>
              <a:buChar char="Ø"/>
            </a:pPr>
            <a:r>
              <a:rPr lang="ru-RU" sz="3200" dirty="0" smtClean="0">
                <a:solidFill>
                  <a:srgbClr val="002060"/>
                </a:solidFill>
              </a:rPr>
              <a:t>Метод индивидуальных проектов</a:t>
            </a:r>
            <a:endParaRPr lang="ru-RU" sz="3200" dirty="0">
              <a:solidFill>
                <a:srgbClr val="00206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1"/>
            <a:ext cx="9144000" cy="6858001"/>
          </a:xfrm>
          <a:prstGeom prst="rect">
            <a:avLst/>
          </a:prstGeom>
        </p:spPr>
      </p:pic>
      <p:sp>
        <p:nvSpPr>
          <p:cNvPr id="3" name="TextBox 2"/>
          <p:cNvSpPr txBox="1"/>
          <p:nvPr/>
        </p:nvSpPr>
        <p:spPr>
          <a:xfrm>
            <a:off x="2714612" y="714356"/>
            <a:ext cx="5429288" cy="5509200"/>
          </a:xfrm>
          <a:prstGeom prst="rect">
            <a:avLst/>
          </a:prstGeom>
          <a:noFill/>
        </p:spPr>
        <p:txBody>
          <a:bodyPr wrap="square" rtlCol="0">
            <a:spAutoFit/>
          </a:bodyPr>
          <a:lstStyle/>
          <a:p>
            <a:pPr algn="ctr"/>
            <a:r>
              <a:rPr lang="ru-RU" sz="3200" dirty="0" smtClean="0">
                <a:solidFill>
                  <a:srgbClr val="C00000"/>
                </a:solidFill>
              </a:rPr>
              <a:t>Занятия способствуют развитию:</a:t>
            </a:r>
          </a:p>
          <a:p>
            <a:pPr algn="ctr"/>
            <a:endParaRPr lang="ru-RU" sz="3200" dirty="0" smtClean="0">
              <a:solidFill>
                <a:srgbClr val="C00000"/>
              </a:solidFill>
            </a:endParaRPr>
          </a:p>
          <a:p>
            <a:pPr>
              <a:buFont typeface="Wingdings" pitchFamily="2" charset="2"/>
              <a:buChar char="Ø"/>
            </a:pPr>
            <a:r>
              <a:rPr lang="ru-RU" sz="3200" dirty="0" smtClean="0">
                <a:solidFill>
                  <a:srgbClr val="002060"/>
                </a:solidFill>
              </a:rPr>
              <a:t>Воображения</a:t>
            </a:r>
          </a:p>
          <a:p>
            <a:pPr>
              <a:buFont typeface="Wingdings" pitchFamily="2" charset="2"/>
              <a:buChar char="Ø"/>
            </a:pPr>
            <a:r>
              <a:rPr lang="ru-RU" sz="3200" dirty="0" smtClean="0">
                <a:solidFill>
                  <a:srgbClr val="002060"/>
                </a:solidFill>
              </a:rPr>
              <a:t>Творческой активности</a:t>
            </a:r>
          </a:p>
          <a:p>
            <a:pPr>
              <a:buFont typeface="Wingdings" pitchFamily="2" charset="2"/>
              <a:buChar char="Ø"/>
            </a:pPr>
            <a:r>
              <a:rPr lang="ru-RU" sz="3200" dirty="0" smtClean="0">
                <a:solidFill>
                  <a:srgbClr val="002060"/>
                </a:solidFill>
              </a:rPr>
              <a:t>Зрительной памяти</a:t>
            </a:r>
          </a:p>
          <a:p>
            <a:pPr>
              <a:buFont typeface="Wingdings" pitchFamily="2" charset="2"/>
              <a:buChar char="Ø"/>
            </a:pPr>
            <a:r>
              <a:rPr lang="ru-RU" sz="3200" dirty="0" smtClean="0">
                <a:solidFill>
                  <a:srgbClr val="002060"/>
                </a:solidFill>
              </a:rPr>
              <a:t>Гибкости и быстроты мышления</a:t>
            </a:r>
          </a:p>
          <a:p>
            <a:pPr>
              <a:buFont typeface="Wingdings" pitchFamily="2" charset="2"/>
              <a:buChar char="Ø"/>
            </a:pPr>
            <a:r>
              <a:rPr lang="ru-RU" sz="3200" dirty="0" smtClean="0">
                <a:solidFill>
                  <a:srgbClr val="002060"/>
                </a:solidFill>
              </a:rPr>
              <a:t>Оригинальности и индивидуальности каждого ребенка</a:t>
            </a:r>
            <a:endParaRPr lang="ru-RU" sz="3200"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1"/>
            <a:ext cx="9144000" cy="6857999"/>
          </a:xfrm>
          <a:prstGeom prst="rect">
            <a:avLst/>
          </a:prstGeom>
        </p:spPr>
      </p:pic>
      <p:sp>
        <p:nvSpPr>
          <p:cNvPr id="3" name="TextBox 2"/>
          <p:cNvSpPr txBox="1"/>
          <p:nvPr/>
        </p:nvSpPr>
        <p:spPr>
          <a:xfrm>
            <a:off x="2786050" y="785794"/>
            <a:ext cx="5429288" cy="5016758"/>
          </a:xfrm>
          <a:prstGeom prst="rect">
            <a:avLst/>
          </a:prstGeom>
          <a:noFill/>
        </p:spPr>
        <p:txBody>
          <a:bodyPr wrap="square" rtlCol="0">
            <a:spAutoFit/>
          </a:bodyPr>
          <a:lstStyle/>
          <a:p>
            <a:pPr algn="ctr"/>
            <a:r>
              <a:rPr lang="ru-RU" sz="3200" dirty="0" smtClean="0">
                <a:solidFill>
                  <a:srgbClr val="C00000"/>
                </a:solidFill>
              </a:rPr>
              <a:t>Планирование работы с детьми: </a:t>
            </a:r>
          </a:p>
          <a:p>
            <a:pPr>
              <a:buFontTx/>
              <a:buChar char="-"/>
            </a:pPr>
            <a:endParaRPr lang="ru-RU" sz="3200" dirty="0" smtClean="0">
              <a:solidFill>
                <a:srgbClr val="002060"/>
              </a:solidFill>
            </a:endParaRPr>
          </a:p>
          <a:p>
            <a:pPr>
              <a:buFont typeface="Wingdings" pitchFamily="2" charset="2"/>
              <a:buChar char="Ø"/>
            </a:pPr>
            <a:r>
              <a:rPr lang="ru-RU" sz="3200" dirty="0" smtClean="0">
                <a:solidFill>
                  <a:srgbClr val="002060"/>
                </a:solidFill>
              </a:rPr>
              <a:t>Воспитывающий характер обучения</a:t>
            </a:r>
          </a:p>
          <a:p>
            <a:pPr>
              <a:buFont typeface="Wingdings" pitchFamily="2" charset="2"/>
              <a:buChar char="Ø"/>
            </a:pPr>
            <a:r>
              <a:rPr lang="ru-RU" sz="3200" dirty="0" smtClean="0">
                <a:solidFill>
                  <a:srgbClr val="002060"/>
                </a:solidFill>
              </a:rPr>
              <a:t>Доступность материала</a:t>
            </a:r>
          </a:p>
          <a:p>
            <a:pPr>
              <a:buFont typeface="Wingdings" pitchFamily="2" charset="2"/>
              <a:buChar char="Ø"/>
            </a:pPr>
            <a:r>
              <a:rPr lang="ru-RU" sz="3200" dirty="0" smtClean="0">
                <a:solidFill>
                  <a:srgbClr val="002060"/>
                </a:solidFill>
              </a:rPr>
              <a:t>Системность обучения</a:t>
            </a:r>
          </a:p>
          <a:p>
            <a:pPr>
              <a:buFont typeface="Wingdings" pitchFamily="2" charset="2"/>
              <a:buChar char="Ø"/>
            </a:pPr>
            <a:r>
              <a:rPr lang="ru-RU" sz="3200" dirty="0" smtClean="0">
                <a:solidFill>
                  <a:srgbClr val="002060"/>
                </a:solidFill>
              </a:rPr>
              <a:t>Систематичность</a:t>
            </a:r>
          </a:p>
          <a:p>
            <a:pPr>
              <a:buFont typeface="Wingdings" pitchFamily="2" charset="2"/>
              <a:buChar char="Ø"/>
            </a:pPr>
            <a:r>
              <a:rPr lang="ru-RU" sz="3200" dirty="0" smtClean="0">
                <a:solidFill>
                  <a:srgbClr val="002060"/>
                </a:solidFill>
              </a:rPr>
              <a:t>Целостность</a:t>
            </a:r>
          </a:p>
          <a:p>
            <a:pPr>
              <a:buFont typeface="Wingdings" pitchFamily="2" charset="2"/>
              <a:buChar char="Ø"/>
            </a:pPr>
            <a:r>
              <a:rPr lang="ru-RU" sz="3200" dirty="0" err="1" smtClean="0">
                <a:solidFill>
                  <a:srgbClr val="002060"/>
                </a:solidFill>
              </a:rPr>
              <a:t>Интегративность</a:t>
            </a:r>
            <a:endParaRPr lang="ru-RU" sz="32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3071802" y="857232"/>
            <a:ext cx="4857784" cy="5262979"/>
          </a:xfrm>
          <a:prstGeom prst="rect">
            <a:avLst/>
          </a:prstGeom>
          <a:noFill/>
        </p:spPr>
        <p:txBody>
          <a:bodyPr wrap="square" rtlCol="0">
            <a:spAutoFit/>
          </a:bodyPr>
          <a:lstStyle/>
          <a:p>
            <a:pPr algn="ctr"/>
            <a:r>
              <a:rPr lang="ru-RU" sz="2800" dirty="0" smtClean="0">
                <a:solidFill>
                  <a:srgbClr val="7030A0"/>
                </a:solidFill>
              </a:rPr>
              <a:t>Младший – средний возраст:</a:t>
            </a:r>
          </a:p>
          <a:p>
            <a:pPr algn="ctr"/>
            <a:endParaRPr lang="ru-RU" sz="2800" dirty="0" smtClean="0">
              <a:solidFill>
                <a:srgbClr val="7030A0"/>
              </a:solidFill>
            </a:endParaRPr>
          </a:p>
          <a:p>
            <a:pPr>
              <a:buFont typeface="Wingdings" pitchFamily="2" charset="2"/>
              <a:buChar char="Ø"/>
            </a:pPr>
            <a:r>
              <a:rPr lang="ru-RU" sz="2800" dirty="0" smtClean="0">
                <a:solidFill>
                  <a:srgbClr val="002060"/>
                </a:solidFill>
              </a:rPr>
              <a:t>Формирование интереса к   </a:t>
            </a:r>
          </a:p>
          <a:p>
            <a:r>
              <a:rPr lang="ru-RU" sz="2800" dirty="0" smtClean="0">
                <a:solidFill>
                  <a:srgbClr val="002060"/>
                </a:solidFill>
              </a:rPr>
              <a:t>изодеятельности</a:t>
            </a:r>
          </a:p>
          <a:p>
            <a:pPr>
              <a:buFont typeface="Wingdings" pitchFamily="2" charset="2"/>
              <a:buChar char="Ø"/>
            </a:pPr>
            <a:r>
              <a:rPr lang="ru-RU" sz="2800" dirty="0" smtClean="0">
                <a:solidFill>
                  <a:srgbClr val="002060"/>
                </a:solidFill>
              </a:rPr>
              <a:t>Овладевать простейшими </a:t>
            </a:r>
          </a:p>
          <a:p>
            <a:r>
              <a:rPr lang="ru-RU" sz="2800" dirty="0" smtClean="0">
                <a:solidFill>
                  <a:srgbClr val="002060"/>
                </a:solidFill>
              </a:rPr>
              <a:t>  техническими приемами работы с  </a:t>
            </a:r>
          </a:p>
          <a:p>
            <a:r>
              <a:rPr lang="ru-RU" sz="2800" dirty="0" smtClean="0">
                <a:solidFill>
                  <a:srgbClr val="002060"/>
                </a:solidFill>
              </a:rPr>
              <a:t>  различными материалами</a:t>
            </a:r>
          </a:p>
          <a:p>
            <a:pPr>
              <a:buFont typeface="Wingdings" pitchFamily="2" charset="2"/>
              <a:buChar char="Ø"/>
            </a:pPr>
            <a:r>
              <a:rPr lang="ru-RU" sz="2800" dirty="0" smtClean="0">
                <a:solidFill>
                  <a:srgbClr val="002060"/>
                </a:solidFill>
              </a:rPr>
              <a:t>Развивать воображение, видеть </a:t>
            </a:r>
          </a:p>
          <a:p>
            <a:r>
              <a:rPr lang="ru-RU" sz="2800" dirty="0" smtClean="0">
                <a:solidFill>
                  <a:srgbClr val="002060"/>
                </a:solidFill>
              </a:rPr>
              <a:t>  необычное в обычных предметах</a:t>
            </a:r>
            <a:endParaRPr lang="ru-RU" sz="2800"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85984" y="357166"/>
            <a:ext cx="6357982" cy="6832640"/>
          </a:xfrm>
          <a:prstGeom prst="rect">
            <a:avLst/>
          </a:prstGeom>
          <a:noFill/>
        </p:spPr>
        <p:txBody>
          <a:bodyPr wrap="square" rtlCol="0">
            <a:spAutoFit/>
          </a:bodyPr>
          <a:lstStyle/>
          <a:p>
            <a:pPr algn="ctr"/>
            <a:r>
              <a:rPr lang="ru-RU" sz="2400" dirty="0" smtClean="0">
                <a:solidFill>
                  <a:srgbClr val="7030A0"/>
                </a:solidFill>
              </a:rPr>
              <a:t>Старший дошкольный возраст</a:t>
            </a:r>
          </a:p>
          <a:p>
            <a:pPr>
              <a:buFont typeface="Wingdings" pitchFamily="2" charset="2"/>
              <a:buChar char="Ø"/>
            </a:pPr>
            <a:r>
              <a:rPr lang="ru-RU" sz="2400" dirty="0" smtClean="0">
                <a:solidFill>
                  <a:srgbClr val="002060"/>
                </a:solidFill>
              </a:rPr>
              <a:t>Продолжать формировать интерес к изодеятельности</a:t>
            </a:r>
          </a:p>
          <a:p>
            <a:pPr>
              <a:buFont typeface="Wingdings" pitchFamily="2" charset="2"/>
              <a:buChar char="Ø"/>
            </a:pPr>
            <a:r>
              <a:rPr lang="ru-RU" sz="2400" dirty="0" smtClean="0">
                <a:solidFill>
                  <a:srgbClr val="002060"/>
                </a:solidFill>
              </a:rPr>
              <a:t>Продолжать знакомить с нетрадиционными техниками, через овладение более сложными приемами работы</a:t>
            </a:r>
          </a:p>
          <a:p>
            <a:pPr>
              <a:buFont typeface="Wingdings" pitchFamily="2" charset="2"/>
              <a:buChar char="Ø"/>
            </a:pPr>
            <a:r>
              <a:rPr lang="ru-RU" sz="2400" dirty="0" smtClean="0">
                <a:solidFill>
                  <a:srgbClr val="002060"/>
                </a:solidFill>
              </a:rPr>
              <a:t>Развивать умение подчинять изобразительные материалы, средства, способы изображения собственному замыслу, поставленной изобразительной задаче</a:t>
            </a:r>
          </a:p>
          <a:p>
            <a:pPr>
              <a:buFont typeface="Wingdings" pitchFamily="2" charset="2"/>
              <a:buChar char="Ø"/>
            </a:pPr>
            <a:r>
              <a:rPr lang="ru-RU" sz="2400" dirty="0" smtClean="0">
                <a:solidFill>
                  <a:srgbClr val="002060"/>
                </a:solidFill>
              </a:rPr>
              <a:t>Стимулировать активность, самостоятельность</a:t>
            </a:r>
          </a:p>
          <a:p>
            <a:pPr>
              <a:buFont typeface="Wingdings" pitchFamily="2" charset="2"/>
              <a:buChar char="Ø"/>
            </a:pPr>
            <a:r>
              <a:rPr lang="ru-RU" sz="2400" dirty="0" smtClean="0">
                <a:solidFill>
                  <a:srgbClr val="002060"/>
                </a:solidFill>
              </a:rPr>
              <a:t>Побуждать к созданию разнообразных, неповторимых и оригинальных замыслов</a:t>
            </a:r>
          </a:p>
          <a:p>
            <a:pPr>
              <a:buFont typeface="Wingdings" pitchFamily="2" charset="2"/>
              <a:buChar char="Ø"/>
            </a:pPr>
            <a:r>
              <a:rPr lang="ru-RU" sz="2400" dirty="0" smtClean="0">
                <a:solidFill>
                  <a:srgbClr val="002060"/>
                </a:solidFill>
              </a:rPr>
              <a:t>Развивать эстетический вкус</a:t>
            </a:r>
          </a:p>
          <a:p>
            <a:pPr>
              <a:buFont typeface="Wingdings" pitchFamily="2" charset="2"/>
              <a:buChar char="Ø"/>
            </a:pPr>
            <a:r>
              <a:rPr lang="ru-RU" sz="2400" dirty="0" smtClean="0">
                <a:solidFill>
                  <a:srgbClr val="002060"/>
                </a:solidFill>
              </a:rPr>
              <a:t>Развивать самоанализ</a:t>
            </a:r>
          </a:p>
          <a:p>
            <a:endParaRPr lang="ru-RU" dirty="0" smtClean="0"/>
          </a:p>
          <a:p>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5855617.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214546" y="642918"/>
            <a:ext cx="6215106" cy="461665"/>
          </a:xfrm>
          <a:prstGeom prst="rect">
            <a:avLst/>
          </a:prstGeom>
          <a:noFill/>
        </p:spPr>
        <p:txBody>
          <a:bodyPr wrap="square" rtlCol="0">
            <a:spAutoFit/>
          </a:bodyPr>
          <a:lstStyle/>
          <a:p>
            <a:pPr algn="ctr"/>
            <a:r>
              <a:rPr lang="ru-RU" sz="2400" b="1" i="1" dirty="0" smtClean="0">
                <a:solidFill>
                  <a:srgbClr val="FF0000"/>
                </a:solidFill>
              </a:rPr>
              <a:t>Виды нетрадиционных техник в рисовании</a:t>
            </a:r>
            <a:r>
              <a:rPr lang="ru-RU" sz="2000" b="1" i="1" dirty="0" smtClean="0">
                <a:solidFill>
                  <a:srgbClr val="FF0000"/>
                </a:solidFill>
              </a:rPr>
              <a:t>:</a:t>
            </a:r>
          </a:p>
        </p:txBody>
      </p:sp>
      <p:sp>
        <p:nvSpPr>
          <p:cNvPr id="5" name="TextBox 4"/>
          <p:cNvSpPr txBox="1"/>
          <p:nvPr/>
        </p:nvSpPr>
        <p:spPr>
          <a:xfrm>
            <a:off x="2143108" y="1285860"/>
            <a:ext cx="2714644" cy="4154984"/>
          </a:xfrm>
          <a:prstGeom prst="rect">
            <a:avLst/>
          </a:prstGeom>
          <a:noFill/>
        </p:spPr>
        <p:txBody>
          <a:bodyPr wrap="square" rtlCol="0">
            <a:spAutoFit/>
          </a:bodyPr>
          <a:lstStyle/>
          <a:p>
            <a:r>
              <a:rPr lang="ru-RU" sz="2400" dirty="0" smtClean="0">
                <a:solidFill>
                  <a:srgbClr val="7030A0"/>
                </a:solidFill>
              </a:rPr>
              <a:t>Младшая группа (2-4 года) </a:t>
            </a:r>
          </a:p>
          <a:p>
            <a:r>
              <a:rPr lang="ru-RU" sz="2400" dirty="0" smtClean="0">
                <a:solidFill>
                  <a:srgbClr val="002060"/>
                </a:solidFill>
              </a:rPr>
              <a:t>-рисование жесткой полусухой кистью «тычок»</a:t>
            </a:r>
          </a:p>
          <a:p>
            <a:r>
              <a:rPr lang="ru-RU" sz="2400" dirty="0" smtClean="0">
                <a:solidFill>
                  <a:srgbClr val="002060"/>
                </a:solidFill>
              </a:rPr>
              <a:t>-пальчиком </a:t>
            </a:r>
          </a:p>
          <a:p>
            <a:r>
              <a:rPr lang="ru-RU" sz="2400" dirty="0" smtClean="0">
                <a:solidFill>
                  <a:srgbClr val="002060"/>
                </a:solidFill>
              </a:rPr>
              <a:t>-рисование ладошкой </a:t>
            </a:r>
          </a:p>
          <a:p>
            <a:r>
              <a:rPr lang="ru-RU" sz="2400" dirty="0" smtClean="0">
                <a:solidFill>
                  <a:srgbClr val="002060"/>
                </a:solidFill>
              </a:rPr>
              <a:t>-рисование ватной палочкой </a:t>
            </a:r>
          </a:p>
          <a:p>
            <a:r>
              <a:rPr lang="ru-RU" sz="2400" dirty="0" smtClean="0">
                <a:solidFill>
                  <a:srgbClr val="002060"/>
                </a:solidFill>
              </a:rPr>
              <a:t>-оттиск пробкой </a:t>
            </a:r>
            <a:endParaRPr lang="ru-RU" sz="2400" dirty="0">
              <a:solidFill>
                <a:srgbClr val="002060"/>
              </a:solidFill>
            </a:endParaRPr>
          </a:p>
        </p:txBody>
      </p:sp>
      <p:sp>
        <p:nvSpPr>
          <p:cNvPr id="6" name="TextBox 5"/>
          <p:cNvSpPr txBox="1"/>
          <p:nvPr/>
        </p:nvSpPr>
        <p:spPr>
          <a:xfrm>
            <a:off x="5072066" y="1357298"/>
            <a:ext cx="3571900" cy="4154984"/>
          </a:xfrm>
          <a:prstGeom prst="rect">
            <a:avLst/>
          </a:prstGeom>
          <a:noFill/>
        </p:spPr>
        <p:txBody>
          <a:bodyPr wrap="square" rtlCol="0">
            <a:spAutoFit/>
          </a:bodyPr>
          <a:lstStyle/>
          <a:p>
            <a:r>
              <a:rPr lang="ru-RU" sz="2000" dirty="0" smtClean="0">
                <a:solidFill>
                  <a:srgbClr val="7030A0"/>
                </a:solidFill>
              </a:rPr>
              <a:t> </a:t>
            </a:r>
            <a:r>
              <a:rPr lang="ru-RU" sz="2400" dirty="0" smtClean="0">
                <a:solidFill>
                  <a:srgbClr val="7030A0"/>
                </a:solidFill>
              </a:rPr>
              <a:t>Средняя группа (4-5 лет) </a:t>
            </a:r>
          </a:p>
          <a:p>
            <a:r>
              <a:rPr lang="ru-RU" sz="2400" dirty="0" smtClean="0">
                <a:solidFill>
                  <a:srgbClr val="002060"/>
                </a:solidFill>
              </a:rPr>
              <a:t>-оттиск поролоном </a:t>
            </a:r>
          </a:p>
          <a:p>
            <a:r>
              <a:rPr lang="ru-RU" sz="2400" dirty="0" smtClean="0">
                <a:solidFill>
                  <a:srgbClr val="002060"/>
                </a:solidFill>
              </a:rPr>
              <a:t>-оттиск печатками из ластика, </a:t>
            </a:r>
          </a:p>
          <a:p>
            <a:r>
              <a:rPr lang="ru-RU" sz="2400" dirty="0" smtClean="0">
                <a:solidFill>
                  <a:srgbClr val="002060"/>
                </a:solidFill>
              </a:rPr>
              <a:t>-отпечатки листьев</a:t>
            </a:r>
          </a:p>
          <a:p>
            <a:r>
              <a:rPr lang="ru-RU" sz="2400" dirty="0" smtClean="0">
                <a:solidFill>
                  <a:srgbClr val="002060"/>
                </a:solidFill>
              </a:rPr>
              <a:t>-восковые мелки + акварель </a:t>
            </a:r>
          </a:p>
          <a:p>
            <a:r>
              <a:rPr lang="ru-RU" sz="2400" dirty="0" smtClean="0">
                <a:solidFill>
                  <a:srgbClr val="002060"/>
                </a:solidFill>
              </a:rPr>
              <a:t>-свеча +акварель </a:t>
            </a:r>
          </a:p>
          <a:p>
            <a:r>
              <a:rPr lang="ru-RU" sz="2400" dirty="0" smtClean="0">
                <a:solidFill>
                  <a:srgbClr val="002060"/>
                </a:solidFill>
              </a:rPr>
              <a:t>-рисование мятой бумагой </a:t>
            </a:r>
          </a:p>
          <a:p>
            <a:r>
              <a:rPr lang="ru-RU" sz="2400" dirty="0" smtClean="0">
                <a:solidFill>
                  <a:srgbClr val="002060"/>
                </a:solidFill>
              </a:rPr>
              <a:t>-монотипия предметная</a:t>
            </a:r>
            <a:endParaRPr lang="ru-RU" sz="2400" dirty="0">
              <a:solidFill>
                <a:srgbClr val="002060"/>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5939</TotalTime>
  <Words>579</Words>
  <Application>Microsoft Office PowerPoint</Application>
  <PresentationFormat>Экран (4:3)</PresentationFormat>
  <Paragraphs>147</Paragraphs>
  <Slides>39</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39</vt:i4>
      </vt:variant>
    </vt:vector>
  </HeadingPairs>
  <TitlesOfParts>
    <vt:vector size="43" baseType="lpstr">
      <vt:lpstr>Arial</vt:lpstr>
      <vt:lpstr>Calibri</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Ирина</dc:creator>
  <cp:lastModifiedBy>330-15AST</cp:lastModifiedBy>
  <cp:revision>190</cp:revision>
  <dcterms:created xsi:type="dcterms:W3CDTF">2017-10-06T05:03:23Z</dcterms:created>
  <dcterms:modified xsi:type="dcterms:W3CDTF">2023-03-03T09:14:05Z</dcterms:modified>
</cp:coreProperties>
</file>