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8" r:id="rId4"/>
    <p:sldId id="258" r:id="rId5"/>
    <p:sldId id="259" r:id="rId6"/>
    <p:sldId id="269" r:id="rId7"/>
    <p:sldId id="275" r:id="rId8"/>
    <p:sldId id="276" r:id="rId9"/>
    <p:sldId id="277" r:id="rId10"/>
    <p:sldId id="260" r:id="rId11"/>
    <p:sldId id="261" r:id="rId12"/>
    <p:sldId id="263" r:id="rId13"/>
    <p:sldId id="262" r:id="rId14"/>
    <p:sldId id="265" r:id="rId15"/>
    <p:sldId id="266" r:id="rId16"/>
    <p:sldId id="267" r:id="rId17"/>
    <p:sldId id="264" r:id="rId18"/>
    <p:sldId id="285" r:id="rId19"/>
    <p:sldId id="286" r:id="rId20"/>
    <p:sldId id="270" r:id="rId21"/>
    <p:sldId id="271" r:id="rId22"/>
    <p:sldId id="283" r:id="rId23"/>
    <p:sldId id="272" r:id="rId24"/>
    <p:sldId id="274" r:id="rId25"/>
    <p:sldId id="278" r:id="rId26"/>
    <p:sldId id="279" r:id="rId27"/>
    <p:sldId id="280" r:id="rId28"/>
    <p:sldId id="282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D6EEC-ECD7-4DB7-BD18-E5B5D2727BE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0D5AC-BFEC-402E-8E39-2BCC37C2D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89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9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7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3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37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0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9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98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07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1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75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84DA-7FD9-4DC1-93A4-64DA9A0061C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7934-0C7F-4B59-9F2D-205B85A9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5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1400" y="276604"/>
            <a:ext cx="988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Муниципальное автономное общеобразовательное учреждение средняя общеобразовательная школа села Красный Ключ муниципального района Нуримановский район Республики Башкортостан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207" y="5296976"/>
            <a:ext cx="5203527" cy="98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Социальный педагог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Михеева Ольга Сергеевна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2" y="1432573"/>
            <a:ext cx="711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Организация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профилактической работы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Школьный наркологический пост «Наш выбор»</a:t>
            </a:r>
          </a:p>
          <a:p>
            <a:pPr algn="ctr"/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Users\Руслан\Desktop\Наркопост\de7358183e76778db08bc91d42bd27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76" y="1828799"/>
            <a:ext cx="5086868" cy="4585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51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333" y="1105308"/>
            <a:ext cx="392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Направления работы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733" y="584199"/>
            <a:ext cx="70950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Профилактическая работа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обучающимися;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установления причин и степени зависимости;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обучающихся и их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родителей (законных представителей);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программ и мероприятий профилактической направленности;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Профилактическая работа с несовершеннолетними «группы риска», стоящими на учете в наркологическом посте;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Индивидуально-групповая коррекционная работа с несовершеннолетними «группы риска»;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 несовершеннолетних, склонных к зависимостям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867" y="555979"/>
            <a:ext cx="349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Профилактическая работа с 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обучающимися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3544" y="555979"/>
            <a:ext cx="70595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проведение мониторинга </a:t>
            </a:r>
            <a:r>
              <a:rPr lang="ru-RU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наркоситуации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(анонимное анкетирование, тестирование, анализ движения обучающихся, состоящих на учете), планирование деятельности;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внедрение мероприятий, направленных на первичную и вторичную профилактику употребления ПАВ;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привлечение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добровольцев (волонтеров)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 числа несовершеннолетних с лидерскими установками для оказания поддержки сверстникам с проблемами зависимости от ПАВ;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образовательных программ, ориентированных на первичную и при необходимости на вторичную профилактику </a:t>
            </a:r>
            <a:r>
              <a:rPr lang="ru-RU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табакокурения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алкоголизма, токсикомании,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наркомании.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40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806" y="770251"/>
            <a:ext cx="3023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Встреча с региональным специалистом системы профилактики наркомании и психотропных веществ ГБУЗ РБ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Нуримановской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ЦРБ -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Хазиевой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Р.М. 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7410" name="Picture 2" descr="https://sun9-16.userapi.com/c856136/v856136055/1733be/dkIDStn1ct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5" y="783771"/>
            <a:ext cx="6747323" cy="3278777"/>
          </a:xfrm>
          <a:prstGeom prst="rect">
            <a:avLst/>
          </a:prstGeom>
          <a:noFill/>
        </p:spPr>
      </p:pic>
      <p:pic>
        <p:nvPicPr>
          <p:cNvPr id="17412" name="Picture 4" descr="https://sun9-46.userapi.com/c854420/v854420055/18cd9f/-bjRq3rahO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8857" y="3344092"/>
            <a:ext cx="6681238" cy="32466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4400" y="156754"/>
            <a:ext cx="1088136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-apple-system"/>
              </a:rPr>
              <a:t>В рамках межведомственной профориентационной акции "Жизнь без наркотиков"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9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27" y="1046140"/>
            <a:ext cx="2438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Акция «Дыши! Двигайся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Живи!», посвященная Всемирному Дню отказа от курения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7410" name="Picture 2" descr="https://sun9-4.userapi.com/c854424/v854424860/182750/zlQLIABEt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9250" y="195943"/>
            <a:ext cx="5833341" cy="2834639"/>
          </a:xfrm>
          <a:prstGeom prst="rect">
            <a:avLst/>
          </a:prstGeom>
          <a:noFill/>
        </p:spPr>
      </p:pic>
      <p:pic>
        <p:nvPicPr>
          <p:cNvPr id="17412" name="Picture 4" descr="https://sun9-13.userapi.com/c854520/v854520860/17ea2d/NEPqhd40ut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6999" y="3023598"/>
            <a:ext cx="7433740" cy="3612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03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222" y="470263"/>
            <a:ext cx="11530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Интеллектуальная игра "Где логика?" о профилактике наркомании и формировании здорового образа жизни. 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6388" name="Picture 4" descr="https://sun9-37.userapi.com/c858520/v858520622/4feac/epRVMcLG0l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4090" y="2894612"/>
            <a:ext cx="7403476" cy="3597627"/>
          </a:xfrm>
          <a:prstGeom prst="rect">
            <a:avLst/>
          </a:prstGeom>
          <a:noFill/>
        </p:spPr>
      </p:pic>
      <p:pic>
        <p:nvPicPr>
          <p:cNvPr id="16390" name="Picture 6" descr="https://sun9-8.userapi.com/c855628/v855628622/16dfaa/sf2nD7pqe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462" y="1345474"/>
            <a:ext cx="5712822" cy="321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54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-230154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773" y="1329458"/>
            <a:ext cx="3252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Информационная акция «Должен знать!», посвященная Всемирному дню борьбы со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СПИДом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5364" name="Picture 4" descr="https://sun9-26.userapi.com/c850124/v850124656/8055a/WOyebNH8u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650" y="705394"/>
            <a:ext cx="6932022" cy="5199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9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4487" y="893190"/>
            <a:ext cx="306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работа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0317" y="893190"/>
            <a:ext cx="8091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психологическая диагностика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(индивидуальная, групповая). </a:t>
            </a:r>
            <a:endParaRPr lang="ru-RU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только педагогами-психологами;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социально-педагогическая диагностика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(индивидуальная, групповая).  </a:t>
            </a:r>
            <a:endParaRPr lang="ru-RU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социальными педагогами, классными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руководителями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8390" y="2661698"/>
            <a:ext cx="3235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Тренинг на тему "Все в твоих руках"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338" name="Picture 2" descr="https://sun9-63.userapi.com/c858232/v858232622/f8377/Qs3kFYbM_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486" y="2755946"/>
            <a:ext cx="5139657" cy="385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42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69" y="341504"/>
            <a:ext cx="2654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Беседы и просмотр видеороликов с медицинским работником школы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Сальниковой Н.Н. о вреде употребления алкоголя в старшем звене.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2290" name="Picture 2" descr="https://sun9-11.userapi.com/c857320/v857320299/62264/_bdbTAA9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720" y="365761"/>
            <a:ext cx="6691986" cy="3251887"/>
          </a:xfrm>
          <a:prstGeom prst="rect">
            <a:avLst/>
          </a:prstGeom>
          <a:noFill/>
        </p:spPr>
      </p:pic>
      <p:pic>
        <p:nvPicPr>
          <p:cNvPr id="12292" name="Picture 4" descr="https://sun9-11.userapi.com/c857320/v857320299/62264/_bdbTAA9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092" y="3560250"/>
            <a:ext cx="6194968" cy="3010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7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pic>
        <p:nvPicPr>
          <p:cNvPr id="43010" name="Picture 2" descr="https://sun9-64.userapi.com/c855528/v855528299/176f1b/52W8eflGK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49" y="272436"/>
            <a:ext cx="6075408" cy="3420361"/>
          </a:xfrm>
          <a:prstGeom prst="rect">
            <a:avLst/>
          </a:prstGeom>
          <a:noFill/>
        </p:spPr>
      </p:pic>
      <p:pic>
        <p:nvPicPr>
          <p:cNvPr id="43012" name="Picture 4" descr="https://sun9-28.userapi.com/c858520/v858520299/642a3/sRdM1MV0zi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7393" y="2910852"/>
            <a:ext cx="6152605" cy="34638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12481" y="222069"/>
            <a:ext cx="350084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Профилактические беседы в начальном звене. Пропаганда ЗОЖ.</a:t>
            </a:r>
            <a:endParaRPr lang="ru-RU" sz="32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6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pic>
        <p:nvPicPr>
          <p:cNvPr id="11266" name="Picture 2" descr="https://sun9-15.userapi.com/c854428/v854428208/150395/IyaLiZW-v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590" y="2788466"/>
            <a:ext cx="6439116" cy="3129008"/>
          </a:xfrm>
          <a:prstGeom prst="rect">
            <a:avLst/>
          </a:prstGeom>
          <a:noFill/>
        </p:spPr>
      </p:pic>
      <p:pic>
        <p:nvPicPr>
          <p:cNvPr id="11268" name="Picture 4" descr="https://sun9-33.userapi.com/c846218/v846218220/1df8fe/2cog1w3eEq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7802" y="281106"/>
            <a:ext cx="3539220" cy="6276448"/>
          </a:xfrm>
          <a:prstGeom prst="rect">
            <a:avLst/>
          </a:prstGeom>
          <a:noFill/>
        </p:spPr>
      </p:pic>
      <p:pic>
        <p:nvPicPr>
          <p:cNvPr id="7" name="Picture 6" descr="https://sun9-8.userapi.com/c834204/v834204172/16992d/tTaCjPQwT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869" y="349552"/>
            <a:ext cx="5445007" cy="306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6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93376" y="804331"/>
            <a:ext cx="7769156" cy="2348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  <a:defRPr/>
            </a:pPr>
            <a:r>
              <a:rPr lang="ru-RU" sz="1800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Я</a:t>
            </a:r>
            <a:r>
              <a:rPr lang="ru-RU" sz="1800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вляется органом, проводящим комплексную профилактическую работу в образовательном учреждении для выработки у учащихся навыков здорового образа жизни и формирования устойчивого нравственно-психологического неприятия к злоупотреблению </a:t>
            </a:r>
            <a:r>
              <a:rPr lang="ru-RU" sz="1800" dirty="0" err="1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психоактивных</a:t>
            </a:r>
            <a:r>
              <a:rPr lang="ru-RU" sz="1800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веществ.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26796" y="2302933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405" y="847831"/>
            <a:ext cx="2586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НАРКОПОСТ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3638" y="3152669"/>
            <a:ext cx="2836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ЦЕЛЬ НАРКОПОСТА: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3376" y="3635608"/>
            <a:ext cx="7792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пропаганда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здорового     образа    жизни  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и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 профилактика     любых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видов зависимости среди обучающихся - наркомании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токсикомании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 алкоголизма  и   </a:t>
            </a:r>
            <a:r>
              <a:rPr lang="ru-RU" dirty="0" err="1" smtClean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табакокурения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.</a:t>
            </a:r>
            <a:br>
              <a:rPr lang="ru-RU" dirty="0">
                <a:solidFill>
                  <a:srgbClr val="000099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dirty="0">
              <a:solidFill>
                <a:srgbClr val="000099"/>
              </a:solidFill>
              <a:latin typeface="Georgia" panose="02040502050405020303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39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82" y="1060396"/>
            <a:ext cx="32621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3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родителей. Родительские собрания</a:t>
            </a:r>
            <a:endParaRPr lang="ru-RU" dirty="0"/>
          </a:p>
        </p:txBody>
      </p:sp>
      <p:pic>
        <p:nvPicPr>
          <p:cNvPr id="10242" name="Picture 2" descr="https://sun9-15.userapi.com/c857424/v857424247/89f99/OB7MNyOBO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461" y="653143"/>
            <a:ext cx="7074551" cy="3437790"/>
          </a:xfrm>
          <a:prstGeom prst="rect">
            <a:avLst/>
          </a:prstGeom>
          <a:noFill/>
        </p:spPr>
      </p:pic>
      <p:pic>
        <p:nvPicPr>
          <p:cNvPr id="10244" name="Picture 4" descr="https://sun9-35.userapi.com/c855432/v855432014/49e1/IXFWttXqB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317" y="2999988"/>
            <a:ext cx="5144015" cy="385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5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76" y="1189459"/>
            <a:ext cx="34707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программ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профилактической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направленности</a:t>
            </a:r>
            <a:endParaRPr lang="ru-RU" sz="22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41" name="Picture 1" descr="приказ Накропост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 flipV="1">
            <a:off x="4648440" y="1294255"/>
            <a:ext cx="6140827" cy="446414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30032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76" y="1189459"/>
            <a:ext cx="34707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программ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профилактической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направленности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J:\на сайт\План наркопост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28082" y="-209004"/>
            <a:ext cx="49862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47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32495" y="932059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Работа волонтеров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36.userapi.com/c855028/v855028542/1f6687/77dhU7HVg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066" y="378506"/>
            <a:ext cx="5138479" cy="3853860"/>
          </a:xfrm>
          <a:prstGeom prst="rect">
            <a:avLst/>
          </a:prstGeom>
          <a:noFill/>
        </p:spPr>
      </p:pic>
      <p:pic>
        <p:nvPicPr>
          <p:cNvPr id="7172" name="Picture 4" descr="https://sun9-72.userapi.com/c204616/v204616799/1dc05/A-6Gelj0k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760" y="1828800"/>
            <a:ext cx="5798598" cy="325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40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pic>
        <p:nvPicPr>
          <p:cNvPr id="6146" name="Picture 2" descr="https://sun9-59.userapi.com/c857524/v857524553/12291c/MTgoRM90l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058" y="247877"/>
            <a:ext cx="4914808" cy="3686106"/>
          </a:xfrm>
          <a:prstGeom prst="rect">
            <a:avLst/>
          </a:prstGeom>
          <a:noFill/>
        </p:spPr>
      </p:pic>
      <p:pic>
        <p:nvPicPr>
          <p:cNvPr id="6148" name="Picture 4" descr="https://sun9-18.userapi.com/c205228/v205228562/1f60/HpsfEqbRc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10" y="273360"/>
            <a:ext cx="5969726" cy="2900914"/>
          </a:xfrm>
          <a:prstGeom prst="rect">
            <a:avLst/>
          </a:prstGeom>
          <a:noFill/>
        </p:spPr>
      </p:pic>
      <p:pic>
        <p:nvPicPr>
          <p:cNvPr id="6150" name="Picture 6" descr="https://sun9-8.userapi.com/c205816/v205816562/30a0/vpsNjYWV2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8413" y="3179629"/>
            <a:ext cx="7005119" cy="34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98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0206" y="158649"/>
            <a:ext cx="5572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Пропаганда ЗОЖ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Руслан\Desktop\Наркопост\3TthWCvrj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743" y="2609306"/>
            <a:ext cx="5105399" cy="3829049"/>
          </a:xfrm>
          <a:prstGeom prst="rect">
            <a:avLst/>
          </a:prstGeom>
          <a:noFill/>
        </p:spPr>
      </p:pic>
      <p:pic>
        <p:nvPicPr>
          <p:cNvPr id="1027" name="Picture 3" descr="C:\Users\Руслан\Desktop\Наркопост\5WNrK3w2L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02" y="855616"/>
            <a:ext cx="5695407" cy="4271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0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-15842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0206" y="158649"/>
            <a:ext cx="5572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Пропаганда ЗОЖ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sun9-8.userapi.com/c858336/v858336401/1691c1/8reESGIke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911" y="3004457"/>
            <a:ext cx="4598125" cy="3448594"/>
          </a:xfrm>
          <a:prstGeom prst="rect">
            <a:avLst/>
          </a:prstGeom>
          <a:noFill/>
        </p:spPr>
      </p:pic>
      <p:pic>
        <p:nvPicPr>
          <p:cNvPr id="5124" name="Picture 4" descr="https://sun9-16.userapi.com/c857424/v857424946/171b23/6PM-a8Iaz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446" y="959030"/>
            <a:ext cx="6662057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2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0206" y="158649"/>
            <a:ext cx="5572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Пропаганда ЗОЖ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86" y="588208"/>
            <a:ext cx="3840000" cy="2880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55" y="588208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24" y="3755257"/>
            <a:ext cx="384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62" y="3755257"/>
            <a:ext cx="384000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8" y="58820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07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59539"/>
              </p:ext>
            </p:extLst>
          </p:nvPr>
        </p:nvGraphicFramePr>
        <p:xfrm>
          <a:off x="389468" y="927105"/>
          <a:ext cx="11497732" cy="6083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552"/>
                <a:gridCol w="1262857"/>
                <a:gridCol w="1026810"/>
                <a:gridCol w="1109426"/>
                <a:gridCol w="1109426"/>
                <a:gridCol w="1274661"/>
              </a:tblGrid>
              <a:tr h="558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Критерии 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2017-2018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2018-2019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2019-2020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2020-2021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Динамика 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подростков, состоящих на учете, из них: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устойчивое курение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спиртных напитков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токсических веществ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наркотиков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подростков, снятых с учета, из них: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устойчивое курение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спиртных напитков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токсических веществ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 употребление наркотиков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37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подростков, проконсультированных психологами в рамках деятельности </a:t>
                      </a:r>
                      <a:r>
                        <a:rPr lang="ru-RU" sz="1100" dirty="0" err="1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наркопоста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48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+13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подростков, направленных на консультацию к наркологу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мероприятий, проведенных в рамках деятельности </a:t>
                      </a:r>
                      <a:r>
                        <a:rPr lang="ru-RU" sz="1100" dirty="0" err="1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наркопоста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+21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подростков, охваченных профилактическими мероприятиями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150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183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202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279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+77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44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педагогических работников, прошедших обучение по образовательным программам по профилактике наркомании и токсикомании, через семинары, тренинги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5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</a:rPr>
                        <a:t>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+4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родителей, охваченных профилактическими мероприятиями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207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338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72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305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+233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консультаций профилактической направленности с родителями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профилактических мероприятий, проведенных с родителями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+12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47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подготовленных добровольцев из числа школьников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100" b="1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b="1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+1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4069" y="204549"/>
            <a:ext cx="981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АНАЛИЗ ДЕЯТЕЛЬНОСТИ ОБЩЕСТВЕННОГО НАРКОПОСТА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«НАШ ВЫБОР»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72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723" y="1199534"/>
            <a:ext cx="72562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«Все страсти хороши, когда мы владеем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ими,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все дурны,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когда мы им подчиняемся».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>
              <a:defRPr/>
            </a:pP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            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Жан-Жак  Руссо, французский  философ-просветитель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28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22" y="147484"/>
            <a:ext cx="1199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Нормативно – правовые документы, регламентирующие организацию работы по профилактике злоупотребления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психоактивными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веществами детьми и подростками в школе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2" y="820714"/>
            <a:ext cx="11995355" cy="596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Стратегия государственной антинаркотической политики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РФ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до 2020 года 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реализации государственной политики по снижению масштабов злоупотребления алкогольной продукцией и профилактике алкоголизма среди населения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РФ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на период до 2020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года</a:t>
            </a:r>
            <a:endParaRPr lang="ru-RU" sz="16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Федеральный закон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от 8 января 1998 г. № 3-ФЗ "О наркотических средствах и психотропных веществах" 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Федеральный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закон от 24 июня 1999 г. № 120-ФЗ "Об основах системы профилактики безнадзорности и правонарушений несовершеннолетних".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Закон Иркутской области от 07.10.2009 «О профилактике наркомании и токсикомании в Иркутской области» 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Федеральные требования к образовательным учреждениям в части охраны здоровья обучающихся и воспитанников»  (приказ МО и Н РФ №2106 от 28.12.2010г)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И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нструктивно-методические указания по порядку организации и деятельности общественных </a:t>
            </a:r>
            <a:r>
              <a:rPr lang="ru-RU" sz="1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наркопостов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постов здоровья в учреждениях основного общего и среднего (полного) общего образования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Региональная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концепция профилактики наркомании в образовательной среде.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Федеральный закон от 23 февраля 2013г. №15-ФЗ «Об охране здоровья граждан от воздействия табачного дыма и последствий потребления табака»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Концепция профилактики употребления </a:t>
            </a:r>
            <a:r>
              <a:rPr lang="ru-RU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психоактивных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 веществ в образовательной среде (утверждена Министерством образования и науки РФ от 05.09.2011г. за № МД-1197/06)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Федеральный закон от 24.07.1998г. №124-ФЗ «Об основных гарантиях прав ребенка в Российской Федерации»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Конвенция о правах ребенка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Уголовный кодекс РФ (глава 25. Преступления против здоровья населения и общественной нравственности.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Федеральный закон от 29.12.2010г. №436-ФЗ «О защите детей от информации, причиняющей вред их здоровью и развитию»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8110" y="187529"/>
            <a:ext cx="777077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(анкетирование, групповая, индивидуальная) обучающихся на предмет выявления лиц «группы риска», имеющих признаки отклонений в поведении и склонных к употреблению ПАВ;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мониторинг и анализ </a:t>
            </a:r>
            <a:r>
              <a:rPr lang="ru-RU" altLang="ru-RU" sz="1200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наркоситуации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школе, 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составление перспективного плана работы </a:t>
            </a:r>
            <a:r>
              <a:rPr lang="ru-RU" altLang="ru-RU" sz="1200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 учебный год;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проведение комплекса мероприятий по первичной и при необходимости вторичной профилактике употребления ПАВ в среде обучающихся;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индивидуальная и групповая работа  с обучающимися  "группы риска", устранение условий для отклоняющегося поведения, формирования зависимостей;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привлечение родителей (законных представителей) к активному участию в профилактических мероприятиях;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формирование здорового образа жизни в среде обучающихся и негативного отношения к социально-негативным явлениям в детско-подростковой среде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волонтерского движения среди 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обучающихся;</a:t>
            </a:r>
            <a:endParaRPr lang="ru-RU" altLang="ru-RU" sz="1200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 методах и средствах работы по предупреждению употребления ПАВ в детско-подростковой среде;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обучение педагогов 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технологиям проведения профилактической работы с детьми, подростками, родителями;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заседаний Совета профилактики общественного </a:t>
            </a:r>
            <a:r>
              <a:rPr lang="ru-RU" altLang="ru-RU" sz="1200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подготовки и проведения психолого-медико-педагогического консилиума  по вопросам коррекции поведения несовершеннолетних  «группы риска» и разработки индивидуальных программ сопровождения;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взаимодействие с организациями, осуществляющими работу по профилактике зависимости от ПАВ среди детей и подростков</a:t>
            </a:r>
            <a:r>
              <a:rPr lang="ru-RU" altLang="ru-RU" sz="1200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55" y="312573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 </a:t>
            </a:r>
            <a:endParaRPr lang="ru-RU" altLang="ru-RU" sz="2400" b="1" dirty="0" smtClean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АРКОПОСТА</a:t>
            </a:r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400" y="592836"/>
            <a:ext cx="907626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воспитательной работе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Социальный педагог </a:t>
            </a:r>
            <a:endParaRPr lang="ru-RU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Медицинский работник </a:t>
            </a: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Классные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руководители </a:t>
            </a:r>
            <a:endParaRPr lang="ru-RU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Представители ученического самоуправления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Члены родительского 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комитета  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4353" y="671213"/>
            <a:ext cx="291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69" y="3764606"/>
            <a:ext cx="391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ПРЕДСЕДАТЕЛЬ НАРКОПОСТА  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325" y="3853426"/>
            <a:ext cx="68543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аместитель директора по  ВР</a:t>
            </a:r>
          </a:p>
          <a:p>
            <a:pPr algn="just">
              <a:defRPr/>
            </a:pPr>
            <a:endParaRPr lang="ru-RU" b="1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координирует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деятельность членов </a:t>
            </a:r>
            <a:r>
              <a:rPr lang="ru-RU" dirty="0" err="1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проводит заседания </a:t>
            </a:r>
            <a:r>
              <a:rPr lang="ru-RU" dirty="0" err="1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роводит заседания Совета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dirty="0" err="1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психолого-медико-педагогические </a:t>
            </a:r>
            <a:r>
              <a:rPr lang="ru-RU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консилиумы </a:t>
            </a:r>
            <a:r>
              <a:rPr lang="ru-RU" dirty="0" err="1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наркопоста</a:t>
            </a:r>
            <a:endParaRPr lang="ru-RU" dirty="0">
              <a:solidFill>
                <a:srgbClr val="00009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19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7521" y="137653"/>
            <a:ext cx="935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Паспорт наркологического поста «Наш выбор»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4664088"/>
              </p:ext>
            </p:extLst>
          </p:nvPr>
        </p:nvGraphicFramePr>
        <p:xfrm>
          <a:off x="137653" y="599317"/>
          <a:ext cx="11936359" cy="48209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8232"/>
                <a:gridCol w="3125835"/>
                <a:gridCol w="2677600"/>
                <a:gridCol w="1225955"/>
                <a:gridCol w="2452699"/>
                <a:gridCol w="2006038"/>
              </a:tblGrid>
              <a:tr h="657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anose="02040502050405020303" pitchFamily="18" charset="0"/>
                        </a:rPr>
                        <a:t>ФИО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Должность</a:t>
                      </a:r>
                      <a:endParaRPr lang="ru-RU" sz="1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Образование</a:t>
                      </a:r>
                      <a:endParaRPr lang="ru-RU" sz="1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Статус в </a:t>
                      </a:r>
                      <a:r>
                        <a:rPr lang="ru-RU" sz="1200" dirty="0" err="1">
                          <a:effectLst/>
                          <a:latin typeface="Georgia" panose="02040502050405020303" pitchFamily="18" charset="0"/>
                        </a:rPr>
                        <a:t>наркопосте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Контактные координаты </a:t>
                      </a:r>
                      <a:endParaRPr lang="ru-RU" sz="12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anose="02040502050405020303" pitchFamily="18" charset="0"/>
                        </a:rPr>
                        <a:t>(телефон</a:t>
                      </a: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</a:tr>
              <a:tr h="65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Михеева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Ольга Сергеевна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Социальный педагог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высшее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Ответственная за профилактическую работу с родителями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89876174985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Ахматдинова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Елена Александровна </a:t>
                      </a: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Заместитель директора по ВР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высшее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Председатель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89649577815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Сальникова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Наталья Николаевна</a:t>
                      </a:r>
                      <a:endParaRPr lang="ru-RU" sz="12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Медработник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средне-специальное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Ответственная за санитарно-просветительскую работу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89603911622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Бахтиярова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Анастасия Михайловна</a:t>
                      </a:r>
                      <a:endParaRPr lang="ru-RU" sz="12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Педагог-психолог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высшее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Ответственная за выявление учащихся, склонных к </a:t>
                      </a: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аддиктивному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поведению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89603931630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6.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Псышаница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Екатерина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Николаевна</a:t>
                      </a:r>
                      <a:endParaRPr lang="ru-RU" sz="120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Член родительского комитета</a:t>
                      </a:r>
                      <a:endParaRPr lang="ru-RU" sz="120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средне-специальное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Организует встречи с родителями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89173577541</a:t>
                      </a:r>
                      <a:endParaRPr lang="ru-RU" sz="1200" b="0" dirty="0" smtClean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7.</a:t>
                      </a: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Мусин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Ринат </a:t>
                      </a:r>
                      <a:r>
                        <a:rPr lang="ru-RU" sz="1200" b="0" baseline="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Рифович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Участковый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инспектор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высшее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Проводит профилактическую работу 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89373361423</a:t>
                      </a:r>
                      <a:endParaRPr lang="ru-RU" sz="1200" b="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82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-33051" y="0"/>
            <a:ext cx="12192000" cy="68580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02890" y="127819"/>
            <a:ext cx="10609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Характеристика образовательного учреждения</a:t>
            </a:r>
          </a:p>
          <a:p>
            <a:pPr algn="ctr"/>
            <a:endParaRPr lang="ru-RU" dirty="0"/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6804375"/>
              </p:ext>
            </p:extLst>
          </p:nvPr>
        </p:nvGraphicFramePr>
        <p:xfrm>
          <a:off x="378823" y="614809"/>
          <a:ext cx="11646030" cy="6016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04101"/>
                <a:gridCol w="6441929"/>
              </a:tblGrid>
              <a:tr h="462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1.  Статус образовательного учреждения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села Красный Ключ муниципального района Нуримановский район Республики Башкортостан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2.  Адрес образовательного учреждения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452431, Республика Башкортостан, Нуримановский район, с.Красный Ключ, ул. Матросова, 53/1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3.  Руководитель образовательного учреждения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Максютова</a:t>
                      </a:r>
                      <a:r>
                        <a:rPr lang="ru-RU" sz="105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Эльвира Рафаиловна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  Количество учащихся общее. Из них: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295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4.1.       Начальная школа (1-4 класс)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109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4.2.       5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44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4.3.       6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30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4.4.       7 класс (группа, курс)</a:t>
                      </a:r>
                      <a:endParaRPr lang="ru-RU" sz="105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34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4.5.       8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4.6.       9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31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4.7.       10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19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4.8.       11 класс (группа, курс)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8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5.  Учреждение здравоохранения, курирующее образовательное учреждение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Государственное бюджетное учреждение здравоохранения Республики Башкортостан </a:t>
                      </a: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Нуримановская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центральная районная больница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03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5.1.       Руководитель учреждения здравоохранения 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Гайсин Салават </a:t>
                      </a: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Жаватович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597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5.2.      Адрес учреждения здравоохранения, телефон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 Республики Башкортостан </a:t>
                      </a: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Нуримановская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центральная районная больница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452440, РБ, Нуримановский р-н,   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с. Красная Горка, Кирова, 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Телефон: (34776) 2-27-44,2-25-23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E-mail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NURIMAN.CRB@doctorrb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8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6. Комиссия по делам несовершеннолетних</a:t>
                      </a:r>
                      <a:endParaRPr lang="ru-RU" sz="105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Комиссия по делам несовершеннолетних и защите прав детей при администрации муниципального 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района</a:t>
                      </a:r>
                      <a:r>
                        <a:rPr lang="ru-RU" sz="105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 Нуримановский  район Республики Башкортостан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358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6.1.      Руководитель</a:t>
                      </a:r>
                      <a:endParaRPr lang="ru-RU" sz="105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Главный специалист с обязанностями ответственного секретаря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Яночкина</a:t>
                      </a: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Антонина Викторовна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358">
                <a:tc>
                  <a:txBody>
                    <a:bodyPr/>
                    <a:lstStyle/>
                    <a:p>
                      <a:pPr indent="20256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</a:rPr>
                        <a:t>6.2.      Адрес комиссии по делам несовершеннолетних, телефон</a:t>
                      </a:r>
                      <a:endParaRPr lang="ru-RU" sz="105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452440, Республика Башкортостан, Нуримановский район, с.Красная Горка, ул. Советская, 62;</a:t>
                      </a:r>
                      <a:b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5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Телефон:</a:t>
                      </a:r>
                      <a:r>
                        <a:rPr lang="ru-RU" sz="1050" baseline="0" dirty="0" smtClean="0"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 +7(34776)22603</a:t>
                      </a:r>
                      <a:endParaRPr lang="ru-RU" sz="1050" dirty="0"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756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-33051" y="0"/>
            <a:ext cx="12192000" cy="6858000"/>
          </a:xfrm>
          <a:prstGeom prst="rect">
            <a:avLst/>
          </a:prstGeom>
        </p:spPr>
      </p:pic>
      <p:grpSp>
        <p:nvGrpSpPr>
          <p:cNvPr id="6" name="Group 79"/>
          <p:cNvGrpSpPr>
            <a:grpSpLocks noChangeAspect="1"/>
          </p:cNvGrpSpPr>
          <p:nvPr/>
        </p:nvGrpSpPr>
        <p:grpSpPr bwMode="auto">
          <a:xfrm>
            <a:off x="3265774" y="474214"/>
            <a:ext cx="8893175" cy="5761037"/>
            <a:chOff x="2366" y="1542"/>
            <a:chExt cx="10495" cy="6542"/>
          </a:xfrm>
        </p:grpSpPr>
        <p:sp>
          <p:nvSpPr>
            <p:cNvPr id="7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2366" y="1542"/>
              <a:ext cx="10495" cy="654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26"/>
            <p:cNvSpPr>
              <a:spLocks noChangeShapeType="1"/>
            </p:cNvSpPr>
            <p:nvPr/>
          </p:nvSpPr>
          <p:spPr bwMode="auto">
            <a:xfrm flipH="1">
              <a:off x="3674" y="4813"/>
              <a:ext cx="1221" cy="7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25"/>
            <p:cNvSpPr>
              <a:spLocks noChangeShapeType="1"/>
            </p:cNvSpPr>
            <p:nvPr/>
          </p:nvSpPr>
          <p:spPr bwMode="auto">
            <a:xfrm>
              <a:off x="10264" y="4813"/>
              <a:ext cx="1249" cy="21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3"/>
            <p:cNvSpPr>
              <a:spLocks noChangeShapeType="1"/>
            </p:cNvSpPr>
            <p:nvPr/>
          </p:nvSpPr>
          <p:spPr bwMode="auto">
            <a:xfrm>
              <a:off x="9410" y="4813"/>
              <a:ext cx="0" cy="20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 flipH="1">
              <a:off x="7406" y="4813"/>
              <a:ext cx="1760" cy="20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21"/>
            <p:cNvSpPr>
              <a:spLocks noChangeShapeType="1"/>
            </p:cNvSpPr>
            <p:nvPr/>
          </p:nvSpPr>
          <p:spPr bwMode="auto">
            <a:xfrm flipH="1">
              <a:off x="4641" y="4823"/>
              <a:ext cx="666" cy="20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19"/>
            <p:cNvSpPr>
              <a:spLocks noChangeArrowheads="1"/>
            </p:cNvSpPr>
            <p:nvPr/>
          </p:nvSpPr>
          <p:spPr bwMode="auto">
            <a:xfrm>
              <a:off x="2698" y="1727"/>
              <a:ext cx="1953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Занятия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в спортивных секциях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18"/>
            <p:cNvSpPr>
              <a:spLocks noChangeArrowheads="1"/>
            </p:cNvSpPr>
            <p:nvPr/>
          </p:nvSpPr>
          <p:spPr bwMode="auto">
            <a:xfrm>
              <a:off x="5566" y="1693"/>
              <a:ext cx="1708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Занятия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в кружках и клубах по интересам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7945" y="1682"/>
              <a:ext cx="1831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Социально-значимая деятельность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Rectangle 116"/>
            <p:cNvSpPr>
              <a:spLocks noChangeArrowheads="1"/>
            </p:cNvSpPr>
            <p:nvPr/>
          </p:nvSpPr>
          <p:spPr bwMode="auto">
            <a:xfrm>
              <a:off x="4895" y="2961"/>
              <a:ext cx="1343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rgbClr val="000099"/>
                  </a:solidFill>
                  <a:latin typeface="Georgia" panose="02040502050405020303" pitchFamily="18" charset="0"/>
                </a:rPr>
                <a:t>школа</a:t>
              </a:r>
            </a:p>
          </p:txBody>
        </p:sp>
        <p:sp>
          <p:nvSpPr>
            <p:cNvPr id="19" name="Oval 115"/>
            <p:cNvSpPr>
              <a:spLocks noChangeArrowheads="1"/>
            </p:cNvSpPr>
            <p:nvPr/>
          </p:nvSpPr>
          <p:spPr bwMode="auto">
            <a:xfrm>
              <a:off x="6105" y="3331"/>
              <a:ext cx="2816" cy="13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b="1" dirty="0" smtClean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endParaRPr lang="ru-RU" altLang="ru-RU" sz="800" b="1" dirty="0">
                <a:solidFill>
                  <a:srgbClr val="000099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2200" b="1" dirty="0" smtClean="0">
                  <a:solidFill>
                    <a:srgbClr val="000099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УЧЕНИК</a:t>
              </a:r>
              <a:endParaRPr lang="ru-RU" altLang="ru-RU" b="1" dirty="0">
                <a:solidFill>
                  <a:srgbClr val="00009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" name="Rectangle 114"/>
            <p:cNvSpPr>
              <a:spLocks noChangeArrowheads="1"/>
            </p:cNvSpPr>
            <p:nvPr/>
          </p:nvSpPr>
          <p:spPr bwMode="auto">
            <a:xfrm>
              <a:off x="4905" y="4409"/>
              <a:ext cx="1342" cy="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b="1" dirty="0" smtClean="0">
                <a:solidFill>
                  <a:srgbClr val="000099"/>
                </a:solidFill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solidFill>
                    <a:srgbClr val="000099"/>
                  </a:solidFill>
                  <a:latin typeface="Georgia" panose="02040502050405020303" pitchFamily="18" charset="0"/>
                </a:rPr>
                <a:t>семья</a:t>
              </a:r>
              <a:endParaRPr lang="ru-RU" altLang="ru-RU" b="1" dirty="0">
                <a:solidFill>
                  <a:srgbClr val="00009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" name="Rectangle 113"/>
            <p:cNvSpPr>
              <a:spLocks noChangeArrowheads="1"/>
            </p:cNvSpPr>
            <p:nvPr/>
          </p:nvSpPr>
          <p:spPr bwMode="auto">
            <a:xfrm>
              <a:off x="8800" y="2961"/>
              <a:ext cx="1464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 smtClean="0">
                  <a:solidFill>
                    <a:srgbClr val="000099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досуг</a:t>
              </a:r>
              <a:r>
                <a:rPr lang="ru-RU" altLang="ru-RU" sz="1400" b="1" dirty="0" smtClean="0">
                  <a:solidFill>
                    <a:srgbClr val="000099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rgbClr val="00009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" name="Rectangle 112"/>
            <p:cNvSpPr>
              <a:spLocks noChangeArrowheads="1"/>
            </p:cNvSpPr>
            <p:nvPr/>
          </p:nvSpPr>
          <p:spPr bwMode="auto">
            <a:xfrm>
              <a:off x="8841" y="4376"/>
              <a:ext cx="1464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b="1" dirty="0" smtClean="0">
                <a:solidFill>
                  <a:srgbClr val="000099"/>
                </a:solidFill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solidFill>
                    <a:srgbClr val="000099"/>
                  </a:solidFill>
                  <a:latin typeface="Georgia" panose="02040502050405020303" pitchFamily="18" charset="0"/>
                </a:rPr>
                <a:t>школа</a:t>
              </a:r>
              <a:endParaRPr lang="ru-RU" altLang="ru-RU" b="1" dirty="0">
                <a:solidFill>
                  <a:srgbClr val="00009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" name="Rectangle 111"/>
            <p:cNvSpPr>
              <a:spLocks noChangeArrowheads="1"/>
            </p:cNvSpPr>
            <p:nvPr/>
          </p:nvSpPr>
          <p:spPr bwMode="auto">
            <a:xfrm>
              <a:off x="2698" y="5553"/>
              <a:ext cx="1953" cy="11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Индивидуальное консультирование родителей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24" name="Rectangle 110"/>
            <p:cNvSpPr>
              <a:spLocks noChangeArrowheads="1"/>
            </p:cNvSpPr>
            <p:nvPr/>
          </p:nvSpPr>
          <p:spPr bwMode="auto">
            <a:xfrm>
              <a:off x="2688" y="4190"/>
              <a:ext cx="1953" cy="11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Родительские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собрания, </a:t>
              </a:r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тематические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встречи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26" name="Rectangle 108"/>
            <p:cNvSpPr>
              <a:spLocks noChangeArrowheads="1"/>
            </p:cNvSpPr>
            <p:nvPr/>
          </p:nvSpPr>
          <p:spPr bwMode="auto">
            <a:xfrm>
              <a:off x="8001" y="5544"/>
              <a:ext cx="2064" cy="11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Психологические </a:t>
              </a:r>
              <a:r>
                <a:rPr lang="ru-RU" altLang="ru-RU" sz="12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тренинго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-игровые занятия для детей </a:t>
              </a:r>
              <a:endParaRPr lang="ru-RU" altLang="ru-RU" sz="1100" dirty="0">
                <a:solidFill>
                  <a:srgbClr val="C00000"/>
                </a:solidFill>
              </a:endParaRPr>
            </a:p>
            <a:p>
              <a:endParaRPr lang="ru-RU" altLang="ru-RU" dirty="0"/>
            </a:p>
          </p:txBody>
        </p:sp>
        <p:sp>
          <p:nvSpPr>
            <p:cNvPr id="27" name="Rectangle 107"/>
            <p:cNvSpPr>
              <a:spLocks noChangeArrowheads="1"/>
            </p:cNvSpPr>
            <p:nvPr/>
          </p:nvSpPr>
          <p:spPr bwMode="auto">
            <a:xfrm>
              <a:off x="10065" y="6946"/>
              <a:ext cx="2075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Агитбригады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, конкурсы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106"/>
            <p:cNvSpPr>
              <a:spLocks noChangeArrowheads="1"/>
            </p:cNvSpPr>
            <p:nvPr/>
          </p:nvSpPr>
          <p:spPr bwMode="auto">
            <a:xfrm>
              <a:off x="3429" y="6908"/>
              <a:ext cx="1953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8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Выявление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родителей группы «риска</a:t>
              </a:r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»</a:t>
              </a:r>
              <a:endParaRPr lang="ru-RU" altLang="ru-RU" dirty="0"/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5792" y="6908"/>
              <a:ext cx="1829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Индивидуальные консультации  социального педагога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103"/>
            <p:cNvSpPr>
              <a:spLocks noChangeArrowheads="1"/>
            </p:cNvSpPr>
            <p:nvPr/>
          </p:nvSpPr>
          <p:spPr bwMode="auto">
            <a:xfrm>
              <a:off x="8000" y="6916"/>
              <a:ext cx="1831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Выявление </a:t>
              </a:r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детей,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склонных к </a:t>
              </a:r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асоциальному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поведению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10589" y="5562"/>
              <a:ext cx="2075" cy="1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Правовые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вечера,  беседы, лекции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4" name="Rectangle 100"/>
            <p:cNvSpPr>
              <a:spLocks noChangeArrowheads="1"/>
            </p:cNvSpPr>
            <p:nvPr/>
          </p:nvSpPr>
          <p:spPr bwMode="auto">
            <a:xfrm>
              <a:off x="2698" y="2961"/>
              <a:ext cx="1953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Летние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спортивно-оздоровительные лагеря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5" name="Rectangle 99"/>
            <p:cNvSpPr>
              <a:spLocks noChangeArrowheads="1"/>
            </p:cNvSpPr>
            <p:nvPr/>
          </p:nvSpPr>
          <p:spPr bwMode="auto">
            <a:xfrm>
              <a:off x="10520" y="1682"/>
              <a:ext cx="2075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Праздники, спортивные и развлекательные программы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>
              <a:off x="5551" y="5558"/>
              <a:ext cx="1831" cy="11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Тематические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круглые столы, </a:t>
              </a:r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дискуссии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7" name="Rectangle 97"/>
            <p:cNvSpPr>
              <a:spLocks noChangeArrowheads="1"/>
            </p:cNvSpPr>
            <p:nvPr/>
          </p:nvSpPr>
          <p:spPr bwMode="auto">
            <a:xfrm>
              <a:off x="10520" y="2887"/>
              <a:ext cx="2075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Акции, 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массовые </a:t>
              </a:r>
              <a:r>
                <a:rPr lang="ru-RU" altLang="ru-RU" sz="12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мероприятия </a:t>
              </a:r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антинаркотической направленности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38" name="Line 96"/>
            <p:cNvSpPr>
              <a:spLocks noChangeShapeType="1"/>
            </p:cNvSpPr>
            <p:nvPr/>
          </p:nvSpPr>
          <p:spPr bwMode="auto">
            <a:xfrm flipH="1">
              <a:off x="6237" y="4566"/>
              <a:ext cx="488" cy="179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95"/>
            <p:cNvSpPr>
              <a:spLocks noChangeShapeType="1"/>
            </p:cNvSpPr>
            <p:nvPr/>
          </p:nvSpPr>
          <p:spPr bwMode="auto">
            <a:xfrm flipH="1" flipV="1">
              <a:off x="6295" y="3181"/>
              <a:ext cx="611" cy="23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94"/>
            <p:cNvSpPr>
              <a:spLocks noChangeShapeType="1"/>
            </p:cNvSpPr>
            <p:nvPr/>
          </p:nvSpPr>
          <p:spPr bwMode="auto">
            <a:xfrm flipV="1">
              <a:off x="8190" y="3208"/>
              <a:ext cx="610" cy="23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93"/>
            <p:cNvSpPr>
              <a:spLocks noChangeShapeType="1"/>
            </p:cNvSpPr>
            <p:nvPr/>
          </p:nvSpPr>
          <p:spPr bwMode="auto">
            <a:xfrm>
              <a:off x="8414" y="4566"/>
              <a:ext cx="386" cy="123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92"/>
            <p:cNvSpPr>
              <a:spLocks noChangeShapeType="1"/>
            </p:cNvSpPr>
            <p:nvPr/>
          </p:nvSpPr>
          <p:spPr bwMode="auto">
            <a:xfrm flipV="1">
              <a:off x="5905" y="2714"/>
              <a:ext cx="0" cy="2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91"/>
            <p:cNvSpPr>
              <a:spLocks noChangeShapeType="1"/>
            </p:cNvSpPr>
            <p:nvPr/>
          </p:nvSpPr>
          <p:spPr bwMode="auto">
            <a:xfrm flipH="1" flipV="1">
              <a:off x="4651" y="2714"/>
              <a:ext cx="244" cy="2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90"/>
            <p:cNvSpPr>
              <a:spLocks noChangeShapeType="1"/>
            </p:cNvSpPr>
            <p:nvPr/>
          </p:nvSpPr>
          <p:spPr bwMode="auto">
            <a:xfrm flipH="1">
              <a:off x="4651" y="3208"/>
              <a:ext cx="2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 flipH="1">
              <a:off x="4651" y="4442"/>
              <a:ext cx="2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88"/>
            <p:cNvSpPr>
              <a:spLocks noChangeShapeType="1"/>
            </p:cNvSpPr>
            <p:nvPr/>
          </p:nvSpPr>
          <p:spPr bwMode="auto">
            <a:xfrm flipH="1" flipV="1">
              <a:off x="8306" y="2680"/>
              <a:ext cx="854" cy="2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87"/>
            <p:cNvSpPr>
              <a:spLocks noChangeShapeType="1"/>
            </p:cNvSpPr>
            <p:nvPr/>
          </p:nvSpPr>
          <p:spPr bwMode="auto">
            <a:xfrm flipV="1">
              <a:off x="9532" y="2677"/>
              <a:ext cx="1041" cy="2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86"/>
            <p:cNvSpPr>
              <a:spLocks noChangeShapeType="1"/>
            </p:cNvSpPr>
            <p:nvPr/>
          </p:nvSpPr>
          <p:spPr bwMode="auto">
            <a:xfrm>
              <a:off x="10254" y="3331"/>
              <a:ext cx="335" cy="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 flipH="1">
              <a:off x="6894" y="4813"/>
              <a:ext cx="1906" cy="7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84"/>
            <p:cNvSpPr>
              <a:spLocks noChangeShapeType="1"/>
            </p:cNvSpPr>
            <p:nvPr/>
          </p:nvSpPr>
          <p:spPr bwMode="auto">
            <a:xfrm>
              <a:off x="10329" y="4565"/>
              <a:ext cx="1171" cy="9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83"/>
            <p:cNvSpPr>
              <a:spLocks noChangeShapeType="1"/>
            </p:cNvSpPr>
            <p:nvPr/>
          </p:nvSpPr>
          <p:spPr bwMode="auto">
            <a:xfrm>
              <a:off x="9744" y="5029"/>
              <a:ext cx="32" cy="5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10573" y="4252"/>
              <a:ext cx="2075" cy="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Участие школьного самоуправления в профилактической работе</a:t>
              </a:r>
              <a:endParaRPr lang="ru-RU" altLang="ru-RU" dirty="0">
                <a:solidFill>
                  <a:srgbClr val="C00000"/>
                </a:solidFill>
              </a:endParaRPr>
            </a:p>
          </p:txBody>
        </p:sp>
        <p:sp>
          <p:nvSpPr>
            <p:cNvPr id="54" name="Line 80"/>
            <p:cNvSpPr>
              <a:spLocks noChangeShapeType="1"/>
            </p:cNvSpPr>
            <p:nvPr/>
          </p:nvSpPr>
          <p:spPr bwMode="auto">
            <a:xfrm flipV="1">
              <a:off x="9754" y="4261"/>
              <a:ext cx="870" cy="1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58655" y="1600736"/>
            <a:ext cx="34924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3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3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истема работы школы  по антинаркотической пропаганде</a:t>
            </a:r>
          </a:p>
          <a:p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b="18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267"/>
            <a:ext cx="3466111" cy="17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2" y="195944"/>
            <a:ext cx="825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СТЕНДЫ НАРКОПОСТА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2" name="Picture 2" descr="C:\Users\Руслан\Desktop\IMG-20200206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42" y="654776"/>
            <a:ext cx="8625840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9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1507</Words>
  <Application>Microsoft Office PowerPoint</Application>
  <PresentationFormat>Произвольный</PresentationFormat>
  <Paragraphs>357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Клара Урбаева</dc:creator>
  <cp:lastModifiedBy>Руслан</cp:lastModifiedBy>
  <cp:revision>70</cp:revision>
  <dcterms:created xsi:type="dcterms:W3CDTF">2017-12-09T04:29:55Z</dcterms:created>
  <dcterms:modified xsi:type="dcterms:W3CDTF">2020-12-11T08:32:16Z</dcterms:modified>
</cp:coreProperties>
</file>