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411B"/>
    <a:srgbClr val="3017ED"/>
    <a:srgbClr val="CA1C5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5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980729"/>
            <a:ext cx="7488832" cy="3096343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  <a:latin typeface="Comic Sans MS" pitchFamily="66" charset="0"/>
              </a:rPr>
              <a:t>Возрастные особенности </a:t>
            </a:r>
            <a:br>
              <a:rPr lang="ru-RU" b="1" dirty="0" smtClean="0">
                <a:solidFill>
                  <a:srgbClr val="00B050"/>
                </a:solidFill>
                <a:latin typeface="Comic Sans MS" pitchFamily="66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Comic Sans MS" pitchFamily="66" charset="0"/>
              </a:rPr>
              <a:t>детей 4-5 лет</a:t>
            </a:r>
            <a:endParaRPr lang="ru-RU" b="1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692696"/>
            <a:ext cx="7560840" cy="64807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Муниципальное </a:t>
            </a:r>
            <a:r>
              <a:rPr lang="ru-RU" sz="1600" b="1" dirty="0" smtClean="0">
                <a:solidFill>
                  <a:srgbClr val="0070C0"/>
                </a:solidFill>
              </a:rPr>
              <a:t>бюджетное </a:t>
            </a:r>
            <a:r>
              <a:rPr lang="ru-RU" sz="1600" b="1" dirty="0" smtClean="0">
                <a:solidFill>
                  <a:srgbClr val="0070C0"/>
                </a:solidFill>
              </a:rPr>
              <a:t>дошкольное образовательное учреждение </a:t>
            </a:r>
          </a:p>
          <a:p>
            <a:pPr>
              <a:spcBef>
                <a:spcPts val="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детский сад </a:t>
            </a:r>
            <a:r>
              <a:rPr lang="ru-RU" sz="1600" b="1" dirty="0" smtClean="0">
                <a:solidFill>
                  <a:srgbClr val="0070C0"/>
                </a:solidFill>
              </a:rPr>
              <a:t> общеразвивающего вида «</a:t>
            </a:r>
            <a:r>
              <a:rPr lang="ru-RU" sz="1600" b="1" dirty="0" err="1" smtClean="0">
                <a:solidFill>
                  <a:srgbClr val="0070C0"/>
                </a:solidFill>
              </a:rPr>
              <a:t>Дельфинчик</a:t>
            </a:r>
            <a:r>
              <a:rPr lang="ru-RU" sz="1600" b="1" dirty="0" smtClean="0">
                <a:solidFill>
                  <a:srgbClr val="0070C0"/>
                </a:solidFill>
              </a:rPr>
              <a:t>»</a:t>
            </a: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444208" y="3897052"/>
            <a:ext cx="2520280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Педагог-психолог </a:t>
            </a:r>
          </a:p>
          <a:p>
            <a:pPr>
              <a:spcBef>
                <a:spcPts val="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Кочергина Елена Анатольевна</a:t>
            </a:r>
            <a:endParaRPr lang="ru-RU" sz="1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547664" y="476672"/>
            <a:ext cx="6912768" cy="460851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000" dirty="0" smtClean="0">
                <a:solidFill>
                  <a:srgbClr val="7030A0"/>
                </a:solidFill>
                <a:latin typeface="Comic Sans MS" pitchFamily="66" charset="0"/>
              </a:rPr>
              <a:t>   </a:t>
            </a:r>
            <a:r>
              <a:rPr lang="ru-RU" sz="3000" dirty="0" smtClean="0">
                <a:latin typeface="Comic Sans MS" pitchFamily="66" charset="0"/>
              </a:rPr>
              <a:t>Возраст от четырех до пяти лет - период относительного затишья. </a:t>
            </a:r>
          </a:p>
          <a:p>
            <a:pPr algn="ctr">
              <a:buNone/>
            </a:pPr>
            <a:r>
              <a:rPr lang="ru-RU" sz="3000" dirty="0" smtClean="0">
                <a:latin typeface="Comic Sans MS" pitchFamily="66" charset="0"/>
              </a:rPr>
              <a:t>   Ребенок в целом стал спокойнее, послушнее, покладистее. </a:t>
            </a:r>
          </a:p>
          <a:p>
            <a:pPr algn="ctr">
              <a:buNone/>
            </a:pPr>
            <a:r>
              <a:rPr lang="ru-RU" sz="3000" dirty="0" smtClean="0">
                <a:latin typeface="Comic Sans MS" pitchFamily="66" charset="0"/>
              </a:rPr>
              <a:t>   Всё более сильной становится потребность в друзьях, резко возрастает интерес к окружающему миру.</a:t>
            </a: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7416824" cy="1152128"/>
          </a:xfrm>
        </p:spPr>
        <p:txBody>
          <a:bodyPr>
            <a:noAutofit/>
          </a:bodyPr>
          <a:lstStyle/>
          <a:p>
            <a:r>
              <a:rPr lang="ru-RU" sz="3000" dirty="0" smtClean="0">
                <a:solidFill>
                  <a:srgbClr val="FF0000"/>
                </a:solidFill>
                <a:latin typeface="Comic Sans MS" pitchFamily="66" charset="0"/>
              </a:rPr>
              <a:t>В этом возрасте у вашего ребенка активно проявляются:</a:t>
            </a:r>
            <a:endParaRPr lang="ru-RU" sz="3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600201"/>
            <a:ext cx="7200800" cy="319695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B0F0"/>
                </a:solidFill>
                <a:latin typeface="Comic Sans MS" pitchFamily="66" charset="0"/>
              </a:rPr>
              <a:t>Стремление к самостоятельности.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   </a:t>
            </a:r>
            <a:r>
              <a:rPr lang="ru-RU" sz="2800" dirty="0" smtClean="0">
                <a:latin typeface="Comic Sans MS" pitchFamily="66" charset="0"/>
              </a:rPr>
              <a:t>Ребенку важно многое делать самому, он уже больше способен позаботиться о себе и меньше нуждается в опеке взрослых. Обратная сторона самостоятельности – заявление о своих правах, потребностях, попытки устанавливать свои правила в окружающем мире.</a:t>
            </a:r>
            <a:endParaRPr lang="ru-RU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691681" y="549275"/>
            <a:ext cx="6840759" cy="3887788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B0F0"/>
                </a:solidFill>
                <a:latin typeface="Comic Sans MS" pitchFamily="66" charset="0"/>
              </a:rPr>
              <a:t>Этические представления.</a:t>
            </a:r>
          </a:p>
          <a:p>
            <a:pPr>
              <a:buNone/>
            </a:pPr>
            <a:r>
              <a:rPr lang="ru-RU" dirty="0" smtClean="0">
                <a:solidFill>
                  <a:srgbClr val="34411B"/>
                </a:solidFill>
                <a:latin typeface="Comic Sans MS" pitchFamily="66" charset="0"/>
              </a:rPr>
              <a:t>    Ребенок расширяет палитру осознаваемых эмоций, он начинает понимать чувства других людей, сопереживать. В этом возрасте начинают формироваться основные этические понятия, воспринимаемые ребенком не через то, что говорят ему взрослые, а исходя из того, как они поступают.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547664" y="620687"/>
            <a:ext cx="6753944" cy="4032449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3017ED"/>
                </a:solidFill>
                <a:latin typeface="Comic Sans MS" pitchFamily="66" charset="0"/>
              </a:rPr>
              <a:t>   </a:t>
            </a:r>
            <a:r>
              <a:rPr lang="ru-RU" b="1" dirty="0" smtClean="0">
                <a:solidFill>
                  <a:srgbClr val="00B0F0"/>
                </a:solidFill>
                <a:latin typeface="Comic Sans MS" pitchFamily="66" charset="0"/>
              </a:rPr>
              <a:t>Творческие способности.</a:t>
            </a:r>
          </a:p>
          <a:p>
            <a:pPr>
              <a:buNone/>
            </a:pPr>
            <a:r>
              <a:rPr lang="ru-RU" dirty="0" smtClean="0">
                <a:solidFill>
                  <a:srgbClr val="3017ED"/>
                </a:solidFill>
                <a:latin typeface="Comic Sans MS" pitchFamily="66" charset="0"/>
              </a:rPr>
              <a:t>   </a:t>
            </a:r>
            <a:r>
              <a:rPr lang="ru-RU" dirty="0" smtClean="0">
                <a:latin typeface="Comic Sans MS" pitchFamily="66" charset="0"/>
              </a:rPr>
              <a:t>Развитие воображения входит в очень активную фазу. Ребенок живет в мире сказок, фантазий, он способен создавать целые миры на бумаге или в своей голове. В мечтах, разнообразных фантазиях ребенок получает возможность стать главным действующим лицом, добиться недостающего ему признания.</a:t>
            </a:r>
          </a:p>
          <a:p>
            <a:pPr>
              <a:buNone/>
            </a:pPr>
            <a:endParaRPr lang="ru-RU" dirty="0">
              <a:solidFill>
                <a:srgbClr val="3017ED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619672" y="692696"/>
            <a:ext cx="7056784" cy="3744416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B0F0"/>
                </a:solidFill>
                <a:latin typeface="Comic Sans MS" pitchFamily="66" charset="0"/>
              </a:rPr>
              <a:t>Страхи - как следствие развитого воображения.</a:t>
            </a:r>
          </a:p>
          <a:p>
            <a:pPr>
              <a:buNone/>
            </a:pPr>
            <a:r>
              <a:rPr lang="ru-RU" dirty="0" smtClean="0">
                <a:solidFill>
                  <a:srgbClr val="CA1C52"/>
                </a:solidFill>
                <a:latin typeface="Comic Sans MS" pitchFamily="66" charset="0"/>
              </a:rPr>
              <a:t>    </a:t>
            </a:r>
            <a:r>
              <a:rPr lang="ru-RU" dirty="0" smtClean="0">
                <a:latin typeface="Comic Sans MS" pitchFamily="66" charset="0"/>
              </a:rPr>
              <a:t>Ребенок чувствует себя недостаточно защищенным перед большим миром. Он задействует своё магическое мышление для того, чтобы обрести ощущение безопасности. Но безудержность фантазий может порождать самые разнообразные страхи.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827584" y="332656"/>
            <a:ext cx="8064896" cy="410445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B0F0"/>
                </a:solidFill>
                <a:latin typeface="Comic Sans MS" pitchFamily="66" charset="0"/>
              </a:rPr>
              <a:t>Отношения со сверстниками</a:t>
            </a:r>
          </a:p>
          <a:p>
            <a:pPr>
              <a:buNone/>
            </a:pPr>
            <a:r>
              <a:rPr lang="ru-RU" sz="2200" dirty="0" smtClean="0">
                <a:solidFill>
                  <a:srgbClr val="7030A0"/>
                </a:solidFill>
                <a:latin typeface="Comic Sans MS" pitchFamily="66" charset="0"/>
              </a:rPr>
              <a:t>    </a:t>
            </a:r>
            <a:r>
              <a:rPr lang="ru-RU" sz="2200" dirty="0" smtClean="0">
                <a:latin typeface="Comic Sans MS" pitchFamily="66" charset="0"/>
              </a:rPr>
              <a:t>У ребенка появляется большой интерес к ровесникам, и он от внутрисемейных отношений все больше переходит к более широким отношениям с миром. Совместная игра становится сложнее, у нее появляется разнообразное сюжетно-ролевое наполнение(игры в больницу, магазин, разыгрывание любимых сказок). Дети дружат, ссорятся, мирятся, обижаются, ревнуют, помогают друг другу. Общение со сверстниками занимает все большее место в жизни ребенка, все более выраженной становится потребность в признании и уважении со стороны ровесников</a:t>
            </a:r>
            <a:r>
              <a:rPr lang="ru-RU" sz="2250" dirty="0" smtClean="0">
                <a:latin typeface="Comic Sans MS" pitchFamily="66" charset="0"/>
              </a:rPr>
              <a:t>.</a:t>
            </a:r>
            <a:endParaRPr lang="ru-RU" sz="225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259632" y="476672"/>
            <a:ext cx="7344816" cy="4248471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B0F0"/>
                </a:solidFill>
                <a:latin typeface="Comic Sans MS" pitchFamily="66" charset="0"/>
              </a:rPr>
              <a:t>Активная любознательность, 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 </a:t>
            </a:r>
            <a:r>
              <a:rPr lang="ru-RU" dirty="0" smtClean="0">
                <a:latin typeface="Comic Sans MS" pitchFamily="66" charset="0"/>
              </a:rPr>
              <a:t>которая заставляет детей постоянно задавать вопросы обо всем, что они видят. Они готовы все время говорить, обсуждать различные вопросы. Но у них еще недостаточно развита произвольность, то есть способность заниматься тем, что им неинтересно, и поэтому их познавательный интерес лучше всего утоляется в увлекательном разговоре или занимательной игре.</a:t>
            </a:r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.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187624" y="404664"/>
            <a:ext cx="7560840" cy="604867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18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sz="18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ru-RU" sz="4300" b="1" dirty="0" smtClean="0">
                <a:solidFill>
                  <a:srgbClr val="C00000"/>
                </a:solidFill>
                <a:latin typeface="Comic Sans MS" pitchFamily="66" charset="0"/>
              </a:rPr>
              <a:t>СПАСИБО ЗА ВНИМАНИЕ!</a:t>
            </a:r>
          </a:p>
          <a:p>
            <a:pPr algn="ctr">
              <a:buNone/>
            </a:pPr>
            <a:endParaRPr lang="ru-RU" sz="1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>
              <a:buNone/>
            </a:pPr>
            <a:endParaRPr lang="ru-RU" sz="1800" b="1" dirty="0" smtClean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398</Words>
  <Application>Microsoft Office PowerPoint</Application>
  <PresentationFormat>Экран (4:3)</PresentationFormat>
  <Paragraphs>28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Возрастные особенности  детей 4-5 лет</vt:lpstr>
      <vt:lpstr>Слайд 2</vt:lpstr>
      <vt:lpstr>В этом возрасте у вашего ребенка активно проявляются: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Возрастные особенности  детей 4-5 лет</dc:title>
  <dc:creator>Julinika</dc:creator>
  <cp:lastModifiedBy>ADMIN</cp:lastModifiedBy>
  <cp:revision>14</cp:revision>
  <dcterms:created xsi:type="dcterms:W3CDTF">2013-03-14T19:12:35Z</dcterms:created>
  <dcterms:modified xsi:type="dcterms:W3CDTF">2018-11-13T09:29:03Z</dcterms:modified>
</cp:coreProperties>
</file>