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1813" cy="7559675"/>
  <p:notesSz cx="9928225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">
          <p15:clr>
            <a:srgbClr val="A4A3A4"/>
          </p15:clr>
        </p15:guide>
        <p15:guide id="2" pos="283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yP457BmiSsWJgTcs5o8caQqB9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339" y="72"/>
      </p:cViewPr>
      <p:guideLst>
        <p:guide orient="horz" pos="476"/>
        <p:guide pos="2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02125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925" y="0"/>
            <a:ext cx="4303713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56363"/>
            <a:ext cx="4302125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:notes"/>
          <p:cNvSpPr txBox="1">
            <a:spLocks noGrp="1"/>
          </p:cNvSpPr>
          <p:nvPr>
            <p:ph type="sldNum" idx="12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latin typeface="Arial"/>
                <a:ea typeface="Arial"/>
                <a:cs typeface="Arial"/>
                <a:sym typeface="Arial"/>
              </a:rPr>
              <a:t>1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849313"/>
            <a:ext cx="3244850" cy="2293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8:notes"/>
          <p:cNvSpPr txBox="1">
            <a:spLocks noGrp="1"/>
          </p:cNvSpPr>
          <p:nvPr>
            <p:ph type="body" idx="1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8:notes"/>
          <p:cNvSpPr txBox="1">
            <a:spLocks noGrp="1"/>
          </p:cNvSpPr>
          <p:nvPr>
            <p:ph type="sldNum" idx="12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oogle Shape;12;p10"/>
          <p:cNvCxnSpPr/>
          <p:nvPr/>
        </p:nvCxnSpPr>
        <p:spPr>
          <a:xfrm rot="10800000">
            <a:off x="-1331651" y="6357905"/>
            <a:ext cx="1269507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0"/>
          <p:cNvSpPr txBox="1"/>
          <p:nvPr/>
        </p:nvSpPr>
        <p:spPr>
          <a:xfrm>
            <a:off x="2002970" y="-491224"/>
            <a:ext cx="261257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ШАБЛОН ЗАГОЛОВОЧНОГО СЛАЙДА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-1019498" y="-488377"/>
            <a:ext cx="161322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Пустое поле 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p10"/>
          <p:cNvCxnSpPr/>
          <p:nvPr/>
        </p:nvCxnSpPr>
        <p:spPr>
          <a:xfrm>
            <a:off x="-511629" y="-251203"/>
            <a:ext cx="110535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6" name="Google Shape;16;p10"/>
          <p:cNvCxnSpPr/>
          <p:nvPr/>
        </p:nvCxnSpPr>
        <p:spPr>
          <a:xfrm>
            <a:off x="593725" y="-816429"/>
            <a:ext cx="0" cy="816429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0"/>
          <p:cNvCxnSpPr/>
          <p:nvPr/>
        </p:nvCxnSpPr>
        <p:spPr>
          <a:xfrm rot="10800000">
            <a:off x="597807" y="-442211"/>
            <a:ext cx="905773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" name="Google Shape;18;p10"/>
          <p:cNvSpPr txBox="1"/>
          <p:nvPr/>
        </p:nvSpPr>
        <p:spPr>
          <a:xfrm>
            <a:off x="813200" y="-626877"/>
            <a:ext cx="16132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ru-RU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линия выравнивания заголовка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">
  <p:cSld name="1_Заголовок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9657542" y="7098646"/>
            <a:ext cx="5696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3414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3414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3414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3414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3414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414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414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414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414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341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698500" y="441445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>
  <p:cSld name="Заголовок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sldNum" idx="12"/>
          </p:nvPr>
        </p:nvSpPr>
        <p:spPr>
          <a:xfrm>
            <a:off x="9657542" y="7098646"/>
            <a:ext cx="5696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3414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3414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3414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3414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3414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414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414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414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414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341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698500" y="427037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текст">
  <p:cSld name="Заголовок и текст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9657542" y="7098646"/>
            <a:ext cx="5696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3414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3414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3414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3414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3414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414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414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414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414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341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698500" y="427037"/>
            <a:ext cx="7696199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698500" y="1206319"/>
            <a:ext cx="411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Без заголовка" type="obj">
  <p:cSld name="OBJEC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9657542" y="7098646"/>
            <a:ext cx="5696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3414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3414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3414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3414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3414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3414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3414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3414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3414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3414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7" name="Google Shape;37;p1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79414" y="305920"/>
            <a:ext cx="196001" cy="195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9" descr="preencoded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79414" y="305920"/>
            <a:ext cx="196001" cy="1955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"/>
          <p:cNvSpPr/>
          <p:nvPr/>
        </p:nvSpPr>
        <p:spPr>
          <a:xfrm>
            <a:off x="5669147" y="-828675"/>
            <a:ext cx="5175871" cy="10137891"/>
          </a:xfrm>
          <a:custGeom>
            <a:avLst/>
            <a:gdLst/>
            <a:ahLst/>
            <a:cxnLst/>
            <a:rect l="l" t="t" r="r" b="b"/>
            <a:pathLst>
              <a:path w="1549" h="3034" extrusionOk="0">
                <a:moveTo>
                  <a:pt x="1549" y="2031"/>
                </a:moveTo>
                <a:lnTo>
                  <a:pt x="1049" y="1517"/>
                </a:lnTo>
                <a:lnTo>
                  <a:pt x="1549" y="1003"/>
                </a:lnTo>
                <a:lnTo>
                  <a:pt x="1549" y="0"/>
                </a:lnTo>
                <a:lnTo>
                  <a:pt x="0" y="1517"/>
                </a:lnTo>
                <a:lnTo>
                  <a:pt x="1549" y="3034"/>
                </a:lnTo>
                <a:lnTo>
                  <a:pt x="1549" y="2031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200" y="6769010"/>
            <a:ext cx="289143" cy="28918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/>
          <p:nvPr/>
        </p:nvSpPr>
        <p:spPr>
          <a:xfrm>
            <a:off x="311950" y="1910092"/>
            <a:ext cx="10019490" cy="5026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ru-RU"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</a:t>
            </a:r>
            <a:r>
              <a:rPr lang="ru-RU"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9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ru-RU" sz="115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КОД  БУДУЩЕГО</a:t>
            </a:r>
            <a:endParaRPr sz="115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/>
          <p:nvPr/>
        </p:nvSpPr>
        <p:spPr>
          <a:xfrm>
            <a:off x="933901" y="6620350"/>
            <a:ext cx="9332364" cy="631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69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66"/>
              <a:buFont typeface="Arial"/>
              <a:buNone/>
            </a:pPr>
            <a:r>
              <a:rPr lang="ru-RU" sz="31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Партнерское предложение</a:t>
            </a:r>
            <a:endParaRPr sz="316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1"/>
          <p:cNvCxnSpPr/>
          <p:nvPr/>
        </p:nvCxnSpPr>
        <p:spPr>
          <a:xfrm>
            <a:off x="465155" y="6372125"/>
            <a:ext cx="10226658" cy="0"/>
          </a:xfrm>
          <a:prstGeom prst="straightConnector1">
            <a:avLst/>
          </a:prstGeom>
          <a:noFill/>
          <a:ln w="63500" cap="flat" cmpd="sng">
            <a:solidFill>
              <a:srgbClr val="FF00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" name="Google Shape;48;p1" descr="https://lh4.googleusercontent.com/Wb6QHBzhpJLD73PxPL9vKjJRoSal6EPw5grRrLQ5AtGtwAzyWjjhyHhKvZ3DMwZaABF_v6cxoryDsaE44l5M1x-N1SQDbL4eifobbdN5GW347whgbskZbDjRfJIcIX2dgqTPwdIfWWo4eTcz_egzXy9KJk0nCqV2KpoX_wv-duZijH8sqcJ1QLys_fGW0n4PJYEOmQ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328" y="774065"/>
            <a:ext cx="4229111" cy="428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155" y="484190"/>
            <a:ext cx="1599414" cy="27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7487" y="456409"/>
            <a:ext cx="792088" cy="3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09255" y="451348"/>
            <a:ext cx="1557896" cy="33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9911" y="428912"/>
            <a:ext cx="1394222" cy="467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/>
          <p:nvPr/>
        </p:nvSpPr>
        <p:spPr>
          <a:xfrm>
            <a:off x="393976" y="1571770"/>
            <a:ext cx="184731" cy="4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endParaRPr sz="26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393976" y="1571770"/>
            <a:ext cx="184731" cy="4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endParaRPr sz="26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097434" y="3764422"/>
            <a:ext cx="41044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Бесплатное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обучение современным языкам </a:t>
            </a:r>
            <a:br>
              <a:rPr lang="ru-RU" sz="14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программирования по программам: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376216" y="1768311"/>
            <a:ext cx="9871488" cy="941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Университет «Синергия» в рамках федерального проекта «Развитие кадрового потенциала ИТ-отрасли» национальной программы «Цифровая экономика РФ» и постановления Правительства №1193, утверждающее правила предоставления субсидии из федерального бюджета проводит </a:t>
            </a: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бесплатное обучение по современным языкам программирования 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школьников 8-11 классов, которые могут получить углубленные знания и профессиональные навыки в области программирования и успешно подготовится к сдаче ОГЭ и ЕГЭ.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370961" y="3059757"/>
            <a:ext cx="450863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СТАРТ ПРОГРАММЫ – </a:t>
            </a:r>
            <a:r>
              <a:rPr lang="ru-RU" sz="2000" b="1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31 октября</a:t>
            </a:r>
            <a:endParaRPr sz="2000" b="1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6236076" y="5793333"/>
            <a:ext cx="4248472" cy="79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FF004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Параметры обучения: </a:t>
            </a:r>
            <a:r>
              <a:rPr lang="ru-RU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Программа включает в себя 4 модуля по 36 акад. часов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289482" y="253074"/>
            <a:ext cx="8178155" cy="12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Краткое описание</a:t>
            </a:r>
            <a:br>
              <a:rPr lang="ru-RU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0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проекта</a:t>
            </a:r>
            <a:endParaRPr sz="60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" name="Google Shape;64;p3"/>
          <p:cNvCxnSpPr/>
          <p:nvPr/>
        </p:nvCxnSpPr>
        <p:spPr>
          <a:xfrm rot="10800000">
            <a:off x="3185666" y="1403573"/>
            <a:ext cx="7704856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3"/>
          <p:cNvSpPr/>
          <p:nvPr/>
        </p:nvSpPr>
        <p:spPr>
          <a:xfrm>
            <a:off x="1089148" y="5846424"/>
            <a:ext cx="19431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Целевая аудитория: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89148" y="6131160"/>
            <a:ext cx="43287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Программа реализована для школьников 8-11 классов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учебных заведений РФ, интересующихся информатикой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097434" y="4292818"/>
            <a:ext cx="382281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десктопного приложения на Python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интерактивного сайта на JavaScript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многостраничного сайта на PHP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мобильного приложения на Java 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на С++</a:t>
            </a:r>
            <a:endParaRPr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Разработка на Java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347" y="3707829"/>
            <a:ext cx="532729" cy="56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7989" y="5913610"/>
            <a:ext cx="539403" cy="539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347" y="5793333"/>
            <a:ext cx="542683" cy="4376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3"/>
          <p:cNvGrpSpPr/>
          <p:nvPr/>
        </p:nvGrpSpPr>
        <p:grpSpPr>
          <a:xfrm>
            <a:off x="5587989" y="3070805"/>
            <a:ext cx="4608512" cy="2646149"/>
            <a:chOff x="5806397" y="3106101"/>
            <a:chExt cx="4608512" cy="3324522"/>
          </a:xfrm>
        </p:grpSpPr>
        <p:pic>
          <p:nvPicPr>
            <p:cNvPr id="72" name="Google Shape;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83659" y="4376961"/>
              <a:ext cx="331363" cy="331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Google Shape;73;p3"/>
            <p:cNvSpPr/>
            <p:nvPr/>
          </p:nvSpPr>
          <p:spPr>
            <a:xfrm>
              <a:off x="5989264" y="3343509"/>
              <a:ext cx="197842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ru-RU" sz="16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Формат обучения:</a:t>
              </a:r>
              <a:endPara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 txBox="1"/>
            <p:nvPr/>
          </p:nvSpPr>
          <p:spPr>
            <a:xfrm>
              <a:off x="6558608" y="4258025"/>
              <a:ext cx="3745249" cy="1494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rgbClr val="FF0040"/>
                  </a:solidFill>
                  <a:latin typeface="Arial"/>
                  <a:ea typeface="Arial"/>
                  <a:cs typeface="Arial"/>
                  <a:sym typeface="Arial"/>
                </a:rPr>
                <a:t>Онлайн: </a:t>
              </a:r>
              <a:r>
                <a:rPr lang="ru-RU" sz="12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1200" b="0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Онлайн-обучение проходит на специальной </a:t>
              </a:r>
              <a:b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платформе Synergy LMS, где можно посмотреть видеоролики, выбранной программы, выполнить </a:t>
              </a:r>
              <a:b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практическое задание, получить обратную связь </a:t>
              </a:r>
              <a:b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 преподавателем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806397" y="3106101"/>
              <a:ext cx="4608512" cy="3324522"/>
            </a:xfrm>
            <a:prstGeom prst="roundRect">
              <a:avLst>
                <a:gd name="adj" fmla="val 9609"/>
              </a:avLst>
            </a:prstGeom>
            <a:noFill/>
            <a:ln w="25400" cap="flat" cmpd="sng">
              <a:solidFill>
                <a:srgbClr val="FF0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/>
          <p:nvPr/>
        </p:nvSpPr>
        <p:spPr>
          <a:xfrm>
            <a:off x="4887171" y="2735565"/>
            <a:ext cx="5259336" cy="61244"/>
          </a:xfrm>
          <a:custGeom>
            <a:avLst/>
            <a:gdLst/>
            <a:ahLst/>
            <a:cxnLst/>
            <a:rect l="l" t="t" r="r" b="b"/>
            <a:pathLst>
              <a:path w="11049000" h="120000" extrusionOk="0">
                <a:moveTo>
                  <a:pt x="11049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9"/>
              <a:buFont typeface="Arial"/>
              <a:buNone/>
            </a:pPr>
            <a:endParaRPr sz="157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543071" y="2849864"/>
            <a:ext cx="1724644" cy="95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925" rIns="0" bIns="0" anchor="t" anchorCtr="0">
            <a:spAutoFit/>
          </a:bodyPr>
          <a:lstStyle/>
          <a:p>
            <a:pPr marL="111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1988</a:t>
            </a:r>
            <a:endParaRPr sz="32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38" marR="4455" lvl="0" indent="0" algn="l" rtl="0">
              <a:lnSpc>
                <a:spcPct val="1042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год основания  Университета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2721770" y="2849865"/>
            <a:ext cx="1298178" cy="95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925" rIns="0" bIns="0" anchor="t" anchorCtr="0">
            <a:spAutoFit/>
          </a:bodyPr>
          <a:lstStyle/>
          <a:p>
            <a:pPr marL="111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500+</a:t>
            </a:r>
            <a:endParaRPr sz="32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38" marR="4455" lvl="0" indent="0" algn="l" rtl="0">
              <a:lnSpc>
                <a:spcPct val="1042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образовательных  программ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543071" y="4210503"/>
            <a:ext cx="1792089" cy="95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925" rIns="0" bIns="0" anchor="t" anchorCtr="0">
            <a:spAutoFit/>
          </a:bodyPr>
          <a:lstStyle/>
          <a:p>
            <a:pPr marL="111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150 000</a:t>
            </a:r>
            <a:endParaRPr sz="32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38" marR="4455" lvl="0" indent="0" algn="l" rtl="0">
              <a:lnSpc>
                <a:spcPct val="1042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студентов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 89 стран мира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721770" y="4210503"/>
            <a:ext cx="1323403" cy="952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925" rIns="0" bIns="0" anchor="t" anchorCtr="0">
            <a:spAutoFit/>
          </a:bodyPr>
          <a:lstStyle/>
          <a:p>
            <a:pPr marL="1113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70+</a:t>
            </a:r>
            <a:endParaRPr sz="32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38" marR="4455" lvl="0" indent="0" algn="l" rtl="0">
              <a:lnSpc>
                <a:spcPct val="104200"/>
              </a:lnSpc>
              <a:spcBef>
                <a:spcPts val="105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отделений  по всему миру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>
            <a:spLocks noGrp="1"/>
          </p:cNvSpPr>
          <p:nvPr>
            <p:ph type="sldNum" idx="12"/>
          </p:nvPr>
        </p:nvSpPr>
        <p:spPr>
          <a:xfrm>
            <a:off x="9657542" y="7098646"/>
            <a:ext cx="56963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3414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308701" y="368656"/>
            <a:ext cx="9348841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sz="3200">
                <a:latin typeface="Arial"/>
                <a:ea typeface="Arial"/>
                <a:cs typeface="Arial"/>
                <a:sym typeface="Arial"/>
              </a:rPr>
              <a:t>Оператор проекта - Университет </a:t>
            </a:r>
            <a:r>
              <a:rPr lang="ru-RU" sz="320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«Синергия»</a:t>
            </a:r>
            <a:endParaRPr sz="1800"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2018889" y="1379633"/>
            <a:ext cx="5238802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1138" marR="4455" lvl="0" indent="0" algn="l" rtl="0">
              <a:lnSpc>
                <a:spcPct val="104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Один из ведущих российских вузов, который осуществляет подготовку по более </a:t>
            </a:r>
            <a:b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чем 200 программам колледжа, высшего, </a:t>
            </a:r>
            <a:b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второго высшего и дополнительного  образования.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/>
          <p:nvPr/>
        </p:nvSpPr>
        <p:spPr>
          <a:xfrm>
            <a:off x="549048" y="1268553"/>
            <a:ext cx="1236241" cy="1236241"/>
          </a:xfrm>
          <a:custGeom>
            <a:avLst/>
            <a:gdLst/>
            <a:ahLst/>
            <a:cxnLst/>
            <a:rect l="l" t="t" r="r" b="b"/>
            <a:pathLst>
              <a:path w="1409700" h="1409700" extrusionOk="0">
                <a:moveTo>
                  <a:pt x="845807" y="282409"/>
                </a:moveTo>
                <a:lnTo>
                  <a:pt x="423367" y="704850"/>
                </a:lnTo>
                <a:lnTo>
                  <a:pt x="845807" y="1127290"/>
                </a:lnTo>
                <a:lnTo>
                  <a:pt x="845807" y="845743"/>
                </a:lnTo>
                <a:lnTo>
                  <a:pt x="704913" y="704850"/>
                </a:lnTo>
                <a:lnTo>
                  <a:pt x="845807" y="563968"/>
                </a:lnTo>
                <a:lnTo>
                  <a:pt x="845807" y="282409"/>
                </a:lnTo>
                <a:close/>
              </a:path>
              <a:path w="1409700" h="1409700" extrusionOk="0">
                <a:moveTo>
                  <a:pt x="1409700" y="0"/>
                </a:moveTo>
                <a:lnTo>
                  <a:pt x="1208303" y="0"/>
                </a:lnTo>
                <a:lnTo>
                  <a:pt x="1208303" y="201930"/>
                </a:lnTo>
                <a:lnTo>
                  <a:pt x="1208303" y="1207770"/>
                </a:lnTo>
                <a:lnTo>
                  <a:pt x="201383" y="1207770"/>
                </a:lnTo>
                <a:lnTo>
                  <a:pt x="201383" y="201930"/>
                </a:lnTo>
                <a:lnTo>
                  <a:pt x="1208303" y="201930"/>
                </a:lnTo>
                <a:lnTo>
                  <a:pt x="1208303" y="0"/>
                </a:lnTo>
                <a:lnTo>
                  <a:pt x="0" y="0"/>
                </a:lnTo>
                <a:lnTo>
                  <a:pt x="0" y="201930"/>
                </a:lnTo>
                <a:lnTo>
                  <a:pt x="0" y="1207770"/>
                </a:lnTo>
                <a:lnTo>
                  <a:pt x="0" y="1409700"/>
                </a:lnTo>
                <a:lnTo>
                  <a:pt x="1409700" y="1409700"/>
                </a:lnTo>
                <a:lnTo>
                  <a:pt x="1409700" y="1208316"/>
                </a:lnTo>
                <a:lnTo>
                  <a:pt x="1409700" y="1207770"/>
                </a:lnTo>
                <a:lnTo>
                  <a:pt x="1409700" y="201930"/>
                </a:lnTo>
                <a:lnTo>
                  <a:pt x="1409700" y="201383"/>
                </a:lnTo>
                <a:lnTo>
                  <a:pt x="1409700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9"/>
              <a:buFont typeface="Arial"/>
              <a:buNone/>
            </a:pPr>
            <a:endParaRPr sz="1579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" name="Google Shape;89;p2"/>
          <p:cNvGrpSpPr/>
          <p:nvPr/>
        </p:nvGrpSpPr>
        <p:grpSpPr>
          <a:xfrm>
            <a:off x="7555706" y="3170237"/>
            <a:ext cx="2236729" cy="1781426"/>
            <a:chOff x="234344" y="5578397"/>
            <a:chExt cx="2236729" cy="1781426"/>
          </a:xfrm>
        </p:grpSpPr>
        <p:sp>
          <p:nvSpPr>
            <p:cNvPr id="90" name="Google Shape;90;p2"/>
            <p:cNvSpPr/>
            <p:nvPr/>
          </p:nvSpPr>
          <p:spPr>
            <a:xfrm>
              <a:off x="234344" y="6258748"/>
              <a:ext cx="2236729" cy="1101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950" tIns="39975" rIns="79950" bIns="3997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56"/>
                <a:buFont typeface="Arial"/>
                <a:buNone/>
              </a:pPr>
              <a:r>
                <a:rPr lang="ru-RU" sz="245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ТОП-5</a:t>
              </a:r>
              <a:r>
                <a:rPr lang="ru-RU" sz="96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96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российских вузов по количеству </a:t>
              </a:r>
              <a:b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иностранных </a:t>
              </a:r>
              <a:b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студентов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" name="Google Shape;91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53306" y="5578397"/>
              <a:ext cx="598807" cy="59187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" name="Google Shape;92;p2"/>
          <p:cNvGrpSpPr/>
          <p:nvPr/>
        </p:nvGrpSpPr>
        <p:grpSpPr>
          <a:xfrm>
            <a:off x="7789199" y="5588273"/>
            <a:ext cx="1749589" cy="1602706"/>
            <a:chOff x="2703023" y="5578397"/>
            <a:chExt cx="1749589" cy="1602706"/>
          </a:xfrm>
        </p:grpSpPr>
        <p:sp>
          <p:nvSpPr>
            <p:cNvPr id="93" name="Google Shape;93;p2"/>
            <p:cNvSpPr/>
            <p:nvPr/>
          </p:nvSpPr>
          <p:spPr>
            <a:xfrm>
              <a:off x="2703023" y="6250075"/>
              <a:ext cx="1749589" cy="9310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950" tIns="39975" rIns="79950" bIns="3997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56"/>
                <a:buFont typeface="Arial"/>
                <a:buNone/>
              </a:pPr>
              <a:r>
                <a:rPr lang="ru-RU" sz="245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ТОП-5</a:t>
              </a:r>
              <a:r>
                <a:rPr lang="ru-RU" sz="96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96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московских вузов </a:t>
              </a:r>
              <a:b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по уровню зарплат среди выпускников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" name="Google Shape;94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86027" y="5578397"/>
              <a:ext cx="560626" cy="545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2"/>
          <p:cNvGrpSpPr/>
          <p:nvPr/>
        </p:nvGrpSpPr>
        <p:grpSpPr>
          <a:xfrm>
            <a:off x="7440693" y="1297924"/>
            <a:ext cx="2466753" cy="1311858"/>
            <a:chOff x="4797213" y="5838630"/>
            <a:chExt cx="2466753" cy="1311858"/>
          </a:xfrm>
        </p:grpSpPr>
        <p:sp>
          <p:nvSpPr>
            <p:cNvPr id="96" name="Google Shape;96;p2"/>
            <p:cNvSpPr/>
            <p:nvPr/>
          </p:nvSpPr>
          <p:spPr>
            <a:xfrm>
              <a:off x="4797213" y="6268063"/>
              <a:ext cx="2466753" cy="882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950" tIns="39975" rIns="79950" bIns="39975" anchor="t" anchorCtr="0">
              <a:sp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5"/>
                <a:buFont typeface="Arial"/>
                <a:buNone/>
              </a:pPr>
              <a:r>
                <a:rPr lang="ru-RU" sz="2105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 МЕСТО </a:t>
              </a:r>
              <a:r>
                <a:rPr lang="ru-RU" sz="96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964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рейтинге программ управленческого образования </a:t>
              </a:r>
              <a:b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АЦ «Эксперт»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7" name="Google Shape;97;p2" descr="ТУСУР поднялся в рейтинге предпринимательских университетов АЦ «Эксперт»"/>
            <p:cNvPicPr preferRelativeResize="0"/>
            <p:nvPr/>
          </p:nvPicPr>
          <p:blipFill rotWithShape="1">
            <a:blip r:embed="rId5">
              <a:alphaModFix/>
            </a:blip>
            <a:srcRect t="24878" b="25277"/>
            <a:stretch/>
          </p:blipFill>
          <p:spPr>
            <a:xfrm>
              <a:off x="5526588" y="5838630"/>
              <a:ext cx="1060380" cy="3540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2"/>
          <p:cNvGrpSpPr/>
          <p:nvPr/>
        </p:nvGrpSpPr>
        <p:grpSpPr>
          <a:xfrm>
            <a:off x="464638" y="5646892"/>
            <a:ext cx="2148741" cy="1486480"/>
            <a:chOff x="7668756" y="5580949"/>
            <a:chExt cx="2148741" cy="1486480"/>
          </a:xfrm>
        </p:grpSpPr>
        <p:pic>
          <p:nvPicPr>
            <p:cNvPr id="99" name="Google Shape;99;p2" descr="Рейтинги вуза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746873" y="5580949"/>
              <a:ext cx="1765159" cy="534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2"/>
            <p:cNvSpPr/>
            <p:nvPr/>
          </p:nvSpPr>
          <p:spPr>
            <a:xfrm>
              <a:off x="7668756" y="6306447"/>
              <a:ext cx="2148741" cy="760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9950" tIns="39975" rIns="79950" bIns="39975" anchor="t" anchorCtr="0">
              <a:sp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56"/>
                <a:buFont typeface="Arial"/>
                <a:buNone/>
              </a:pPr>
              <a:r>
                <a:rPr lang="ru-RU" sz="2456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QS EECA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Входит в международный рейтинг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2"/>
          <p:cNvSpPr/>
          <p:nvPr/>
        </p:nvSpPr>
        <p:spPr>
          <a:xfrm>
            <a:off x="545306" y="2735565"/>
            <a:ext cx="5259336" cy="61244"/>
          </a:xfrm>
          <a:custGeom>
            <a:avLst/>
            <a:gdLst/>
            <a:ahLst/>
            <a:cxnLst/>
            <a:rect l="l" t="t" r="r" b="b"/>
            <a:pathLst>
              <a:path w="11049000" h="120000" extrusionOk="0">
                <a:moveTo>
                  <a:pt x="11049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9"/>
              <a:buFont typeface="Arial"/>
              <a:buNone/>
            </a:pPr>
            <a:endParaRPr sz="157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545306" y="4042250"/>
            <a:ext cx="5259336" cy="61244"/>
          </a:xfrm>
          <a:custGeom>
            <a:avLst/>
            <a:gdLst/>
            <a:ahLst/>
            <a:cxnLst/>
            <a:rect l="l" t="t" r="r" b="b"/>
            <a:pathLst>
              <a:path w="11049000" h="120000" extrusionOk="0">
                <a:moveTo>
                  <a:pt x="11049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9"/>
              <a:buFont typeface="Arial"/>
              <a:buNone/>
            </a:pPr>
            <a:endParaRPr sz="157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4887171" y="5337164"/>
            <a:ext cx="5259336" cy="61244"/>
          </a:xfrm>
          <a:custGeom>
            <a:avLst/>
            <a:gdLst/>
            <a:ahLst/>
            <a:cxnLst/>
            <a:rect l="l" t="t" r="r" b="b"/>
            <a:pathLst>
              <a:path w="11049000" h="120000" extrusionOk="0">
                <a:moveTo>
                  <a:pt x="11049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9"/>
              <a:buFont typeface="Arial"/>
              <a:buNone/>
            </a:pPr>
            <a:endParaRPr sz="157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45306" y="5337164"/>
            <a:ext cx="5259336" cy="61244"/>
          </a:xfrm>
          <a:custGeom>
            <a:avLst/>
            <a:gdLst/>
            <a:ahLst/>
            <a:cxnLst/>
            <a:rect l="l" t="t" r="r" b="b"/>
            <a:pathLst>
              <a:path w="11049000" h="120000" extrusionOk="0">
                <a:moveTo>
                  <a:pt x="11049000" y="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E300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9"/>
              <a:buFont typeface="Arial"/>
              <a:buNone/>
            </a:pPr>
            <a:endParaRPr sz="1579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351860" y="1898841"/>
            <a:ext cx="4587327" cy="56680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2"/>
          <p:cNvCxnSpPr/>
          <p:nvPr/>
        </p:nvCxnSpPr>
        <p:spPr>
          <a:xfrm flipH="1">
            <a:off x="9450362" y="755505"/>
            <a:ext cx="1869691" cy="145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312496" y="897746"/>
            <a:ext cx="184731" cy="4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endParaRPr sz="26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312496" y="897746"/>
            <a:ext cx="184731" cy="4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endParaRPr sz="26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388953" y="-900683"/>
            <a:ext cx="7979212" cy="5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Партнерское </a:t>
            </a:r>
            <a:r>
              <a:rPr lang="ru-RU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предложение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342733" y="1907629"/>
            <a:ext cx="9565465" cy="58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Университет «Синергия» предлагает</a:t>
            </a:r>
            <a:r>
              <a:rPr lang="ru-RU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Организовать бесплатное дополнительное обучение по современным языкам программирования в онлайн-формате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Сформировать списки школьников из учащихся 8-11 классов, </a:t>
            </a:r>
            <a:b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интересующихся информатикой или программированием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Организовать помощь в регистрации заинтересованных участников на Госуслугах </a:t>
            </a:r>
            <a:endParaRPr/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Провести бесплатное обучение педагогического состава по профилю информационных систем и технологий с возможность получения удостоверения о повышении квалификации или диплома о профессиональной подготовке государственного образца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eriod"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Предоставить учебные планы, материалы для уроков, методическую поддержку </a:t>
            </a:r>
            <a:b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цифровую платформу для комфортного и качественного обучения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289482" y="253074"/>
            <a:ext cx="8178155" cy="12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Партнерское</a:t>
            </a:r>
            <a:br>
              <a:rPr lang="ru-RU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0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предложение</a:t>
            </a:r>
            <a:endParaRPr sz="60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4"/>
          <p:cNvCxnSpPr/>
          <p:nvPr/>
        </p:nvCxnSpPr>
        <p:spPr>
          <a:xfrm rot="10800000">
            <a:off x="5057874" y="1394933"/>
            <a:ext cx="5976664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/>
          <p:nvPr/>
        </p:nvSpPr>
        <p:spPr>
          <a:xfrm>
            <a:off x="312496" y="897746"/>
            <a:ext cx="184731" cy="4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endParaRPr sz="26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312496" y="897746"/>
            <a:ext cx="184731" cy="497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endParaRPr sz="265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>
            <a:off x="289482" y="-1000495"/>
            <a:ext cx="8679820" cy="50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Преимущества участия в проекте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579418" y="3808236"/>
            <a:ext cx="286593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образовательной организации: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Повышение лояльности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школьников и родителей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образовательному учреждению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Статус участия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Федеральном проекте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3968527" y="3809448"/>
            <a:ext cx="3279220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школьников: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Бесплатное получение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современных знаний и навыков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языкам программирования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Бесплатная подготовка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 ОГЭ и ЕГЭ по информатике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Помощь в профессиональном самоопределении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Официальный сертификат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 окончании курса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портфолио, которое дает дополнительные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баллы при поступлении.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7247747" y="3817596"/>
            <a:ext cx="3279220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педагогов: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Бесплатное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повышение квалификации педагогического состава</a:t>
            </a:r>
            <a:endParaRPr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-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Усовершенствование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текущего учебного плана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материалов педагога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89482" y="253074"/>
            <a:ext cx="8178155" cy="128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6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Преимущества</a:t>
            </a:r>
            <a:br>
              <a:rPr lang="ru-RU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60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участия в проекте</a:t>
            </a:r>
            <a:endParaRPr sz="6000" b="0" i="0" u="none" strike="noStrike" cap="none">
              <a:solidFill>
                <a:srgbClr val="FF0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5"/>
          <p:cNvCxnSpPr/>
          <p:nvPr/>
        </p:nvCxnSpPr>
        <p:spPr>
          <a:xfrm>
            <a:off x="447171" y="3809448"/>
            <a:ext cx="2092" cy="3354765"/>
          </a:xfrm>
          <a:prstGeom prst="straightConnector1">
            <a:avLst/>
          </a:prstGeom>
          <a:noFill/>
          <a:ln w="15875" cap="flat" cmpd="sng">
            <a:solidFill>
              <a:srgbClr val="FF0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9" name="Google Shape;129;p5"/>
          <p:cNvCxnSpPr/>
          <p:nvPr/>
        </p:nvCxnSpPr>
        <p:spPr>
          <a:xfrm>
            <a:off x="3734537" y="3808236"/>
            <a:ext cx="5939" cy="3354765"/>
          </a:xfrm>
          <a:prstGeom prst="straightConnector1">
            <a:avLst/>
          </a:prstGeom>
          <a:noFill/>
          <a:ln w="15875" cap="flat" cmpd="sng">
            <a:solidFill>
              <a:srgbClr val="FF004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" name="Google Shape;130;p5"/>
          <p:cNvCxnSpPr/>
          <p:nvPr/>
        </p:nvCxnSpPr>
        <p:spPr>
          <a:xfrm rot="10800000">
            <a:off x="6176891" y="1394933"/>
            <a:ext cx="4641623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1" name="Google Shape;131;p5"/>
          <p:cNvCxnSpPr/>
          <p:nvPr/>
        </p:nvCxnSpPr>
        <p:spPr>
          <a:xfrm>
            <a:off x="7061230" y="3809447"/>
            <a:ext cx="5939" cy="3354765"/>
          </a:xfrm>
          <a:prstGeom prst="straightConnector1">
            <a:avLst/>
          </a:prstGeom>
          <a:noFill/>
          <a:ln w="15875" cap="flat" cmpd="sng">
            <a:solidFill>
              <a:srgbClr val="FF004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5" descr="https://mtdata.ru/u16/photo70B3/20585561384-0/orig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171" y="1973158"/>
            <a:ext cx="2454967" cy="1634600"/>
          </a:xfrm>
          <a:prstGeom prst="roundRect">
            <a:avLst>
              <a:gd name="adj" fmla="val 8793"/>
            </a:avLst>
          </a:prstGeom>
          <a:noFill/>
          <a:ln>
            <a:noFill/>
          </a:ln>
        </p:spPr>
      </p:pic>
      <p:pic>
        <p:nvPicPr>
          <p:cNvPr id="133" name="Google Shape;133;p5" descr="https://copp05.ru/Portals/0/ModuleFiles/shutterstock_106911344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61230" y="1961162"/>
            <a:ext cx="2436300" cy="1624042"/>
          </a:xfrm>
          <a:prstGeom prst="roundRect">
            <a:avLst>
              <a:gd name="adj" fmla="val 6760"/>
            </a:avLst>
          </a:prstGeom>
          <a:noFill/>
          <a:ln>
            <a:noFill/>
          </a:ln>
        </p:spPr>
      </p:pic>
      <p:pic>
        <p:nvPicPr>
          <p:cNvPr id="134" name="Google Shape;134;p5" descr="https://cdnn21.img.ria.ru/images/152735/03/1527350392_0:0:6048:3402_1920x0_80_0_0_61570a9a53447eede6dcae63d1a1d3a7.jpg"/>
          <p:cNvPicPr preferRelativeResize="0"/>
          <p:nvPr/>
        </p:nvPicPr>
        <p:blipFill rotWithShape="1">
          <a:blip r:embed="rId5">
            <a:alphaModFix/>
          </a:blip>
          <a:srcRect r="15839"/>
          <a:stretch/>
        </p:blipFill>
        <p:spPr>
          <a:xfrm>
            <a:off x="3731213" y="1973158"/>
            <a:ext cx="2445678" cy="1634599"/>
          </a:xfrm>
          <a:prstGeom prst="roundRect">
            <a:avLst>
              <a:gd name="adj" fmla="val 879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"/>
          <p:cNvSpPr txBox="1"/>
          <p:nvPr/>
        </p:nvSpPr>
        <p:spPr>
          <a:xfrm>
            <a:off x="439499" y="200224"/>
            <a:ext cx="7238206" cy="7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25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ru-RU"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Дальнейшие</a:t>
            </a:r>
            <a:r>
              <a:rPr lang="ru-RU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60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шаги</a:t>
            </a:r>
            <a:r>
              <a:rPr lang="ru-RU" sz="6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10071497" y="7036356"/>
            <a:ext cx="30841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3414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8732794" y="2004327"/>
            <a:ext cx="2016224" cy="267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7"/>
          <p:cNvCxnSpPr/>
          <p:nvPr/>
        </p:nvCxnSpPr>
        <p:spPr>
          <a:xfrm rot="10800000">
            <a:off x="6354018" y="755650"/>
            <a:ext cx="6312247" cy="0"/>
          </a:xfrm>
          <a:prstGeom prst="straightConnector1">
            <a:avLst/>
          </a:prstGeom>
          <a:noFill/>
          <a:ln w="127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43" name="Google Shape;143;p7"/>
          <p:cNvGrpSpPr/>
          <p:nvPr/>
        </p:nvGrpSpPr>
        <p:grpSpPr>
          <a:xfrm>
            <a:off x="457469" y="1412766"/>
            <a:ext cx="7972528" cy="931863"/>
            <a:chOff x="-5743326" y="1503516"/>
            <a:chExt cx="7972528" cy="931863"/>
          </a:xfrm>
        </p:grpSpPr>
        <p:grpSp>
          <p:nvGrpSpPr>
            <p:cNvPr id="144" name="Google Shape;144;p7"/>
            <p:cNvGrpSpPr/>
            <p:nvPr/>
          </p:nvGrpSpPr>
          <p:grpSpPr>
            <a:xfrm>
              <a:off x="-5743326" y="1503516"/>
              <a:ext cx="7972528" cy="931863"/>
              <a:chOff x="413508" y="2847975"/>
              <a:chExt cx="8279008" cy="931863"/>
            </a:xfrm>
          </p:grpSpPr>
          <p:sp>
            <p:nvSpPr>
              <p:cNvPr id="145" name="Google Shape;145;p7"/>
              <p:cNvSpPr/>
              <p:nvPr/>
            </p:nvSpPr>
            <p:spPr>
              <a:xfrm>
                <a:off x="413508" y="2847975"/>
                <a:ext cx="8279008" cy="931863"/>
              </a:xfrm>
              <a:prstGeom prst="roundRect">
                <a:avLst>
                  <a:gd name="adj" fmla="val 12569"/>
                </a:avLst>
              </a:prstGeom>
              <a:noFill/>
              <a:ln w="25400" cap="flat" cmpd="sng">
                <a:solidFill>
                  <a:srgbClr val="FF00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7"/>
              <p:cNvSpPr txBox="1"/>
              <p:nvPr/>
            </p:nvSpPr>
            <p:spPr>
              <a:xfrm>
                <a:off x="1347448" y="3070310"/>
                <a:ext cx="635622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ru-RU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Сформировать рабочую группу по организации Федерального проекта (Администрация школы – Кураторы проекта)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" name="Google Shape;147;p7"/>
            <p:cNvSpPr txBox="1"/>
            <p:nvPr/>
          </p:nvSpPr>
          <p:spPr>
            <a:xfrm>
              <a:off x="-5504772" y="1598673"/>
              <a:ext cx="2880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ru-RU" sz="4800" b="0" i="0" u="none" strike="noStrike" cap="none">
                  <a:solidFill>
                    <a:srgbClr val="FF004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48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7"/>
          <p:cNvGrpSpPr/>
          <p:nvPr/>
        </p:nvGrpSpPr>
        <p:grpSpPr>
          <a:xfrm>
            <a:off x="449263" y="2494386"/>
            <a:ext cx="7972528" cy="931863"/>
            <a:chOff x="-5743326" y="1503516"/>
            <a:chExt cx="7972528" cy="931863"/>
          </a:xfrm>
        </p:grpSpPr>
        <p:grpSp>
          <p:nvGrpSpPr>
            <p:cNvPr id="149" name="Google Shape;149;p7"/>
            <p:cNvGrpSpPr/>
            <p:nvPr/>
          </p:nvGrpSpPr>
          <p:grpSpPr>
            <a:xfrm>
              <a:off x="-5743326" y="1503516"/>
              <a:ext cx="7972528" cy="931863"/>
              <a:chOff x="413508" y="2847975"/>
              <a:chExt cx="8279008" cy="931863"/>
            </a:xfrm>
          </p:grpSpPr>
          <p:sp>
            <p:nvSpPr>
              <p:cNvPr id="150" name="Google Shape;150;p7"/>
              <p:cNvSpPr/>
              <p:nvPr/>
            </p:nvSpPr>
            <p:spPr>
              <a:xfrm>
                <a:off x="413508" y="2847975"/>
                <a:ext cx="8279008" cy="931863"/>
              </a:xfrm>
              <a:prstGeom prst="roundRect">
                <a:avLst>
                  <a:gd name="adj" fmla="val 12569"/>
                </a:avLst>
              </a:prstGeom>
              <a:noFill/>
              <a:ln w="25400" cap="flat" cmpd="sng">
                <a:solidFill>
                  <a:srgbClr val="FF00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7"/>
              <p:cNvSpPr txBox="1"/>
              <p:nvPr/>
            </p:nvSpPr>
            <p:spPr>
              <a:xfrm>
                <a:off x="1385696" y="3039730"/>
                <a:ext cx="6115487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ru-RU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Оповестить учащихся 8 - 11 классов о возможности обучения современным языкам программирования </a:t>
                </a:r>
                <a:r>
                  <a:rPr lang="ru-RU" sz="1600" b="1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бесплатно</a:t>
                </a:r>
                <a:endParaRPr sz="1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52;p7"/>
            <p:cNvSpPr txBox="1"/>
            <p:nvPr/>
          </p:nvSpPr>
          <p:spPr>
            <a:xfrm>
              <a:off x="-5504772" y="1598673"/>
              <a:ext cx="2880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ru-RU" sz="4800" b="0" i="0" u="none" strike="noStrike" cap="none">
                  <a:solidFill>
                    <a:srgbClr val="FF004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48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" name="Google Shape;153;p7"/>
          <p:cNvGrpSpPr/>
          <p:nvPr/>
        </p:nvGrpSpPr>
        <p:grpSpPr>
          <a:xfrm>
            <a:off x="449263" y="3576006"/>
            <a:ext cx="7972528" cy="931863"/>
            <a:chOff x="-5743326" y="1503516"/>
            <a:chExt cx="7972528" cy="931863"/>
          </a:xfrm>
        </p:grpSpPr>
        <p:sp>
          <p:nvSpPr>
            <p:cNvPr id="154" name="Google Shape;154;p7"/>
            <p:cNvSpPr/>
            <p:nvPr/>
          </p:nvSpPr>
          <p:spPr>
            <a:xfrm>
              <a:off x="-5743326" y="1503516"/>
              <a:ext cx="7972528" cy="931863"/>
            </a:xfrm>
            <a:prstGeom prst="roundRect">
              <a:avLst>
                <a:gd name="adj" fmla="val 12569"/>
              </a:avLst>
            </a:prstGeom>
            <a:noFill/>
            <a:ln w="25400" cap="flat" cmpd="sng">
              <a:solidFill>
                <a:srgbClr val="FF0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-5504772" y="1598673"/>
              <a:ext cx="2880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ru-RU" sz="4800" b="0" i="0" u="none" strike="noStrike" cap="none">
                  <a:solidFill>
                    <a:srgbClr val="FF004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48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6" name="Google Shape;156;p7"/>
          <p:cNvGrpSpPr/>
          <p:nvPr/>
        </p:nvGrpSpPr>
        <p:grpSpPr>
          <a:xfrm>
            <a:off x="441057" y="4657626"/>
            <a:ext cx="7972528" cy="931863"/>
            <a:chOff x="-5743326" y="1503516"/>
            <a:chExt cx="7972528" cy="931863"/>
          </a:xfrm>
        </p:grpSpPr>
        <p:sp>
          <p:nvSpPr>
            <p:cNvPr id="157" name="Google Shape;157;p7"/>
            <p:cNvSpPr/>
            <p:nvPr/>
          </p:nvSpPr>
          <p:spPr>
            <a:xfrm>
              <a:off x="-5743326" y="1503516"/>
              <a:ext cx="7972528" cy="931863"/>
            </a:xfrm>
            <a:prstGeom prst="roundRect">
              <a:avLst>
                <a:gd name="adj" fmla="val 12569"/>
              </a:avLst>
            </a:prstGeom>
            <a:noFill/>
            <a:ln w="25400" cap="flat" cmpd="sng">
              <a:solidFill>
                <a:srgbClr val="FF0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-5504772" y="1598673"/>
              <a:ext cx="2880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ru-RU" sz="4800" b="0" i="0" u="none" strike="noStrike" cap="none">
                  <a:solidFill>
                    <a:srgbClr val="FF0040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48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7"/>
          <p:cNvGrpSpPr/>
          <p:nvPr/>
        </p:nvGrpSpPr>
        <p:grpSpPr>
          <a:xfrm>
            <a:off x="439499" y="4875893"/>
            <a:ext cx="7972528" cy="1808853"/>
            <a:chOff x="-5743326" y="626526"/>
            <a:chExt cx="7972528" cy="1808853"/>
          </a:xfrm>
        </p:grpSpPr>
        <p:grpSp>
          <p:nvGrpSpPr>
            <p:cNvPr id="160" name="Google Shape;160;p7"/>
            <p:cNvGrpSpPr/>
            <p:nvPr/>
          </p:nvGrpSpPr>
          <p:grpSpPr>
            <a:xfrm>
              <a:off x="-5743326" y="626526"/>
              <a:ext cx="7972528" cy="1808853"/>
              <a:chOff x="413508" y="1970985"/>
              <a:chExt cx="8279008" cy="1808853"/>
            </a:xfrm>
          </p:grpSpPr>
          <p:sp>
            <p:nvSpPr>
              <p:cNvPr id="161" name="Google Shape;161;p7"/>
              <p:cNvSpPr/>
              <p:nvPr/>
            </p:nvSpPr>
            <p:spPr>
              <a:xfrm>
                <a:off x="413508" y="2847975"/>
                <a:ext cx="8279008" cy="931863"/>
              </a:xfrm>
              <a:prstGeom prst="roundRect">
                <a:avLst>
                  <a:gd name="adj" fmla="val 12569"/>
                </a:avLst>
              </a:prstGeom>
              <a:noFill/>
              <a:ln w="25400" cap="flat" cmpd="sng">
                <a:solidFill>
                  <a:srgbClr val="FF004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7"/>
              <p:cNvSpPr txBox="1"/>
              <p:nvPr/>
            </p:nvSpPr>
            <p:spPr>
              <a:xfrm>
                <a:off x="1395837" y="1970985"/>
                <a:ext cx="5411968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ru-RU" sz="16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Передать списки кураторам проекта для организации помощи в регистрации участников на Госуслугах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" name="Google Shape;163;p7"/>
            <p:cNvSpPr txBox="1"/>
            <p:nvPr/>
          </p:nvSpPr>
          <p:spPr>
            <a:xfrm>
              <a:off x="-5504772" y="1598673"/>
              <a:ext cx="28803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ru-RU" sz="4800" b="0" i="0" u="none" strike="noStrike" cap="none">
                  <a:solidFill>
                    <a:srgbClr val="FF0040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4800" b="0" i="0" u="none" strike="noStrike" cap="none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7"/>
          <p:cNvSpPr txBox="1"/>
          <p:nvPr/>
        </p:nvSpPr>
        <p:spPr>
          <a:xfrm>
            <a:off x="1385464" y="3794273"/>
            <a:ext cx="58890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Сформировать списки заинтересованных учащихся из 8-11 классов, готовых обучаться по одной из программ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 txBox="1"/>
          <p:nvPr/>
        </p:nvSpPr>
        <p:spPr>
          <a:xfrm>
            <a:off x="1356836" y="5848040"/>
            <a:ext cx="6292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Определить педагогический состав из учителей информатики для возможности участия в проекте и получении бесплатного повышения квалификации от оператора проекта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8"/>
          <p:cNvSpPr/>
          <p:nvPr/>
        </p:nvSpPr>
        <p:spPr>
          <a:xfrm>
            <a:off x="449263" y="1570802"/>
            <a:ext cx="8429988" cy="939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Контактное лицо </a:t>
            </a:r>
            <a:br>
              <a:rPr lang="ru-RU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4000" b="0" i="0" u="none" strike="noStrike" cap="none" dirty="0">
                <a:solidFill>
                  <a:srgbClr val="FF0040"/>
                </a:solidFill>
                <a:latin typeface="Arial"/>
                <a:ea typeface="Arial"/>
                <a:cs typeface="Arial"/>
                <a:sym typeface="Arial"/>
              </a:rPr>
              <a:t>по организации партнерства</a:t>
            </a:r>
            <a:r>
              <a:rPr lang="ru-RU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4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796414" y="3295825"/>
            <a:ext cx="2042170" cy="32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671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Контакты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8"/>
          <p:cNvGrpSpPr/>
          <p:nvPr/>
        </p:nvGrpSpPr>
        <p:grpSpPr>
          <a:xfrm>
            <a:off x="793364" y="3911519"/>
            <a:ext cx="1309132" cy="401510"/>
            <a:chOff x="796414" y="3851845"/>
            <a:chExt cx="1309132" cy="401510"/>
          </a:xfrm>
        </p:grpSpPr>
        <p:sp>
          <p:nvSpPr>
            <p:cNvPr id="174" name="Google Shape;174;p8"/>
            <p:cNvSpPr/>
            <p:nvPr/>
          </p:nvSpPr>
          <p:spPr>
            <a:xfrm>
              <a:off x="796414" y="3851845"/>
              <a:ext cx="1309132" cy="401510"/>
            </a:xfrm>
            <a:prstGeom prst="roundRect">
              <a:avLst>
                <a:gd name="adj" fmla="val 16667"/>
              </a:avLst>
            </a:prstGeom>
            <a:solidFill>
              <a:srgbClr val="FF0040"/>
            </a:solidFill>
            <a:ln w="25400" cap="flat" cmpd="sng">
              <a:solidFill>
                <a:srgbClr val="FF0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8"/>
            <p:cNvSpPr/>
            <p:nvPr/>
          </p:nvSpPr>
          <p:spPr>
            <a:xfrm>
              <a:off x="898328" y="3970258"/>
              <a:ext cx="733067" cy="250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59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dirty="0" smtClean="0">
                  <a:solidFill>
                    <a:schemeClr val="lt1"/>
                  </a:solidFill>
                </a:rPr>
                <a:t>E-mail</a:t>
              </a:r>
              <a:endParaRPr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155" y="484190"/>
            <a:ext cx="1599414" cy="27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7487" y="456409"/>
            <a:ext cx="792088" cy="39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09255" y="451348"/>
            <a:ext cx="1557896" cy="33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19911" y="428912"/>
            <a:ext cx="1394222" cy="46701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436276" y="2915741"/>
            <a:ext cx="5629710" cy="2448272"/>
          </a:xfrm>
          <a:prstGeom prst="roundRect">
            <a:avLst>
              <a:gd name="adj" fmla="val 12569"/>
            </a:avLst>
          </a:prstGeom>
          <a:noFill/>
          <a:ln w="25400" cap="flat" cmpd="sng">
            <a:solidFill>
              <a:srgbClr val="FF0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2293418" y="4497003"/>
            <a:ext cx="3747466" cy="890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5500"/>
              </a:lnSpc>
              <a:buSzPts val="1800"/>
            </a:pPr>
            <a:r>
              <a:rPr lang="ru-RU" sz="1800" dirty="0">
                <a:solidFill>
                  <a:srgbClr val="11253D"/>
                </a:solidFill>
              </a:rPr>
              <a:t>Телефон: 8 (800) 100-00-11 </a:t>
            </a:r>
            <a:r>
              <a:rPr lang="ru-RU" sz="1800" dirty="0" err="1">
                <a:solidFill>
                  <a:srgbClr val="11253D"/>
                </a:solidFill>
              </a:rPr>
              <a:t>доб</a:t>
            </a:r>
            <a:r>
              <a:rPr lang="ru-RU" sz="1800" dirty="0">
                <a:solidFill>
                  <a:srgbClr val="11253D"/>
                </a:solidFill>
              </a:rPr>
              <a:t> 3139 или </a:t>
            </a:r>
            <a:r>
              <a:rPr lang="ru-RU" sz="1800" dirty="0" smtClean="0">
                <a:solidFill>
                  <a:srgbClr val="11253D"/>
                </a:solidFill>
              </a:rPr>
              <a:t>8 (</a:t>
            </a:r>
            <a:r>
              <a:rPr lang="ru-RU" sz="1800" dirty="0">
                <a:solidFill>
                  <a:srgbClr val="11253D"/>
                </a:solidFill>
              </a:rPr>
              <a:t>985) 076-84-91</a:t>
            </a:r>
            <a:endParaRPr lang="ru-RU" sz="1800" dirty="0"/>
          </a:p>
          <a:p>
            <a:pPr marL="0" marR="0" lvl="0" indent="0" algn="l" rtl="0">
              <a:lnSpc>
                <a:spcPct val="9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" name="Google Shape;183;p8"/>
          <p:cNvGrpSpPr/>
          <p:nvPr/>
        </p:nvGrpSpPr>
        <p:grpSpPr>
          <a:xfrm>
            <a:off x="783049" y="4540499"/>
            <a:ext cx="1309132" cy="401510"/>
            <a:chOff x="796414" y="4805177"/>
            <a:chExt cx="1309132" cy="401510"/>
          </a:xfrm>
        </p:grpSpPr>
        <p:sp>
          <p:nvSpPr>
            <p:cNvPr id="184" name="Google Shape;184;p8"/>
            <p:cNvSpPr/>
            <p:nvPr/>
          </p:nvSpPr>
          <p:spPr>
            <a:xfrm>
              <a:off x="796414" y="4805177"/>
              <a:ext cx="1309132" cy="401510"/>
            </a:xfrm>
            <a:prstGeom prst="roundRect">
              <a:avLst>
                <a:gd name="adj" fmla="val 16667"/>
              </a:avLst>
            </a:prstGeom>
            <a:solidFill>
              <a:srgbClr val="FF0040"/>
            </a:solidFill>
            <a:ln w="25400" cap="flat" cmpd="sng">
              <a:solidFill>
                <a:srgbClr val="FF00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898328" y="4923590"/>
              <a:ext cx="1110714" cy="2505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8595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ru-RU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Телефон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40;p14"/>
          <p:cNvSpPr/>
          <p:nvPr/>
        </p:nvSpPr>
        <p:spPr>
          <a:xfrm>
            <a:off x="2459584" y="3890159"/>
            <a:ext cx="5838603" cy="499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dirty="0" smtClean="0">
                <a:solidFill>
                  <a:srgbClr val="11253D"/>
                </a:solidFill>
                <a:latin typeface="Arial"/>
                <a:ea typeface="Arial"/>
                <a:cs typeface="Arial"/>
                <a:sym typeface="Arial"/>
              </a:rPr>
              <a:t>NSharafutdinov@synergy.ru</a:t>
            </a:r>
            <a:endParaRPr sz="2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Произвольный</PresentationFormat>
  <Paragraphs>93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Оператор проекта - Университет «Синергия»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Федосеев Денис Юрьевич</dc:creator>
  <cp:lastModifiedBy>Admin</cp:lastModifiedBy>
  <cp:revision>1</cp:revision>
  <dcterms:created xsi:type="dcterms:W3CDTF">2022-02-04T14:30:38Z</dcterms:created>
  <dcterms:modified xsi:type="dcterms:W3CDTF">2022-10-26T11:19:38Z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2022-02-04T00:00:00Z</vt:filetime>
  </property>
</Properties>
</file>