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73" r:id="rId3"/>
    <p:sldId id="274" r:id="rId4"/>
    <p:sldId id="258" r:id="rId5"/>
    <p:sldId id="259" r:id="rId6"/>
    <p:sldId id="260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E137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66DF2C-23EB-4D7C-9254-A0979BD3520F}" v="2021" dt="2023-08-21T11:25:04.2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45FA67-7398-4E0C-9530-CF672251E676}" type="datetimeFigureOut">
              <a:rPr lang="ru-RU" smtClean="0"/>
              <a:pPr/>
              <a:t>18.10.2023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339CDC-935A-488B-8E62-BE5C6B0DB77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634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39CDC-935A-488B-8E62-BE5C6B0DB77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5641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39CDC-935A-488B-8E62-BE5C6B0DB77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02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5C53C4-CADB-46C8-A90C-FE32D3344D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62B3F4A-F6B7-45C6-BE28-E3F40435C9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956792-B663-4E7F-9D7E-CBD2096DC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8A6AB-BDFF-4A87-AC26-583EB7A2BB35}" type="datetimeFigureOut">
              <a:rPr lang="ru-RU" smtClean="0"/>
              <a:pPr/>
              <a:t>18.10.2023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C38B77-FC00-43E4-87CA-1BF3297AF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308C481-F741-48E6-BA69-D06ED5ACF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317C0-9AB5-45E4-BBC7-7CE9685809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0041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896BF-9F5B-437C-8C3B-8EC2FFE0F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5E9E4A3-8FE4-48CE-9076-068709F6FA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F182AC-B0A8-49D4-AE82-467F88792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8A6AB-BDFF-4A87-AC26-583EB7A2BB35}" type="datetimeFigureOut">
              <a:rPr lang="ru-RU" smtClean="0"/>
              <a:pPr/>
              <a:t>18.10.2023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30A2358-1675-42C9-9299-7966E3BCF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B74A33-A6DC-47CC-AC41-86C474969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317C0-9AB5-45E4-BBC7-7CE9685809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270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5E3B0E7-FE8E-4E67-9926-8F038980D7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9278DA-AE1A-4471-A061-3990BC2CA4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277F2F-788C-4494-85F3-D4C406E3B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8A6AB-BDFF-4A87-AC26-583EB7A2BB35}" type="datetimeFigureOut">
              <a:rPr lang="ru-RU" smtClean="0"/>
              <a:pPr/>
              <a:t>18.10.2023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B67DAA-1468-41EC-896C-9DA3D62CC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E9380A-7E64-4BF6-9074-943A8440D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317C0-9AB5-45E4-BBC7-7CE9685809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757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C9B173-7002-4A84-B4D6-A6F99554D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7E956A-F053-4A46-956E-97F1293055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5168267-6579-45A8-A99B-3F2CAE130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8A6AB-BDFF-4A87-AC26-583EB7A2BB35}" type="datetimeFigureOut">
              <a:rPr lang="ru-RU" smtClean="0"/>
              <a:pPr/>
              <a:t>18.10.2023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F4F7849-7A3B-4C87-ADF7-037471715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8759C8-DBE4-40D2-ABE9-20EDC47D0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317C0-9AB5-45E4-BBC7-7CE9685809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6254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6394B9-4060-4721-933F-3E6EF1CF8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AFD3C50-78F2-44A0-B414-A773F6C361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7BC11C1-A436-4B61-AA04-123419FD9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8A6AB-BDFF-4A87-AC26-583EB7A2BB35}" type="datetimeFigureOut">
              <a:rPr lang="ru-RU" smtClean="0"/>
              <a:pPr/>
              <a:t>18.10.2023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64A7F8A-09D2-471A-B3A0-C2C52502B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7E08124-CA1C-4DFD-B1B8-393D437DE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317C0-9AB5-45E4-BBC7-7CE9685809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665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9AE877-E969-49D0-A46B-62F4E1AE1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1967B3-6734-44DB-8E33-296759C362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6328672-3526-4B1A-A593-98843A331D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A9FA02-3A07-4FF7-880F-51FF26458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8A6AB-BDFF-4A87-AC26-583EB7A2BB35}" type="datetimeFigureOut">
              <a:rPr lang="ru-RU" smtClean="0"/>
              <a:pPr/>
              <a:t>18.10.2023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F8257D9-F6EF-4244-BC29-1D4158AEE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8521438-C052-4719-B4B5-A9912CAB6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317C0-9AB5-45E4-BBC7-7CE9685809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657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80631D-8F0E-4B9E-8A12-7F774B642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0B9ACEE-BE00-489D-A884-579485AC60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09A616F-32F6-4A92-BD83-9D5E44642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7D1AF5E-F0A6-4BC4-B615-A239515F5A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9DDF90E-A981-402D-B7E9-4336955C90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6595A1F-26A9-48D0-A4B2-0C16A3FF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8A6AB-BDFF-4A87-AC26-583EB7A2BB35}" type="datetimeFigureOut">
              <a:rPr lang="ru-RU" smtClean="0"/>
              <a:pPr/>
              <a:t>18.10.2023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5324724-C627-45C1-8B5B-F4F383244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437F146-D51B-4432-96AE-A0696573B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317C0-9AB5-45E4-BBC7-7CE9685809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318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C04496-F722-4B3F-B7E8-1E08822A6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F70D8B3-B9EF-4414-A516-D3D7B23D7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8A6AB-BDFF-4A87-AC26-583EB7A2BB35}" type="datetimeFigureOut">
              <a:rPr lang="ru-RU" smtClean="0"/>
              <a:pPr/>
              <a:t>18.10.2023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82FA1B-1606-447D-9657-5C28B1000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1DF6D3E-BABC-437C-B503-2EA43FB91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317C0-9AB5-45E4-BBC7-7CE9685809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708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C169D7D-E2FF-4C80-907D-EAD2CB10C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8A6AB-BDFF-4A87-AC26-583EB7A2BB35}" type="datetimeFigureOut">
              <a:rPr lang="ru-RU" smtClean="0"/>
              <a:pPr/>
              <a:t>18.10.2023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40AEF73-4958-4A96-9EEC-65B285D5E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5C9A1DD-DE5D-4149-91C4-6B3062AAF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317C0-9AB5-45E4-BBC7-7CE9685809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3389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784C44-0F0F-463A-B8C2-ADF012957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4ED2A5-0060-4C4E-B9B0-C994D3F399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6F202AA-77BD-4083-AF71-494961B486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89EA53A-A444-47E7-8200-B7B2F1B7C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8A6AB-BDFF-4A87-AC26-583EB7A2BB35}" type="datetimeFigureOut">
              <a:rPr lang="ru-RU" smtClean="0"/>
              <a:pPr/>
              <a:t>18.10.2023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FE5CA20-6402-435E-A8D6-F74D39184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08458A0-E80C-4195-BA49-C475F2056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317C0-9AB5-45E4-BBC7-7CE9685809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986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2423D3-CCB0-434C-AE58-2529AD614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C288750-EF2B-4DC5-B0CC-B6D9F08F09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317F78B-605D-4FDC-B875-1805407A9E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48EAE63-4F1A-46A1-B7D7-CC2FBC092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8A6AB-BDFF-4A87-AC26-583EB7A2BB35}" type="datetimeFigureOut">
              <a:rPr lang="ru-RU" smtClean="0"/>
              <a:pPr/>
              <a:t>18.10.2023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ACF7A57-932A-4792-8C4A-55F5A157E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FB6F3F7-5CD5-418E-AB3B-8A3E43E75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317C0-9AB5-45E4-BBC7-7CE9685809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0276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A9A67A-3E63-45FE-99D2-B2AC5DC5E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14492D9-887C-409E-BA89-998DD846A9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FADBE96-A0F1-4AEF-A0A6-163721A880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68A6AB-BDFF-4A87-AC26-583EB7A2BB35}" type="datetimeFigureOut">
              <a:rPr lang="ru-RU" smtClean="0"/>
              <a:pPr/>
              <a:t>18.10.2023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76C2139-4677-4F45-81CC-011791F678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0EFDB6-63FB-42E7-BD6B-81A6855059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4317C0-9AB5-45E4-BBC7-7CE9685809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237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C5D3A03-8138-4870-971A-3E63ECCB6D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57" b="10982"/>
          <a:stretch/>
        </p:blipFill>
        <p:spPr>
          <a:xfrm>
            <a:off x="-15282" y="0"/>
            <a:ext cx="12257448" cy="696964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90E5979-4D07-4A2D-9272-EB250858CF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2172" y="186207"/>
            <a:ext cx="1234546" cy="169582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4E21B98-4F6B-4C2C-B2E8-97A42781DA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23" y="111642"/>
            <a:ext cx="10071554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9FA4BF9-D16F-4DD3-9169-8A912D66DC39}"/>
              </a:ext>
            </a:extLst>
          </p:cNvPr>
          <p:cNvSpPr txBox="1"/>
          <p:nvPr/>
        </p:nvSpPr>
        <p:spPr>
          <a:xfrm>
            <a:off x="2561699" y="312372"/>
            <a:ext cx="7068602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Pragmatica" panose="020B0503040502020204" pitchFamily="34" charset="0"/>
              </a:rPr>
              <a:t>Общероссийское общественно-государственное движения детей и молодежи </a:t>
            </a:r>
          </a:p>
          <a:p>
            <a:pPr algn="ctr"/>
            <a:r>
              <a:rPr lang="ru-RU" sz="4400" dirty="0">
                <a:solidFill>
                  <a:schemeClr val="bg1"/>
                </a:solidFill>
                <a:latin typeface="Pragmatica Extended" panose="020B0805040502020204" pitchFamily="34" charset="-52"/>
              </a:rPr>
              <a:t>«ДВИЖЕНИЕ ПЕРВЫХ»</a:t>
            </a:r>
          </a:p>
          <a:p>
            <a:pPr algn="ctr"/>
            <a:endParaRPr lang="ru-RU" dirty="0">
              <a:solidFill>
                <a:schemeClr val="bg1"/>
              </a:solidFill>
              <a:latin typeface="Pragmatica Extended" panose="020B0805040502020204" pitchFamily="34" charset="-52"/>
            </a:endParaRPr>
          </a:p>
          <a:p>
            <a:pPr algn="ctr"/>
            <a:r>
              <a:rPr lang="ru-RU" dirty="0">
                <a:solidFill>
                  <a:schemeClr val="bg1"/>
                </a:solidFill>
                <a:latin typeface="Pragmatica Extended" panose="020B0805040502020204" pitchFamily="34" charset="-52"/>
              </a:rPr>
              <a:t>Республики Башкортостан</a:t>
            </a:r>
          </a:p>
          <a:p>
            <a:pPr algn="ctr"/>
            <a:r>
              <a:rPr lang="ru-RU" dirty="0">
                <a:solidFill>
                  <a:schemeClr val="bg1"/>
                </a:solidFill>
                <a:latin typeface="Pragmatica Extended" panose="020B0805040502020204" pitchFamily="34" charset="-52"/>
              </a:rPr>
              <a:t>Город Салават</a:t>
            </a:r>
          </a:p>
        </p:txBody>
      </p:sp>
    </p:spTree>
    <p:extLst>
      <p:ext uri="{BB962C8B-B14F-4D97-AF65-F5344CB8AC3E}">
        <p14:creationId xmlns:p14="http://schemas.microsoft.com/office/powerpoint/2010/main" val="1038763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C5D3A03-8138-4870-971A-3E63ECCB6D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57" b="10982"/>
          <a:stretch/>
        </p:blipFill>
        <p:spPr>
          <a:xfrm>
            <a:off x="0" y="0"/>
            <a:ext cx="12257448" cy="696964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90E5979-4D07-4A2D-9272-EB250858CF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9300" y="5996900"/>
            <a:ext cx="708148" cy="97274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7803" y="414068"/>
            <a:ext cx="44903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Arial Black" pitchFamily="34" charset="0"/>
              </a:rPr>
              <a:t>МИССИЯ ДВИЖЕНИЯ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66158" y="1061048"/>
            <a:ext cx="2786332" cy="569344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371600" y="1164565"/>
            <a:ext cx="1901290" cy="36933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chemeClr val="bg1"/>
                </a:solidFill>
              </a:rPr>
              <a:t>БЫТЬ С РОССИЕЙ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318958" y="1066799"/>
            <a:ext cx="2786332" cy="569344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724400" y="1170316"/>
            <a:ext cx="2055306" cy="36933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chemeClr val="bg1"/>
                </a:solidFill>
              </a:rPr>
              <a:t>БЫТЬ ЧЕЛОВЕКОМ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847161" y="1058173"/>
            <a:ext cx="2786332" cy="569344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8511396" y="1161690"/>
            <a:ext cx="1577163" cy="36933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chemeClr val="bg1"/>
                </a:solidFill>
              </a:rPr>
              <a:t>БЫТЬ ВМЕСТЕ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541916" y="1886309"/>
            <a:ext cx="2786332" cy="569344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2947358" y="1989826"/>
            <a:ext cx="2162772" cy="36933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chemeClr val="bg1"/>
                </a:solidFill>
              </a:rPr>
              <a:t>БЫТЬ В ДВИЖЕНИИ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032738" y="1892059"/>
            <a:ext cx="2786332" cy="569344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6438180" y="1995576"/>
            <a:ext cx="1840568" cy="36933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chemeClr val="bg1"/>
                </a:solidFill>
              </a:rPr>
              <a:t>БЫТЬ ПЕРВЫМИ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16301" y="3024996"/>
            <a:ext cx="50209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Arial Black" pitchFamily="34" charset="0"/>
              </a:rPr>
              <a:t>ЦЕННОСТИ ДВИЖЕНИЯ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779915" y="3660475"/>
            <a:ext cx="3654726" cy="454325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234241" y="3683480"/>
            <a:ext cx="2678618" cy="369332"/>
          </a:xfrm>
          <a:prstGeom prst="rect">
            <a:avLst/>
          </a:prstGeom>
          <a:solidFill>
            <a:srgbClr val="7030A0"/>
          </a:solidFill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ЖИЗНЬ И ДОСТОИНСТВО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768414" y="4226943"/>
            <a:ext cx="3654726" cy="454325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748950" y="4258574"/>
            <a:ext cx="1569853" cy="369332"/>
          </a:xfrm>
          <a:prstGeom prst="rect">
            <a:avLst/>
          </a:prstGeom>
          <a:solidFill>
            <a:srgbClr val="7030A0"/>
          </a:solidFill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ПАТРИОТИЗМ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777041" y="4784784"/>
            <a:ext cx="1733910" cy="454325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087593" y="4816415"/>
            <a:ext cx="1351880" cy="369332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ДРУЖБА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761117" y="4781909"/>
            <a:ext cx="1618890" cy="454325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054415" y="4813540"/>
            <a:ext cx="1236860" cy="369332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МЕЧТА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1759786" y="5339750"/>
            <a:ext cx="3654726" cy="454325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214112" y="5362755"/>
            <a:ext cx="2673361" cy="369332"/>
          </a:xfrm>
          <a:prstGeom prst="rect">
            <a:avLst/>
          </a:prstGeom>
          <a:solidFill>
            <a:srgbClr val="7030A0"/>
          </a:solidFill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ИСТОРИЧЕСКАЯ ПАМЯТЬ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1748285" y="5906218"/>
            <a:ext cx="3654726" cy="454325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366512" y="5929223"/>
            <a:ext cx="2445670" cy="369332"/>
          </a:xfrm>
          <a:prstGeom prst="rect">
            <a:avLst/>
          </a:prstGeom>
          <a:solidFill>
            <a:srgbClr val="7030A0"/>
          </a:solidFill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СЛУЖЕНИЕ ОТЕЧЕСТВУ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5719311" y="3648973"/>
            <a:ext cx="3654726" cy="454325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087373" y="3671978"/>
            <a:ext cx="3014480" cy="369332"/>
          </a:xfrm>
          <a:prstGeom prst="rect">
            <a:avLst/>
          </a:prstGeom>
          <a:solidFill>
            <a:srgbClr val="7030A0"/>
          </a:solidFill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ДОБРО И СПРАВЕДЛИВОСТЬ</a:t>
            </a: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5707810" y="4215441"/>
            <a:ext cx="3654726" cy="454325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351915" y="4229819"/>
            <a:ext cx="2532937" cy="369332"/>
          </a:xfrm>
          <a:prstGeom prst="rect">
            <a:avLst/>
          </a:prstGeom>
          <a:solidFill>
            <a:srgbClr val="7030A0"/>
          </a:solidFill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СОЗИДАТЕЛЬНЫЙ ТРУД</a:t>
            </a: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5716437" y="4773282"/>
            <a:ext cx="3651850" cy="454325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940723" y="4804913"/>
            <a:ext cx="3384432" cy="369332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ВЗАИМОУВЖЕНИЕ И ПОМОЩЬ</a:t>
            </a: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5699182" y="5328248"/>
            <a:ext cx="3654726" cy="454325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972353" y="5359879"/>
            <a:ext cx="3190938" cy="369332"/>
          </a:xfrm>
          <a:prstGeom prst="rect">
            <a:avLst/>
          </a:prstGeom>
          <a:solidFill>
            <a:srgbClr val="7030A0"/>
          </a:solidFill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ЕДИНСТВО НАРОДОВ РОССИИ</a:t>
            </a: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5687681" y="5894716"/>
            <a:ext cx="3654726" cy="454325"/>
          </a:xfrm>
          <a:prstGeom prst="round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702724" y="5917721"/>
            <a:ext cx="1845890" cy="369332"/>
          </a:xfrm>
          <a:prstGeom prst="rect">
            <a:avLst/>
          </a:prstGeom>
          <a:solidFill>
            <a:srgbClr val="7030A0"/>
          </a:solidFill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КРЕПКАЯ СЕМЬЯ</a:t>
            </a:r>
          </a:p>
        </p:txBody>
      </p:sp>
    </p:spTree>
    <p:extLst>
      <p:ext uri="{BB962C8B-B14F-4D97-AF65-F5344CB8AC3E}">
        <p14:creationId xmlns:p14="http://schemas.microsoft.com/office/powerpoint/2010/main" val="4043448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C5D3A03-8138-4870-971A-3E63ECCB6DE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57" b="10982"/>
          <a:stretch/>
        </p:blipFill>
        <p:spPr>
          <a:xfrm>
            <a:off x="0" y="0"/>
            <a:ext cx="12257448" cy="696964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90E5979-4D07-4A2D-9272-EB250858CF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6592" y="0"/>
            <a:ext cx="708148" cy="97274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D45BB18-FD31-4BD7-9300-C63B7943E794}"/>
              </a:ext>
            </a:extLst>
          </p:cNvPr>
          <p:cNvSpPr txBox="1"/>
          <p:nvPr/>
        </p:nvSpPr>
        <p:spPr>
          <a:xfrm>
            <a:off x="472730" y="1139241"/>
            <a:ext cx="11383269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ru-RU" sz="2000" b="1" dirty="0">
                <a:solidFill>
                  <a:schemeClr val="bg1"/>
                </a:solidFill>
                <a:latin typeface="Pragmatica Extended"/>
              </a:rPr>
              <a:t>Цель программы</a:t>
            </a:r>
            <a:r>
              <a:rPr lang="ru-RU" sz="2000" dirty="0">
                <a:solidFill>
                  <a:schemeClr val="bg1"/>
                </a:solidFill>
                <a:latin typeface="Pragmatica Extended"/>
              </a:rPr>
              <a:t> - содействие подрастающему поколению в реализации инициативы, </a:t>
            </a:r>
            <a:r>
              <a:rPr lang="ru-RU" sz="20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Pragmatica Extended"/>
              </a:rPr>
              <a:t>самостоятельности и ответственности в социальной значимой общественной деятельности по созиданию и защите интересов Отечества, самореализации и гражданском становлении </a:t>
            </a:r>
            <a:r>
              <a:rPr lang="ru-RU" sz="200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Pragmatica Extended"/>
              </a:rPr>
              <a:t>детей и молодёжи на основе российских традиционных духовно-нравственных ценностей.</a:t>
            </a:r>
            <a:endParaRPr lang="ru-RU" sz="2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86B5DB-34ED-4C45-AEB8-78F40CBF0D59}"/>
              </a:ext>
            </a:extLst>
          </p:cNvPr>
          <p:cNvSpPr txBox="1"/>
          <p:nvPr/>
        </p:nvSpPr>
        <p:spPr>
          <a:xfrm>
            <a:off x="4523121" y="2931185"/>
            <a:ext cx="184731" cy="1015663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endParaRPr lang="ru-RU" sz="6000" dirty="0">
              <a:solidFill>
                <a:schemeClr val="bg1"/>
              </a:solidFill>
              <a:latin typeface="Pragmatica Extended" panose="020B0805040502020204" pitchFamily="34" charset="-52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BD8211E-CE03-4148-82AF-C199196AA98E}"/>
              </a:ext>
            </a:extLst>
          </p:cNvPr>
          <p:cNvSpPr/>
          <p:nvPr/>
        </p:nvSpPr>
        <p:spPr>
          <a:xfrm>
            <a:off x="458594" y="3424640"/>
            <a:ext cx="11376805" cy="304698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Pragmatica" panose="020B0503040502020204" pitchFamily="34" charset="0"/>
              </a:rPr>
              <a:t>Ожидаемые результаты:</a:t>
            </a:r>
          </a:p>
          <a:p>
            <a:pPr marL="342900" indent="-342900">
              <a:buFont typeface="Arial"/>
              <a:buChar char="•"/>
            </a:pPr>
            <a:r>
              <a:rPr lang="ru-RU" sz="1600" dirty="0">
                <a:solidFill>
                  <a:schemeClr val="bg1"/>
                </a:solidFill>
                <a:latin typeface="Pragmatica" panose="020B0503040502020204" pitchFamily="34" charset="0"/>
              </a:rPr>
              <a:t>сформированность социально значимых личностных качеств детей и молодёжи: социальной активности, инициативы, деятельностного патриотизма, самостоятельности и ответственности;</a:t>
            </a:r>
          </a:p>
          <a:p>
            <a:pPr marL="342900" indent="-342900">
              <a:buFont typeface="Arial"/>
              <a:buChar char="•"/>
            </a:pPr>
            <a:r>
              <a:rPr lang="ru-RU" sz="1600" dirty="0">
                <a:solidFill>
                  <a:schemeClr val="bg1"/>
                </a:solidFill>
                <a:latin typeface="Pragmatica" panose="020B0503040502020204" pitchFamily="34" charset="0"/>
              </a:rPr>
              <a:t>развитость личности как субъекта активной социальной деятельности в коллективе, сформированность потребности в осознании и желании выполнять общественно значимую деятельность, готовность к социально значимой деятельности в интересах общества и государства;</a:t>
            </a:r>
          </a:p>
          <a:p>
            <a:pPr marL="342900" indent="-342900">
              <a:buFont typeface="Arial"/>
              <a:buChar char="•"/>
            </a:pPr>
            <a:r>
              <a:rPr lang="ru-RU" sz="1600" dirty="0">
                <a:solidFill>
                  <a:schemeClr val="bg1"/>
                </a:solidFill>
                <a:latin typeface="Pragmatica" panose="020B0503040502020204" pitchFamily="34" charset="0"/>
              </a:rPr>
              <a:t>сформированность навыков </a:t>
            </a:r>
            <a:r>
              <a:rPr lang="ru-RU" sz="1600" dirty="0" err="1">
                <a:solidFill>
                  <a:schemeClr val="bg1"/>
                </a:solidFill>
                <a:latin typeface="Pragmatica" panose="020B0503040502020204" pitchFamily="34" charset="0"/>
              </a:rPr>
              <a:t>просоциального</a:t>
            </a:r>
            <a:r>
              <a:rPr lang="ru-RU" sz="1600" dirty="0">
                <a:solidFill>
                  <a:schemeClr val="bg1"/>
                </a:solidFill>
                <a:latin typeface="Pragmatica" panose="020B0503040502020204" pitchFamily="34" charset="0"/>
              </a:rPr>
              <a:t> поведения, направленных на способы оказания помощи другим людям, содействия и сотрудничества ради общего блага;</a:t>
            </a:r>
          </a:p>
          <a:p>
            <a:pPr marL="342900" indent="-342900">
              <a:buFont typeface="Arial"/>
              <a:buChar char="•"/>
            </a:pPr>
            <a:r>
              <a:rPr lang="ru-RU" sz="1600" dirty="0">
                <a:solidFill>
                  <a:schemeClr val="bg1"/>
                </a:solidFill>
                <a:latin typeface="Pragmatica" panose="020B0503040502020204" pitchFamily="34" charset="0"/>
              </a:rPr>
              <a:t>увеличение вовлеченности детей и молодёжи в деятельность Движения;</a:t>
            </a:r>
          </a:p>
          <a:p>
            <a:pPr marL="342900" indent="-342900">
              <a:buFont typeface="Arial"/>
              <a:buChar char="•"/>
            </a:pPr>
            <a:r>
              <a:rPr lang="ru-RU" sz="1600" dirty="0">
                <a:solidFill>
                  <a:schemeClr val="bg1"/>
                </a:solidFill>
                <a:latin typeface="Pragmatica" panose="020B0503040502020204" pitchFamily="34" charset="0"/>
              </a:rPr>
              <a:t>увеличение количества наставников Движения, вовлечённых в наставническую деятельность Движения;</a:t>
            </a:r>
          </a:p>
          <a:p>
            <a:pPr marL="342900" indent="-342900">
              <a:buFont typeface="Arial"/>
              <a:buChar char="•"/>
            </a:pPr>
            <a:r>
              <a:rPr lang="ru-RU" sz="1600" dirty="0">
                <a:solidFill>
                  <a:schemeClr val="bg1"/>
                </a:solidFill>
                <a:latin typeface="Pragmatica" panose="020B0503040502020204" pitchFamily="34" charset="0"/>
              </a:rPr>
              <a:t>увеличение информированности и узнаваемости Движения как организации, предоставляющей широкие возможности для развития общественной активности детей и молодежи</a:t>
            </a:r>
            <a:r>
              <a:rPr lang="ru-RU" sz="1400" dirty="0">
                <a:solidFill>
                  <a:schemeClr val="bg1"/>
                </a:solidFill>
                <a:latin typeface="Pragmatica" panose="020B0503040502020204" pitchFamily="34" charset="0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7BB141-C48A-48AD-577B-21897C17464C}"/>
              </a:ext>
            </a:extLst>
          </p:cNvPr>
          <p:cNvSpPr txBox="1"/>
          <p:nvPr/>
        </p:nvSpPr>
        <p:spPr>
          <a:xfrm>
            <a:off x="1224951" y="342348"/>
            <a:ext cx="9868619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  <a:latin typeface="Pragmatica Extended"/>
                <a:cs typeface="Calibri"/>
              </a:rPr>
              <a:t>ПРОГРАММА ВОСПИТАТЕЛЬНОЙ РАБОТЫ</a:t>
            </a:r>
          </a:p>
        </p:txBody>
      </p:sp>
    </p:spTree>
    <p:extLst>
      <p:ext uri="{BB962C8B-B14F-4D97-AF65-F5344CB8AC3E}">
        <p14:creationId xmlns:p14="http://schemas.microsoft.com/office/powerpoint/2010/main" val="3444767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C5D3A03-8138-4870-971A-3E63ECCB6D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57" b="10982"/>
          <a:stretch/>
        </p:blipFill>
        <p:spPr>
          <a:xfrm>
            <a:off x="0" y="0"/>
            <a:ext cx="12257448" cy="696964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90E5979-4D07-4A2D-9272-EB250858CF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9300" y="5996900"/>
            <a:ext cx="708148" cy="97274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9FA4BF9-D16F-4DD3-9169-8A912D66DC39}"/>
              </a:ext>
            </a:extLst>
          </p:cNvPr>
          <p:cNvSpPr txBox="1"/>
          <p:nvPr/>
        </p:nvSpPr>
        <p:spPr>
          <a:xfrm>
            <a:off x="530776" y="482494"/>
            <a:ext cx="53463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Pragmatica Extended" panose="020B0805040502020204" pitchFamily="34" charset="-52"/>
              </a:rPr>
              <a:t>НАПРАВЛЕНИЯ ДВИЖЕНИЯ</a:t>
            </a:r>
            <a:endParaRPr lang="ru-RU" sz="2800" dirty="0">
              <a:solidFill>
                <a:schemeClr val="bg1"/>
              </a:solidFill>
              <a:latin typeface="Pragmatica Extended" panose="020B0805040502020204" pitchFamily="34" charset="-52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2B006531-CDBA-4AC3-8CF2-6592374D2B03}"/>
              </a:ext>
            </a:extLst>
          </p:cNvPr>
          <p:cNvCxnSpPr>
            <a:cxnSpLocks/>
          </p:cNvCxnSpPr>
          <p:nvPr/>
        </p:nvCxnSpPr>
        <p:spPr>
          <a:xfrm>
            <a:off x="5877112" y="713326"/>
            <a:ext cx="5882497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693DB1-94F3-48F7-8827-F2979FEE3A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81" y="1241196"/>
            <a:ext cx="3430145" cy="2160021"/>
          </a:xfrm>
          <a:prstGeom prst="round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0783546-E0D0-44C6-BFE2-DBF017C5381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073" y="1248223"/>
            <a:ext cx="3412595" cy="2152994"/>
          </a:xfrm>
          <a:prstGeom prst="round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C6E9016-03B4-428F-BB95-F14CBC68601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697" y="1248223"/>
            <a:ext cx="3412605" cy="2153000"/>
          </a:xfrm>
          <a:prstGeom prst="round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9149C36-C026-4B25-B91F-FB9B66B674E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403" y="3982096"/>
            <a:ext cx="3434206" cy="2162578"/>
          </a:xfrm>
          <a:prstGeom prst="round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A67EDA5-EFB0-444A-B74B-47E10F67812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69" y="3982095"/>
            <a:ext cx="3385513" cy="2160021"/>
          </a:xfrm>
          <a:prstGeom prst="round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B6B995E-6CEF-4A9C-99FC-0794CEA633D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921" y="3982097"/>
            <a:ext cx="3430155" cy="2162577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442015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C5D3A03-8138-4870-971A-3E63ECCB6D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57" b="10982"/>
          <a:stretch/>
        </p:blipFill>
        <p:spPr>
          <a:xfrm>
            <a:off x="0" y="0"/>
            <a:ext cx="12257448" cy="696964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90E5979-4D07-4A2D-9272-EB250858CF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9300" y="5996900"/>
            <a:ext cx="708148" cy="97274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9FA4BF9-D16F-4DD3-9169-8A912D66DC39}"/>
              </a:ext>
            </a:extLst>
          </p:cNvPr>
          <p:cNvSpPr txBox="1"/>
          <p:nvPr/>
        </p:nvSpPr>
        <p:spPr>
          <a:xfrm>
            <a:off x="530776" y="482494"/>
            <a:ext cx="53463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Pragmatica Extended" panose="020B0805040502020204" pitchFamily="34" charset="-52"/>
              </a:rPr>
              <a:t>НАПРАВЛЕНИЯ ДВИЖЕНИЯ</a:t>
            </a:r>
            <a:endParaRPr lang="ru-RU" sz="2800" dirty="0">
              <a:solidFill>
                <a:schemeClr val="bg1"/>
              </a:solidFill>
              <a:latin typeface="Pragmatica Extended" panose="020B0805040502020204" pitchFamily="34" charset="-52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2B006531-CDBA-4AC3-8CF2-6592374D2B03}"/>
              </a:ext>
            </a:extLst>
          </p:cNvPr>
          <p:cNvCxnSpPr>
            <a:cxnSpLocks/>
          </p:cNvCxnSpPr>
          <p:nvPr/>
        </p:nvCxnSpPr>
        <p:spPr>
          <a:xfrm>
            <a:off x="5877112" y="713326"/>
            <a:ext cx="5882497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9BF9945-8BF9-438D-8812-115D5663F7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07" y="3953402"/>
            <a:ext cx="3430143" cy="2162569"/>
          </a:xfrm>
          <a:prstGeom prst="round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D254F73-259E-4111-86EC-D04CC4852AB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5106" y="1264936"/>
            <a:ext cx="3430143" cy="2164064"/>
          </a:xfrm>
          <a:prstGeom prst="round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E177D41-60FA-4833-AEB2-9FACDD4D82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5106" y="3951907"/>
            <a:ext cx="3430954" cy="2162570"/>
          </a:xfrm>
          <a:prstGeom prst="round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434A3A6-D748-4007-8366-6A6AFD501E2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756" y="1266430"/>
            <a:ext cx="3430144" cy="2162570"/>
          </a:xfrm>
          <a:prstGeom prst="round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BA8349C-2835-41C3-AC41-2344FFF2209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102" y="3951907"/>
            <a:ext cx="3430143" cy="2164064"/>
          </a:xfrm>
          <a:prstGeom prst="round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7D3D8943-A89E-4A26-AF07-11CDC1062C8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76" y="1272652"/>
            <a:ext cx="3427774" cy="216257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551211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C5D3A03-8138-4870-971A-3E63ECCB6DE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57" b="10982"/>
          <a:stretch/>
        </p:blipFill>
        <p:spPr>
          <a:xfrm>
            <a:off x="-32708" y="0"/>
            <a:ext cx="12257448" cy="696964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90E5979-4D07-4A2D-9272-EB250858CF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6592" y="0"/>
            <a:ext cx="708148" cy="97274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157CAD5-094C-4A68-B7B4-5AD56EDEE6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928" y="0"/>
            <a:ext cx="3924568" cy="697701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1CFED32-75E9-4AF5-9875-07E1302CB9FD}"/>
              </a:ext>
            </a:extLst>
          </p:cNvPr>
          <p:cNvSpPr/>
          <p:nvPr/>
        </p:nvSpPr>
        <p:spPr>
          <a:xfrm>
            <a:off x="7761781" y="1821002"/>
            <a:ext cx="4430219" cy="83099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Pragmatica" panose="020B0503040502020204" pitchFamily="34" charset="0"/>
              </a:rPr>
              <a:t>открыто первичных отделений в РБ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45BB18-FD31-4BD7-9300-C63B7943E794}"/>
              </a:ext>
            </a:extLst>
          </p:cNvPr>
          <p:cNvSpPr txBox="1"/>
          <p:nvPr/>
        </p:nvSpPr>
        <p:spPr>
          <a:xfrm>
            <a:off x="4565026" y="1728670"/>
            <a:ext cx="1742785" cy="1015663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ru-RU" sz="6000" dirty="0">
                <a:solidFill>
                  <a:schemeClr val="bg1"/>
                </a:solidFill>
                <a:latin typeface="Pragmatica Extended"/>
              </a:rPr>
              <a:t>1257</a:t>
            </a:r>
            <a:endParaRPr lang="ru-RU" sz="6000" dirty="0">
              <a:solidFill>
                <a:schemeClr val="bg1"/>
              </a:solidFill>
              <a:latin typeface="Pragmatica Extended" panose="020B0805040502020204" pitchFamily="34" charset="-52"/>
            </a:endParaRPr>
          </a:p>
        </p:txBody>
      </p:sp>
      <p:sp>
        <p:nvSpPr>
          <p:cNvPr id="10" name="Фигура, имеющая форму буквы L 9">
            <a:extLst>
              <a:ext uri="{FF2B5EF4-FFF2-40B4-BE49-F238E27FC236}">
                <a16:creationId xmlns:a16="http://schemas.microsoft.com/office/drawing/2014/main" id="{AD24D920-88C3-4AC0-ADDB-1C9057E01CE9}"/>
              </a:ext>
            </a:extLst>
          </p:cNvPr>
          <p:cNvSpPr/>
          <p:nvPr/>
        </p:nvSpPr>
        <p:spPr>
          <a:xfrm rot="13763555">
            <a:off x="4239071" y="2118109"/>
            <a:ext cx="237846" cy="236787"/>
          </a:xfrm>
          <a:prstGeom prst="corner">
            <a:avLst>
              <a:gd name="adj1" fmla="val 30392"/>
              <a:gd name="adj2" fmla="val 2843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86B5DB-34ED-4C45-AEB8-78F40CBF0D59}"/>
              </a:ext>
            </a:extLst>
          </p:cNvPr>
          <p:cNvSpPr txBox="1"/>
          <p:nvPr/>
        </p:nvSpPr>
        <p:spPr>
          <a:xfrm>
            <a:off x="4523121" y="2931185"/>
            <a:ext cx="184731" cy="1015663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endParaRPr lang="ru-RU" sz="6000" dirty="0">
              <a:solidFill>
                <a:schemeClr val="bg1"/>
              </a:solidFill>
              <a:latin typeface="Pragmatica Extended" panose="020B0805040502020204" pitchFamily="34" charset="-52"/>
            </a:endParaRPr>
          </a:p>
        </p:txBody>
      </p:sp>
      <p:sp>
        <p:nvSpPr>
          <p:cNvPr id="12" name="Фигура, имеющая форму буквы L 11">
            <a:extLst>
              <a:ext uri="{FF2B5EF4-FFF2-40B4-BE49-F238E27FC236}">
                <a16:creationId xmlns:a16="http://schemas.microsoft.com/office/drawing/2014/main" id="{C6AB71B9-5F6B-4D54-8272-0524D28E7B18}"/>
              </a:ext>
            </a:extLst>
          </p:cNvPr>
          <p:cNvSpPr/>
          <p:nvPr/>
        </p:nvSpPr>
        <p:spPr>
          <a:xfrm rot="13763555">
            <a:off x="4239072" y="4480187"/>
            <a:ext cx="237846" cy="236787"/>
          </a:xfrm>
          <a:prstGeom prst="corner">
            <a:avLst>
              <a:gd name="adj1" fmla="val 30392"/>
              <a:gd name="adj2" fmla="val 2843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BD8211E-CE03-4148-82AF-C199196AA98E}"/>
              </a:ext>
            </a:extLst>
          </p:cNvPr>
          <p:cNvSpPr/>
          <p:nvPr/>
        </p:nvSpPr>
        <p:spPr>
          <a:xfrm>
            <a:off x="7759709" y="4179098"/>
            <a:ext cx="4043936" cy="83099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Pragmatica" panose="020B0503040502020204" pitchFamily="34" charset="0"/>
              </a:rPr>
              <a:t>первичных отделений в </a:t>
            </a:r>
          </a:p>
          <a:p>
            <a:r>
              <a:rPr lang="ru-RU" sz="2400" dirty="0">
                <a:solidFill>
                  <a:schemeClr val="bg1"/>
                </a:solidFill>
                <a:latin typeface="Pragmatica" panose="020B0503040502020204" pitchFamily="34" charset="0"/>
              </a:rPr>
              <a:t>Г. Салават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9C06DF-C0DE-44DE-8F51-8C7BEBCBEDE3}"/>
              </a:ext>
            </a:extLst>
          </p:cNvPr>
          <p:cNvSpPr txBox="1"/>
          <p:nvPr/>
        </p:nvSpPr>
        <p:spPr>
          <a:xfrm>
            <a:off x="4565026" y="4088943"/>
            <a:ext cx="963725" cy="1015663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ru-RU" sz="6000" dirty="0">
                <a:solidFill>
                  <a:schemeClr val="bg1"/>
                </a:solidFill>
                <a:latin typeface="Pragmatica Extended" panose="020B0805040502020204" pitchFamily="34" charset="-52"/>
              </a:rPr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2640231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90E5979-4D07-4A2D-9272-EB250858CF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5781" y="5885258"/>
            <a:ext cx="708148" cy="97274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9FA4BF9-D16F-4DD3-9169-8A912D66DC39}"/>
              </a:ext>
            </a:extLst>
          </p:cNvPr>
          <p:cNvSpPr txBox="1"/>
          <p:nvPr/>
        </p:nvSpPr>
        <p:spPr>
          <a:xfrm>
            <a:off x="458844" y="303830"/>
            <a:ext cx="35317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>
                <a:solidFill>
                  <a:srgbClr val="E13737"/>
                </a:solidFill>
                <a:latin typeface="Pragmatica Extended" panose="020B0805040502020204" pitchFamily="34" charset="-52"/>
              </a:rPr>
              <a:t>УЧРЕДИТЕЛИ</a:t>
            </a:r>
            <a:endParaRPr lang="ru-RU" sz="3600" dirty="0">
              <a:solidFill>
                <a:srgbClr val="E13737"/>
              </a:solidFill>
              <a:latin typeface="Pragmatica Extended" panose="020B0805040502020204" pitchFamily="34" charset="-52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2B006531-CDBA-4AC3-8CF2-6592374D2B03}"/>
              </a:ext>
            </a:extLst>
          </p:cNvPr>
          <p:cNvCxnSpPr>
            <a:cxnSpLocks/>
          </p:cNvCxnSpPr>
          <p:nvPr/>
        </p:nvCxnSpPr>
        <p:spPr>
          <a:xfrm>
            <a:off x="4008412" y="603996"/>
            <a:ext cx="7607161" cy="38308"/>
          </a:xfrm>
          <a:prstGeom prst="line">
            <a:avLst/>
          </a:prstGeom>
          <a:ln w="28575">
            <a:solidFill>
              <a:srgbClr val="E13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842FE08-6C1B-471C-A86C-381AC27D62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00" y="1928275"/>
            <a:ext cx="2565079" cy="190476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CFB8C7C-6218-4A91-AEC0-5983C02513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62" y="3651716"/>
            <a:ext cx="2415766" cy="179388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3EA54C2-7FA9-4603-8087-00E018EEBB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170" y="2094588"/>
            <a:ext cx="2565079" cy="1904762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FCBE721-04C8-4F6B-85BC-926234C315E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3" r="21200"/>
          <a:stretch>
            <a:fillRect/>
          </a:stretch>
        </p:blipFill>
        <p:spPr>
          <a:xfrm>
            <a:off x="4951562" y="2094588"/>
            <a:ext cx="1500996" cy="1904762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BD0C4C72-09B7-4465-B6C3-A63D72AEC99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288" y="3596278"/>
            <a:ext cx="2565079" cy="1904762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96530D9E-2009-49D0-8AE9-08155F910D8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686" y="3540840"/>
            <a:ext cx="2565079" cy="1904762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3308C274-CCB2-44BB-A160-08C3C62C18C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890" y="3540840"/>
            <a:ext cx="2565079" cy="1904762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7F6D09D6-579B-4470-B229-7E818AAF38C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204" y="3540840"/>
            <a:ext cx="2565079" cy="1904762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59131D5B-C59F-4268-BBBF-A87318CB2E22}"/>
              </a:ext>
            </a:extLst>
          </p:cNvPr>
          <p:cNvSpPr txBox="1"/>
          <p:nvPr/>
        </p:nvSpPr>
        <p:spPr>
          <a:xfrm>
            <a:off x="458844" y="773150"/>
            <a:ext cx="36102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E13737"/>
                </a:solidFill>
                <a:latin typeface="Pragmatica" panose="020B0503040502020204" pitchFamily="34" charset="0"/>
              </a:rPr>
              <a:t>Которые действуют на территории</a:t>
            </a:r>
          </a:p>
          <a:p>
            <a:r>
              <a:rPr lang="ru-RU" sz="1600" dirty="0">
                <a:solidFill>
                  <a:srgbClr val="E13737"/>
                </a:solidFill>
                <a:latin typeface="Pragmatica" panose="020B0503040502020204" pitchFamily="34" charset="0"/>
              </a:rPr>
              <a:t>Республики Башкортостан</a:t>
            </a:r>
            <a:endParaRPr lang="ru-RU" dirty="0">
              <a:solidFill>
                <a:srgbClr val="E13737"/>
              </a:solidFill>
              <a:latin typeface="Pragmatica" panose="020B0503040502020204" pitchFamily="34" charset="0"/>
            </a:endParaRP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7A656B7D-82AD-437B-8B2D-F3814B20443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6507" y="2094588"/>
            <a:ext cx="2565079" cy="190476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4725DE1-5D31-4E04-81E5-6223D235609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880" y="2094588"/>
            <a:ext cx="2565079" cy="19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6889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90E5979-4D07-4A2D-9272-EB250858CF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5781" y="5885258"/>
            <a:ext cx="708148" cy="97274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431FF3C-03A4-447C-AB17-6C127908E6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091" y="1993924"/>
            <a:ext cx="1359669" cy="679835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083678C8-E10F-49B6-93EB-66FC1B53DE94}"/>
              </a:ext>
            </a:extLst>
          </p:cNvPr>
          <p:cNvSpPr txBox="1"/>
          <p:nvPr/>
        </p:nvSpPr>
        <p:spPr>
          <a:xfrm>
            <a:off x="3261148" y="2144804"/>
            <a:ext cx="14350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err="1">
                <a:latin typeface="Pragmatica" panose="020B0503040502020204" pitchFamily="34" charset="0"/>
              </a:rPr>
              <a:t>Вконтакте</a:t>
            </a:r>
            <a:endParaRPr lang="ru-RU" dirty="0">
              <a:latin typeface="Pragmatica" panose="020B05030405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BAAF5FD-48C9-4189-A074-CFD20F646C2B}"/>
              </a:ext>
            </a:extLst>
          </p:cNvPr>
          <p:cNvSpPr txBox="1"/>
          <p:nvPr/>
        </p:nvSpPr>
        <p:spPr>
          <a:xfrm>
            <a:off x="8539417" y="2144804"/>
            <a:ext cx="13628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/>
              <a:t>Телеграмм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2DC8463C-7272-41A9-BCA1-DAAABFA071F7}"/>
              </a:ext>
            </a:extLst>
          </p:cNvPr>
          <p:cNvSpPr/>
          <p:nvPr/>
        </p:nvSpPr>
        <p:spPr>
          <a:xfrm>
            <a:off x="0" y="0"/>
            <a:ext cx="12192000" cy="1886561"/>
          </a:xfrm>
          <a:prstGeom prst="rect">
            <a:avLst/>
          </a:prstGeom>
          <a:solidFill>
            <a:srgbClr val="E13737"/>
          </a:solidFill>
          <a:ln>
            <a:solidFill>
              <a:srgbClr val="E13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latin typeface="Pragmatica Extended" panose="020B0805040502020204" pitchFamily="34" charset="-52"/>
              </a:rPr>
              <a:t>Будь с нами! Будь в движении!</a:t>
            </a:r>
          </a:p>
        </p:txBody>
      </p:sp>
      <p:pic>
        <p:nvPicPr>
          <p:cNvPr id="3" name="Рисунок 2" descr="Изображение выглядит как текст, шаблон, снимок экрана, прямоугольный&#10;&#10;Автоматически созданное описание">
            <a:extLst>
              <a:ext uri="{FF2B5EF4-FFF2-40B4-BE49-F238E27FC236}">
                <a16:creationId xmlns:a16="http://schemas.microsoft.com/office/drawing/2014/main" id="{DAC12765-EB25-0101-B1B8-5E63D0D59A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56" t="7101" r="9712" b="22318"/>
          <a:stretch/>
        </p:blipFill>
        <p:spPr>
          <a:xfrm>
            <a:off x="1713188" y="2718732"/>
            <a:ext cx="3700013" cy="3797458"/>
          </a:xfrm>
          <a:prstGeom prst="rect">
            <a:avLst/>
          </a:prstGeom>
        </p:spPr>
      </p:pic>
      <p:pic>
        <p:nvPicPr>
          <p:cNvPr id="5" name="Рисунок 4" descr="Изображение выглядит как логотип, символ, Графика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CF54B1C7-6DA8-4F9B-2A7F-084EDA7ADE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848" y="2776426"/>
            <a:ext cx="3700013" cy="3700013"/>
          </a:xfrm>
          <a:prstGeom prst="rect">
            <a:avLst/>
          </a:prstGeom>
        </p:spPr>
      </p:pic>
      <p:pic>
        <p:nvPicPr>
          <p:cNvPr id="9" name="Рисунок 8" descr="Изображение выглядит как Графика, круг, логотип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6DC13751-CE47-BC63-F6DD-F469E8C38E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228" b="91139" l="10000" r="90000">
                        <a14:foregroundMark x1="46900" y1="8228" x2="46900" y2="8228"/>
                        <a14:foregroundMark x1="49700" y1="91139" x2="49700" y2="911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303" y="2099831"/>
            <a:ext cx="908114" cy="57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2330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660</TotalTime>
  <Words>246</Words>
  <Application>Microsoft Office PowerPoint</Application>
  <PresentationFormat>Широкоэкранный</PresentationFormat>
  <Paragraphs>47</Paragraphs>
  <Slides>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Arial Black</vt:lpstr>
      <vt:lpstr>Calibri</vt:lpstr>
      <vt:lpstr>Calibri Light</vt:lpstr>
      <vt:lpstr>Pragmatica</vt:lpstr>
      <vt:lpstr>Pragmatica Extended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Искандер В Адуллин</cp:lastModifiedBy>
  <cp:revision>259</cp:revision>
  <dcterms:created xsi:type="dcterms:W3CDTF">2023-06-26T05:32:15Z</dcterms:created>
  <dcterms:modified xsi:type="dcterms:W3CDTF">2023-10-18T10:30:49Z</dcterms:modified>
</cp:coreProperties>
</file>