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  <p:sldId id="258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270" autoAdjust="0"/>
  </p:normalViewPr>
  <p:slideViewPr>
    <p:cSldViewPr>
      <p:cViewPr varScale="1">
        <p:scale>
          <a:sx n="68" d="100"/>
          <a:sy n="68" d="100"/>
        </p:scale>
        <p:origin x="-4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41A66-9DE2-435F-8FD1-DA3DC44BD4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54CBA-A97E-4B1A-AADD-A6D7BBA0B0C9}" type="datetimeFigureOut">
              <a:rPr lang="ru-RU"/>
              <a:pPr>
                <a:defRPr/>
              </a:pPr>
              <a:t>25.11.2020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7FB9A9-4AAE-487B-AC33-3DFD77CAA8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F2AD1-722D-4E60-890A-C2D09BC4CC57}" type="datetimeFigureOut">
              <a:rPr lang="ru-RU"/>
              <a:pPr>
                <a:defRPr/>
              </a:pPr>
              <a:t>25.11.2020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4DB225-39BB-4993-A219-8440C222C1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95460-8689-4BFA-947A-0763B95C62DB}" type="datetimeFigureOut">
              <a:rPr lang="ru-RU"/>
              <a:pPr>
                <a:defRPr/>
              </a:pPr>
              <a:t>25.11.2020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B78BF-FC6E-446E-89CD-2462ADD257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EF009-3CB9-4258-9B96-941F7673E8A2}" type="datetimeFigureOut">
              <a:rPr lang="ru-RU"/>
              <a:pPr>
                <a:defRPr/>
              </a:pPr>
              <a:t>25.11.2020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1745F-EC58-4867-9A94-CD01847F6C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BA159-9894-4FBE-BC01-FE8CEFEB9ACA}" type="datetimeFigureOut">
              <a:rPr lang="ru-RU"/>
              <a:pPr>
                <a:defRPr/>
              </a:pPr>
              <a:t>25.11.2020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9ADC2-BBE5-4D42-BB73-D7F8311E50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1DA93-CEB8-42B2-85AD-9712C71A5E5B}" type="datetimeFigureOut">
              <a:rPr lang="ru-RU"/>
              <a:pPr>
                <a:defRPr/>
              </a:pPr>
              <a:t>25.11.2020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044F2-ACC8-4D25-83F7-CBD9401205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3713D-8B60-48BC-8C8C-2E25528AD077}" type="datetimeFigureOut">
              <a:rPr lang="ru-RU"/>
              <a:pPr>
                <a:defRPr/>
              </a:pPr>
              <a:t>25.11.2020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E2A93-7BC6-4B9E-AB0B-53430AD424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FFFCA-DD20-4C74-8483-B3DFCA8C1795}" type="datetimeFigureOut">
              <a:rPr lang="ru-RU"/>
              <a:pPr>
                <a:defRPr/>
              </a:pPr>
              <a:t>25.11.2020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68F24-C23A-40C3-914F-97D53B2EDF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617D6-7368-4BA4-9236-B34CEEEE8C33}" type="datetimeFigureOut">
              <a:rPr lang="ru-RU"/>
              <a:pPr>
                <a:defRPr/>
              </a:pPr>
              <a:t>25.11.2020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E81BF-55DA-44CD-AF41-8A913E5BC6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8C7AA-EAB0-498F-B6F3-36098F3DC310}" type="datetimeFigureOut">
              <a:rPr lang="ru-RU"/>
              <a:pPr>
                <a:defRPr/>
              </a:pPr>
              <a:t>25.11.2020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51095-0726-4AA4-B983-D3E264CF2E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4413-F948-4E1C-8FB6-38D7F167C424}" type="datetimeFigureOut">
              <a:rPr lang="ru-RU"/>
              <a:pPr>
                <a:defRPr/>
              </a:pPr>
              <a:t>25.11.2020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80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D944E2D-50FA-4B71-A618-1973125202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38D1EE-C26C-47C8-AEEC-B08A3F8305D6}" type="datetimeFigureOut">
              <a:rPr lang="ru-RU"/>
              <a:pPr>
                <a:defRPr/>
              </a:pPr>
              <a:t>25.11.2020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ct val="20000"/>
        </a:spcBef>
        <a:spcAft>
          <a:spcPct val="0"/>
        </a:spcAft>
        <a:buClr>
          <a:srgbClr val="D2CB6C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rgbClr val="95A39D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ct val="20000"/>
        </a:spcBef>
        <a:spcAft>
          <a:spcPct val="0"/>
        </a:spcAft>
        <a:buClr>
          <a:srgbClr val="C89F5D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724400"/>
            <a:ext cx="8229600" cy="13684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19250" y="2565400"/>
            <a:ext cx="3833813" cy="1993900"/>
          </a:xfrm>
        </p:spPr>
      </p:pic>
      <p:pic>
        <p:nvPicPr>
          <p:cNvPr id="1331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1030288"/>
            <a:ext cx="1900238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11188" y="404813"/>
            <a:ext cx="7921625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  <a:cs typeface="+mn-cs"/>
              </a:rPr>
              <a:t>Родителям важно знать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188913"/>
            <a:ext cx="7561262" cy="73818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 организации горячего питания обучающихся 1-4 классов: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4338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58888" y="765175"/>
            <a:ext cx="6337300" cy="6092825"/>
          </a:xfrm>
        </p:spPr>
      </p:pic>
      <p:pic>
        <p:nvPicPr>
          <p:cNvPr id="14339" name="Picture 2" descr="C:\Users\minnibaeva.lr\Desktop\yrov1262_ejw_1280_jpg_crop1540273698_ejw_1280_jpg_crop1560525730_ejw_1280_jpg_crop1583132781_ejw_12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836613"/>
            <a:ext cx="2449512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4763"/>
            <a:ext cx="76200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dirty="0" smtClean="0"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latin typeface="a_Helver Bashkir" panose="020B0504020202020204" pitchFamily="34" charset="0"/>
              </a:rPr>
              <a:t>по родительскому контролю за горячим питанием в общеобразовательных </a:t>
            </a:r>
            <a:r>
              <a:rPr lang="ru-RU" sz="2000" dirty="0" smtClean="0"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981075"/>
            <a:ext cx="7993063" cy="20875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>
              <a:latin typeface="a_Helver Bashkir" panose="020B0504020202020204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 smtClean="0"/>
              <a:t>Интервалов </a:t>
            </a:r>
            <a:r>
              <a:rPr lang="ru-RU" sz="1200" dirty="0"/>
              <a:t>между основными приемами пищи (завтрак, обед и ужин</a:t>
            </a:r>
            <a:r>
              <a:rPr lang="ru-RU" sz="1200" dirty="0" smtClean="0"/>
              <a:t>);</a:t>
            </a:r>
            <a:endParaRPr lang="ru-RU" sz="12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 smtClean="0"/>
              <a:t>Формирования </a:t>
            </a:r>
            <a:r>
              <a:rPr lang="ru-RU" sz="1200" dirty="0"/>
              <a:t>у детей культуры правильного </a:t>
            </a:r>
            <a:r>
              <a:rPr lang="ru-RU" sz="1200" dirty="0" smtClean="0"/>
              <a:t>питания (интерьер </a:t>
            </a:r>
            <a:r>
              <a:rPr lang="ru-RU" sz="1200" dirty="0"/>
              <a:t>обеденного зала, </a:t>
            </a:r>
            <a:r>
              <a:rPr lang="ru-RU" sz="1200" dirty="0" smtClean="0"/>
              <a:t>сервировка столов, микроклимат</a:t>
            </a:r>
            <a:r>
              <a:rPr lang="ru-RU" sz="1200" dirty="0"/>
              <a:t>, </a:t>
            </a:r>
            <a:r>
              <a:rPr lang="ru-RU" sz="1200" dirty="0" smtClean="0"/>
              <a:t>освещенность);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 smtClean="0"/>
              <a:t>Соответствия </a:t>
            </a:r>
            <a:r>
              <a:rPr lang="ru-RU" sz="1200" dirty="0"/>
              <a:t>энергетической ценности ежедневного </a:t>
            </a:r>
            <a:r>
              <a:rPr lang="ru-RU" sz="1200" dirty="0" smtClean="0"/>
              <a:t>рациона энергозатратам;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 smtClean="0"/>
              <a:t>Рационального распределения суточной калорийности </a:t>
            </a:r>
            <a:r>
              <a:rPr lang="ru-RU" sz="1200" dirty="0"/>
              <a:t>по приемам </a:t>
            </a:r>
            <a:r>
              <a:rPr lang="ru-RU" sz="1200" dirty="0" smtClean="0"/>
              <a:t>пищи;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/>
              <a:t>С</a:t>
            </a:r>
            <a:r>
              <a:rPr lang="ru-RU" sz="1200" dirty="0" smtClean="0"/>
              <a:t>балансированного </a:t>
            </a:r>
            <a:r>
              <a:rPr lang="ru-RU" sz="1200" dirty="0"/>
              <a:t>и </a:t>
            </a:r>
            <a:r>
              <a:rPr lang="ru-RU" sz="1200" dirty="0" smtClean="0"/>
              <a:t>разнообразного питания (</a:t>
            </a:r>
            <a:r>
              <a:rPr lang="ru-RU" sz="1200" dirty="0"/>
              <a:t>Одни и </a:t>
            </a:r>
            <a:r>
              <a:rPr lang="ru-RU" sz="1200" dirty="0" smtClean="0"/>
              <a:t>те же </a:t>
            </a:r>
            <a:r>
              <a:rPr lang="ru-RU" sz="1200" dirty="0"/>
              <a:t>блюда не должны повторяться в течение дня и двух смежных дней</a:t>
            </a:r>
            <a:r>
              <a:rPr lang="ru-RU" sz="1200" dirty="0" smtClean="0"/>
              <a:t>)</a:t>
            </a:r>
          </a:p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latin typeface="a_Helver Bashkir" panose="020B05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388" y="2997200"/>
            <a:ext cx="5688012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18745" algn="just" fontAlgn="auto">
              <a:spcBef>
                <a:spcPts val="53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92D050"/>
                </a:solidFill>
                <a:latin typeface="+mn-lt"/>
                <a:cs typeface="+mn-cs"/>
              </a:rPr>
              <a:t>Итоги проверок обсуждаются на общеродительских  собраниях и могут явиться основанием для обращений в адрес администрации школы, ее учредителя и оператора питания государственных органов контроля (надзора)</a:t>
            </a:r>
            <a:endParaRPr lang="ru-RU" sz="1050" dirty="0">
              <a:latin typeface="Times New Roman"/>
              <a:ea typeface="Times New Roman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48038" y="4437063"/>
            <a:ext cx="5040312" cy="2032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18745" algn="just" fontAlgn="auto">
              <a:spcBef>
                <a:spcPts val="53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FF0000"/>
                </a:solidFill>
                <a:latin typeface="+mn-lt"/>
                <a:cs typeface="+mn-cs"/>
              </a:rPr>
              <a:t>Важно! Порядок произведения мероприятий родительского контроля по организации питания обучающихся (в том числе доступ родителей в столовую школы) регламентируется локальным нормативным актом школы</a:t>
            </a:r>
            <a:endParaRPr lang="ru-RU" sz="1050" dirty="0">
              <a:latin typeface="Times New Roman"/>
              <a:ea typeface="Times New Roman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200" y="646113"/>
            <a:ext cx="7113588" cy="5951537"/>
          </a:xfrm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гигиены 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 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блюд, чистого халата или фартука, головного убора, рабочей обуви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анкетирования)‚ детей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РОДИТЕЛЬСКИЙ КОНТРОЛЬ ЗА ОРГАНИЗАЦИЕЙ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ПИТАНИЯ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pic>
        <p:nvPicPr>
          <p:cNvPr id="16387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363" y="1052513"/>
            <a:ext cx="604837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88" y="26988"/>
            <a:ext cx="7127875" cy="100806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684213" y="849313"/>
            <a:ext cx="3382962" cy="5761037"/>
          </a:xfrm>
        </p:spPr>
        <p:txBody>
          <a:bodyPr/>
          <a:lstStyle/>
          <a:p>
            <a:r>
              <a:rPr lang="ru-RU" sz="1800" smtClean="0">
                <a:latin typeface="a_Helver Bashkir"/>
              </a:rPr>
              <a:t>Любые пищевые продукты домашнего (не промышленного) изготовления </a:t>
            </a:r>
          </a:p>
          <a:p>
            <a:r>
              <a:rPr lang="ru-RU" sz="1800" smtClean="0">
                <a:latin typeface="a_Helver Bashkir"/>
              </a:rPr>
              <a:t>Мясо диких животных, яйца и мясо водоплавающих птиц </a:t>
            </a:r>
          </a:p>
          <a:p>
            <a:r>
              <a:rPr lang="ru-RU" sz="1800" smtClean="0">
                <a:latin typeface="a_Helver Bashkir"/>
              </a:rPr>
              <a:t>Зельцы, кровяные и ливерные, сырокопченые колбасы, заливные блюда, студни, форшмак из сельди</a:t>
            </a:r>
          </a:p>
          <a:p>
            <a:r>
              <a:rPr lang="ru-RU" sz="1800" smtClean="0">
                <a:latin typeface="a_Helver Bashkir"/>
              </a:rPr>
              <a:t>Грибы, сало, маргарин, паштеты и блинчики с мясом и с творогом</a:t>
            </a:r>
          </a:p>
          <a:p>
            <a:r>
              <a:rPr lang="ru-RU" sz="1800" smtClean="0">
                <a:latin typeface="a_Helver Bashkir"/>
              </a:rPr>
              <a:t>Жареные во фритюре пищевые продукты и изделия</a:t>
            </a:r>
          </a:p>
          <a:p>
            <a:r>
              <a:rPr lang="ru-RU" sz="1800" smtClean="0">
                <a:latin typeface="a_Helver Bashkir"/>
              </a:rPr>
              <a:t>Окрошки и холодные супы</a:t>
            </a:r>
          </a:p>
          <a:p>
            <a:endParaRPr lang="ru-RU" smtClean="0"/>
          </a:p>
        </p:txBody>
      </p:sp>
      <p:sp>
        <p:nvSpPr>
          <p:cNvPr id="4" name="TextBox 3"/>
          <p:cNvSpPr txBox="1"/>
          <p:nvPr/>
        </p:nvSpPr>
        <p:spPr>
          <a:xfrm>
            <a:off x="5076825" y="889000"/>
            <a:ext cx="3311525" cy="535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a_Helver Bashkir" panose="020B0504020202020204" pitchFamily="34" charset="0"/>
                <a:cs typeface="+mn-cs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по-Флотски (с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_Helver Bashkir" panose="020B0504020202020204" pitchFamily="34" charset="0"/>
                <a:cs typeface="+mn-cs"/>
              </a:rPr>
              <a:t>мясным 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рубленым яйцом, 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 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a_Helver Bashkir" panose="020B0504020202020204" pitchFamily="34" charset="0"/>
                <a:cs typeface="+mn-cs"/>
              </a:rPr>
              <a:t>Уксус, горчица, 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 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приправы</a:t>
            </a:r>
            <a:endParaRPr lang="ru-RU" dirty="0">
              <a:latin typeface="a_Helver Bashkir" panose="020B0504020202020204" pitchFamily="34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a_Helver Bashkir" panose="020B0504020202020204" pitchFamily="34" charset="0"/>
                <a:cs typeface="+mn-cs"/>
              </a:rPr>
              <a:t>Острые соусы, 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кетчуп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, 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майонез</a:t>
            </a:r>
            <a:r>
              <a:rPr lang="ru-RU">
                <a:latin typeface="a_Helver Bashkir" panose="020B0504020202020204" pitchFamily="34" charset="0"/>
                <a:cs typeface="+mn-cs"/>
              </a:rPr>
              <a:t>, </a:t>
            </a:r>
            <a:r>
              <a:rPr lang="ru-RU">
                <a:latin typeface="a_Helver Bashkir" panose="020B0504020202020204" pitchFamily="34" charset="0"/>
                <a:cs typeface="+mn-cs"/>
              </a:rPr>
              <a:t>маринованные 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овощи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 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и фрукты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 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a_Helver Bashkir" panose="020B0504020202020204" pitchFamily="34" charset="0"/>
                <a:cs typeface="+mn-cs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кондитерские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_Helver Bashkir" panose="020B0504020202020204" pitchFamily="34" charset="0"/>
                <a:cs typeface="+mn-cs"/>
              </a:rPr>
              <a:t> изделия 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(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 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a_Helver Bashkir" panose="020B0504020202020204" pitchFamily="34" charset="0"/>
                <a:cs typeface="+mn-cs"/>
              </a:rPr>
              <a:t>Арахис, карамель, 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a_Helver Bashkir" panose="020B0504020202020204" pitchFamily="34" charset="0"/>
                <a:cs typeface="+mn-cs"/>
              </a:rPr>
              <a:t>Квас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, натуральный 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, </a:t>
            </a:r>
            <a:r>
              <a:rPr lang="ru-RU" dirty="0">
                <a:latin typeface="a_Helver Bashkir" panose="020B0504020202020204" pitchFamily="34" charset="0"/>
                <a:cs typeface="+mn-cs"/>
              </a:rPr>
              <a:t>газировка, кумыс</a:t>
            </a:r>
            <a:endParaRPr lang="ru-RU" dirty="0">
              <a:latin typeface="a_Helver Bashkir" panose="020B0504020202020204" pitchFamily="34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a_Helver Bashkir" panose="020B0504020202020204" pitchFamily="34" charset="0"/>
              <a:cs typeface="+mn-cs"/>
            </a:endParaRPr>
          </a:p>
        </p:txBody>
      </p:sp>
      <p:pic>
        <p:nvPicPr>
          <p:cNvPr id="17412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43388" y="889000"/>
            <a:ext cx="657225" cy="535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225" y="889000"/>
            <a:ext cx="809625" cy="578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553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138"/>
            <a:ext cx="3203575" cy="4251325"/>
          </a:xfrm>
        </p:spPr>
        <p:txBody>
          <a:bodyPr rtlCol="0">
            <a:normAutofit fontScale="55000" lnSpcReduction="2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18435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1412875"/>
            <a:ext cx="935037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924300" y="1481138"/>
            <a:ext cx="3455988" cy="4156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+mn-lt"/>
                <a:cs typeface="+mn-cs"/>
              </a:rPr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>
                <a:latin typeface="+mn-lt"/>
                <a:cs typeface="+mn-cs"/>
              </a:rPr>
              <a:t>?</a:t>
            </a:r>
            <a:r>
              <a:rPr lang="ru-RU" sz="1200" dirty="0">
                <a:latin typeface="+mn-lt"/>
                <a:cs typeface="+mn-cs"/>
              </a:rPr>
              <a:t> 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+mn-lt"/>
                <a:cs typeface="+mn-cs"/>
              </a:rPr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+mn-lt"/>
                <a:cs typeface="+mn-cs"/>
              </a:rPr>
              <a:t>Проводится ли уборка после каждого приема пищи?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+mn-lt"/>
                <a:cs typeface="+mn-cs"/>
              </a:rPr>
              <a:t>Обнаруживались ли в столовой насекомые, грызуны или следы их жизнедеятельности</a:t>
            </a:r>
            <a:r>
              <a:rPr lang="ru-RU" sz="1200" dirty="0">
                <a:latin typeface="+mn-lt"/>
                <a:cs typeface="+mn-cs"/>
              </a:rPr>
              <a:t>?</a:t>
            </a:r>
            <a:r>
              <a:rPr lang="ru-RU" sz="1200" dirty="0">
                <a:latin typeface="+mn-lt"/>
                <a:cs typeface="+mn-cs"/>
              </a:rPr>
              <a:t> 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+mn-lt"/>
                <a:cs typeface="+mn-cs"/>
              </a:rPr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>
                <a:latin typeface="+mn-lt"/>
                <a:cs typeface="+mn-cs"/>
              </a:rPr>
              <a:t>)?</a:t>
            </a:r>
            <a:endParaRPr lang="ru-RU" sz="1200" dirty="0">
              <a:latin typeface="+mn-lt"/>
              <a:cs typeface="+mn-cs"/>
            </a:endParaRP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+mn-lt"/>
                <a:cs typeface="+mn-cs"/>
              </a:rPr>
              <a:t>Выявлялись ли замечания к соблюдению детьми правил личной гигиены</a:t>
            </a:r>
            <a:r>
              <a:rPr lang="ru-RU" sz="1200" dirty="0">
                <a:latin typeface="+mn-lt"/>
                <a:cs typeface="+mn-cs"/>
              </a:rPr>
              <a:t>?</a:t>
            </a:r>
            <a:r>
              <a:rPr lang="ru-RU" sz="1200" dirty="0">
                <a:latin typeface="+mn-lt"/>
                <a:cs typeface="+mn-cs"/>
              </a:rPr>
              <a:t> 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+mn-lt"/>
                <a:cs typeface="+mn-cs"/>
              </a:rPr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>
                <a:latin typeface="+mn-lt"/>
                <a:cs typeface="+mn-cs"/>
              </a:rPr>
              <a:t>?</a:t>
            </a:r>
            <a:r>
              <a:rPr lang="ru-RU" sz="1200" dirty="0">
                <a:latin typeface="+mn-lt"/>
                <a:cs typeface="+mn-cs"/>
              </a:rPr>
              <a:t> 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latin typeface="+mn-lt"/>
                <a:cs typeface="+mn-cs"/>
              </a:rPr>
              <a:t>Имелись ли факты выдачи детям остывшей пищи</a:t>
            </a:r>
            <a:r>
              <a:rPr lang="ru-RU" sz="1200" dirty="0">
                <a:latin typeface="+mn-lt"/>
                <a:cs typeface="+mn-cs"/>
              </a:rPr>
              <a:t>?</a:t>
            </a:r>
            <a:r>
              <a:rPr lang="ru-RU" dirty="0">
                <a:latin typeface="+mn-lt"/>
                <a:cs typeface="+mn-cs"/>
              </a:rPr>
              <a:t> 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+mn-lt"/>
              <a:cs typeface="+mn-cs"/>
            </a:endParaRPr>
          </a:p>
        </p:txBody>
      </p:sp>
      <p:pic>
        <p:nvPicPr>
          <p:cNvPr id="18437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1412875"/>
            <a:ext cx="93662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 довольны качеством питания в школе?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9458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22663" y="1600200"/>
            <a:ext cx="4727575" cy="2908300"/>
          </a:xfrm>
        </p:spPr>
      </p:pic>
      <p:sp>
        <p:nvSpPr>
          <p:cNvPr id="5" name="TextBox 4"/>
          <p:cNvSpPr txBox="1"/>
          <p:nvPr/>
        </p:nvSpPr>
        <p:spPr>
          <a:xfrm>
            <a:off x="539750" y="2716213"/>
            <a:ext cx="2519363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+mn-lt"/>
                <a:cs typeface="Aharoni" panose="02010803020104030203" pitchFamily="2" charset="-79"/>
              </a:rPr>
              <a:t>НАМ ЭТО ВАЖНО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550" y="5084763"/>
            <a:ext cx="5472113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Телефон горячей линии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8(347) 292-11-52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210</TotalTime>
  <Words>541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Calibri</vt:lpstr>
      <vt:lpstr>Arial</vt:lpstr>
      <vt:lpstr>Cambria</vt:lpstr>
      <vt:lpstr>a_Helver Bashkir</vt:lpstr>
      <vt:lpstr>Times New Roman</vt:lpstr>
      <vt:lpstr>Aharoni</vt:lpstr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1-4 классов:</vt:lpstr>
      <vt:lpstr>Методические рекомендации  по родительскому контролю за горячим питанием в общеобразовательных организациях направлены на соблюдение:</vt:lpstr>
      <vt:lpstr>Слайд 4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  <vt:lpstr>Вы довольны качеством питания в школе?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Home</cp:lastModifiedBy>
  <cp:revision>26</cp:revision>
  <dcterms:created xsi:type="dcterms:W3CDTF">2020-10-06T09:06:49Z</dcterms:created>
  <dcterms:modified xsi:type="dcterms:W3CDTF">2020-11-25T16:15:44Z</dcterms:modified>
</cp:coreProperties>
</file>