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42" r:id="rId3"/>
    <p:sldId id="343" r:id="rId4"/>
    <p:sldId id="344" r:id="rId5"/>
    <p:sldId id="345" r:id="rId6"/>
    <p:sldId id="346" r:id="rId7"/>
    <p:sldId id="311" r:id="rId8"/>
    <p:sldId id="314" r:id="rId9"/>
    <p:sldId id="323" r:id="rId10"/>
    <p:sldId id="324" r:id="rId11"/>
    <p:sldId id="340" r:id="rId12"/>
    <p:sldId id="317" r:id="rId13"/>
    <p:sldId id="321" r:id="rId14"/>
    <p:sldId id="347" r:id="rId15"/>
    <p:sldId id="34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99"/>
    <a:srgbClr val="FFFFFF"/>
    <a:srgbClr val="0033CC"/>
    <a:srgbClr val="FF6600"/>
    <a:srgbClr val="692A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3" autoAdjust="0"/>
    <p:restoredTop sz="94660"/>
  </p:normalViewPr>
  <p:slideViewPr>
    <p:cSldViewPr>
      <p:cViewPr varScale="1">
        <p:scale>
          <a:sx n="78" d="100"/>
          <a:sy n="78" d="100"/>
        </p:scale>
        <p:origin x="165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55B80E-FCE3-4CAD-B592-1870CEB65D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21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Freeform 17"/>
          <p:cNvSpPr>
            <a:spLocks/>
          </p:cNvSpPr>
          <p:nvPr/>
        </p:nvSpPr>
        <p:spPr bwMode="gray">
          <a:xfrm>
            <a:off x="-9525" y="1447800"/>
            <a:ext cx="9164638" cy="3832225"/>
          </a:xfrm>
          <a:custGeom>
            <a:avLst/>
            <a:gdLst/>
            <a:ahLst/>
            <a:cxnLst>
              <a:cxn ang="0">
                <a:pos x="12" y="124"/>
              </a:cxn>
              <a:cxn ang="0">
                <a:pos x="1381" y="12"/>
              </a:cxn>
              <a:cxn ang="0">
                <a:pos x="4064" y="581"/>
              </a:cxn>
              <a:cxn ang="0">
                <a:pos x="5773" y="118"/>
              </a:cxn>
              <a:cxn ang="0">
                <a:pos x="5766" y="2151"/>
              </a:cxn>
              <a:cxn ang="0">
                <a:pos x="3966" y="2263"/>
              </a:cxn>
              <a:cxn ang="0">
                <a:pos x="1963" y="1897"/>
              </a:cxn>
              <a:cxn ang="0">
                <a:pos x="6" y="2407"/>
              </a:cxn>
              <a:cxn ang="0">
                <a:pos x="12" y="124"/>
              </a:cxn>
            </a:cxnLst>
            <a:rect l="0" t="0" r="r" b="b"/>
            <a:pathLst>
              <a:path w="5773" h="2414">
                <a:moveTo>
                  <a:pt x="12" y="124"/>
                </a:moveTo>
                <a:cubicBezTo>
                  <a:pt x="150" y="76"/>
                  <a:pt x="581" y="0"/>
                  <a:pt x="1381" y="12"/>
                </a:cubicBezTo>
                <a:cubicBezTo>
                  <a:pt x="2181" y="23"/>
                  <a:pt x="3370" y="437"/>
                  <a:pt x="4064" y="581"/>
                </a:cubicBezTo>
                <a:cubicBezTo>
                  <a:pt x="4758" y="725"/>
                  <a:pt x="5635" y="219"/>
                  <a:pt x="5773" y="118"/>
                </a:cubicBezTo>
                <a:lnTo>
                  <a:pt x="5766" y="2151"/>
                </a:lnTo>
                <a:cubicBezTo>
                  <a:pt x="4994" y="2407"/>
                  <a:pt x="4326" y="2311"/>
                  <a:pt x="3966" y="2263"/>
                </a:cubicBezTo>
                <a:cubicBezTo>
                  <a:pt x="3606" y="2215"/>
                  <a:pt x="2715" y="1873"/>
                  <a:pt x="1963" y="1897"/>
                </a:cubicBezTo>
                <a:cubicBezTo>
                  <a:pt x="1305" y="1893"/>
                  <a:pt x="0" y="2402"/>
                  <a:pt x="6" y="2407"/>
                </a:cubicBezTo>
                <a:cubicBezTo>
                  <a:pt x="12" y="2414"/>
                  <a:pt x="12" y="568"/>
                  <a:pt x="12" y="124"/>
                </a:cubicBezTo>
                <a:close/>
              </a:path>
            </a:pathLst>
          </a:custGeom>
          <a:solidFill>
            <a:schemeClr val="accent1">
              <a:alpha val="41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0" name="Freeform 18"/>
          <p:cNvSpPr>
            <a:spLocks/>
          </p:cNvSpPr>
          <p:nvPr/>
        </p:nvSpPr>
        <p:spPr bwMode="gray">
          <a:xfrm>
            <a:off x="-9525" y="1730375"/>
            <a:ext cx="9150350" cy="3265488"/>
          </a:xfrm>
          <a:custGeom>
            <a:avLst/>
            <a:gdLst/>
            <a:ahLst/>
            <a:cxnLst>
              <a:cxn ang="0">
                <a:pos x="6" y="272"/>
              </a:cxn>
              <a:cxn ang="0">
                <a:pos x="1453" y="10"/>
              </a:cxn>
              <a:cxn ang="0">
                <a:pos x="4182" y="482"/>
              </a:cxn>
              <a:cxn ang="0">
                <a:pos x="5764" y="154"/>
              </a:cxn>
              <a:cxn ang="0">
                <a:pos x="5764" y="1806"/>
              </a:cxn>
              <a:cxn ang="0">
                <a:pos x="4005" y="1994"/>
              </a:cxn>
              <a:cxn ang="0">
                <a:pos x="1891" y="1522"/>
              </a:cxn>
              <a:cxn ang="0">
                <a:pos x="6" y="1967"/>
              </a:cxn>
              <a:cxn ang="0">
                <a:pos x="6" y="272"/>
              </a:cxn>
            </a:cxnLst>
            <a:rect l="0" t="0" r="r" b="b"/>
            <a:pathLst>
              <a:path w="5764" h="2057">
                <a:moveTo>
                  <a:pt x="6" y="272"/>
                </a:moveTo>
                <a:cubicBezTo>
                  <a:pt x="144" y="233"/>
                  <a:pt x="656" y="0"/>
                  <a:pt x="1453" y="10"/>
                </a:cubicBezTo>
                <a:cubicBezTo>
                  <a:pt x="2250" y="20"/>
                  <a:pt x="3475" y="403"/>
                  <a:pt x="4182" y="482"/>
                </a:cubicBezTo>
                <a:cubicBezTo>
                  <a:pt x="4890" y="561"/>
                  <a:pt x="5626" y="237"/>
                  <a:pt x="5764" y="154"/>
                </a:cubicBezTo>
                <a:lnTo>
                  <a:pt x="5764" y="1806"/>
                </a:lnTo>
                <a:cubicBezTo>
                  <a:pt x="4919" y="2052"/>
                  <a:pt x="4485" y="2057"/>
                  <a:pt x="4005" y="1994"/>
                </a:cubicBezTo>
                <a:cubicBezTo>
                  <a:pt x="3526" y="1929"/>
                  <a:pt x="2640" y="1502"/>
                  <a:pt x="1891" y="1522"/>
                </a:cubicBezTo>
                <a:cubicBezTo>
                  <a:pt x="1234" y="1519"/>
                  <a:pt x="0" y="1962"/>
                  <a:pt x="6" y="1967"/>
                </a:cubicBezTo>
                <a:cubicBezTo>
                  <a:pt x="12" y="1972"/>
                  <a:pt x="6" y="641"/>
                  <a:pt x="6" y="272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7086600" y="1947863"/>
            <a:ext cx="533400" cy="533400"/>
            <a:chOff x="4752" y="1200"/>
            <a:chExt cx="288" cy="288"/>
          </a:xfrm>
        </p:grpSpPr>
        <p:sp>
          <p:nvSpPr>
            <p:cNvPr id="3092" name="Oval 20"/>
            <p:cNvSpPr>
              <a:spLocks noChangeArrowheads="1"/>
            </p:cNvSpPr>
            <p:nvPr userDrawn="1"/>
          </p:nvSpPr>
          <p:spPr bwMode="gray">
            <a:xfrm>
              <a:off x="4752" y="1200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25490"/>
                    <a:invGamma/>
                  </a:schemeClr>
                </a:gs>
                <a:gs pos="100000">
                  <a:schemeClr val="tx2">
                    <a:alpha val="3100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3" name="Oval 21"/>
            <p:cNvSpPr>
              <a:spLocks noChangeArrowheads="1"/>
            </p:cNvSpPr>
            <p:nvPr userDrawn="1"/>
          </p:nvSpPr>
          <p:spPr bwMode="gray">
            <a:xfrm>
              <a:off x="4752" y="1200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94" name="Group 22"/>
          <p:cNvGrpSpPr>
            <a:grpSpLocks/>
          </p:cNvGrpSpPr>
          <p:nvPr/>
        </p:nvGrpSpPr>
        <p:grpSpPr bwMode="auto">
          <a:xfrm>
            <a:off x="7620000" y="1371600"/>
            <a:ext cx="914400" cy="914400"/>
            <a:chOff x="4992" y="816"/>
            <a:chExt cx="576" cy="576"/>
          </a:xfrm>
        </p:grpSpPr>
        <p:sp>
          <p:nvSpPr>
            <p:cNvPr id="3095" name="Oval 23"/>
            <p:cNvSpPr>
              <a:spLocks noChangeArrowheads="1"/>
            </p:cNvSpPr>
            <p:nvPr userDrawn="1"/>
          </p:nvSpPr>
          <p:spPr bwMode="gray">
            <a:xfrm>
              <a:off x="4992" y="816"/>
              <a:ext cx="576" cy="576"/>
            </a:xfrm>
            <a:prstGeom prst="ellipse">
              <a:avLst/>
            </a:prstGeom>
            <a:solidFill>
              <a:schemeClr val="accent1">
                <a:alpha val="5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6" name="Oval 24"/>
            <p:cNvSpPr>
              <a:spLocks noChangeArrowheads="1"/>
            </p:cNvSpPr>
            <p:nvPr userDrawn="1"/>
          </p:nvSpPr>
          <p:spPr bwMode="gray">
            <a:xfrm>
              <a:off x="4992" y="912"/>
              <a:ext cx="480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97" name="Group 25"/>
          <p:cNvGrpSpPr>
            <a:grpSpLocks/>
          </p:cNvGrpSpPr>
          <p:nvPr/>
        </p:nvGrpSpPr>
        <p:grpSpPr bwMode="auto">
          <a:xfrm>
            <a:off x="304800" y="3429000"/>
            <a:ext cx="1295400" cy="1371600"/>
            <a:chOff x="4992" y="816"/>
            <a:chExt cx="576" cy="576"/>
          </a:xfrm>
        </p:grpSpPr>
        <p:sp>
          <p:nvSpPr>
            <p:cNvPr id="3098" name="Oval 26"/>
            <p:cNvSpPr>
              <a:spLocks noChangeArrowheads="1"/>
            </p:cNvSpPr>
            <p:nvPr userDrawn="1"/>
          </p:nvSpPr>
          <p:spPr bwMode="gray">
            <a:xfrm>
              <a:off x="4992" y="816"/>
              <a:ext cx="576" cy="576"/>
            </a:xfrm>
            <a:prstGeom prst="ellipse">
              <a:avLst/>
            </a:prstGeom>
            <a:solidFill>
              <a:schemeClr val="tx2">
                <a:alpha val="5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9" name="Oval 27"/>
            <p:cNvSpPr>
              <a:spLocks noChangeArrowheads="1"/>
            </p:cNvSpPr>
            <p:nvPr userDrawn="1"/>
          </p:nvSpPr>
          <p:spPr bwMode="gray">
            <a:xfrm>
              <a:off x="4992" y="912"/>
              <a:ext cx="480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3DCFEF08-70A1-452E-A45F-D9D0EA60A0E6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228600" y="304800"/>
            <a:ext cx="1079500" cy="633413"/>
            <a:chOff x="2680" y="3678"/>
            <a:chExt cx="680" cy="399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chemeClr val="tx2"/>
                  </a:solidFill>
                </a:rPr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590800"/>
            <a:ext cx="7086600" cy="1012825"/>
          </a:xfrm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295400" y="3581400"/>
            <a:ext cx="6705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92D75-0B76-4FF0-A397-24E193764E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6C2EA-07C4-401B-8124-859ED6B651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391400" cy="563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8B7CA218-E81F-428E-8F2C-1AFEDDFFE4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9E83A-EE3E-4300-9F58-55BB0D6FB8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CE7AB-C257-4A51-8284-FEFCAEAA18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77897-2A63-46E6-B821-5210A24639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53370-D1CD-4F6F-8AF3-26BB96825F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05CFF-D627-4D49-BE04-6722586D6A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F6859-C54C-4C15-A906-C18C4776DE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B588E-1301-4CCE-BFA5-899B089C3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604E4-E783-41B9-B9BC-BC080947DC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1" name="Object 27"/>
          <p:cNvGraphicFramePr>
            <a:graphicFrameLocks noChangeAspect="1"/>
          </p:cNvGraphicFramePr>
          <p:nvPr/>
        </p:nvGraphicFramePr>
        <p:xfrm>
          <a:off x="0" y="0"/>
          <a:ext cx="9144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Image" r:id="rId15" imgW="9561905" imgH="1600000" progId="">
                  <p:embed/>
                </p:oleObj>
              </mc:Choice>
              <mc:Fallback>
                <p:oleObj name="Image" r:id="rId15" imgW="9561905" imgH="16000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white">
                      <a:xfrm>
                        <a:off x="0" y="0"/>
                        <a:ext cx="9144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5AAE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Freeform 16"/>
          <p:cNvSpPr>
            <a:spLocks/>
          </p:cNvSpPr>
          <p:nvPr/>
        </p:nvSpPr>
        <p:spPr bwMode="gray">
          <a:xfrm>
            <a:off x="-11113" y="280988"/>
            <a:ext cx="9155113" cy="1620837"/>
          </a:xfrm>
          <a:custGeom>
            <a:avLst/>
            <a:gdLst/>
            <a:ahLst/>
            <a:cxnLst>
              <a:cxn ang="0">
                <a:pos x="6" y="109"/>
              </a:cxn>
              <a:cxn ang="0">
                <a:pos x="1427" y="46"/>
              </a:cxn>
              <a:cxn ang="0">
                <a:pos x="4032" y="255"/>
              </a:cxn>
              <a:cxn ang="0">
                <a:pos x="5767" y="0"/>
              </a:cxn>
              <a:cxn ang="0">
                <a:pos x="5767" y="776"/>
              </a:cxn>
              <a:cxn ang="0">
                <a:pos x="4065" y="831"/>
              </a:cxn>
              <a:cxn ang="0">
                <a:pos x="1984" y="674"/>
              </a:cxn>
              <a:cxn ang="0">
                <a:pos x="14" y="995"/>
              </a:cxn>
              <a:cxn ang="0">
                <a:pos x="6" y="109"/>
              </a:cxn>
            </a:cxnLst>
            <a:rect l="0" t="0" r="r" b="b"/>
            <a:pathLst>
              <a:path w="5767" h="1021">
                <a:moveTo>
                  <a:pt x="6" y="109"/>
                </a:moveTo>
                <a:cubicBezTo>
                  <a:pt x="144" y="93"/>
                  <a:pt x="626" y="42"/>
                  <a:pt x="1427" y="46"/>
                </a:cubicBezTo>
                <a:cubicBezTo>
                  <a:pt x="2228" y="50"/>
                  <a:pt x="3321" y="224"/>
                  <a:pt x="4032" y="255"/>
                </a:cubicBezTo>
                <a:cubicBezTo>
                  <a:pt x="4742" y="286"/>
                  <a:pt x="5649" y="91"/>
                  <a:pt x="5767" y="0"/>
                </a:cubicBezTo>
                <a:lnTo>
                  <a:pt x="5767" y="776"/>
                </a:lnTo>
                <a:cubicBezTo>
                  <a:pt x="4948" y="879"/>
                  <a:pt x="4543" y="844"/>
                  <a:pt x="4065" y="831"/>
                </a:cubicBezTo>
                <a:cubicBezTo>
                  <a:pt x="3587" y="818"/>
                  <a:pt x="2973" y="694"/>
                  <a:pt x="1984" y="674"/>
                </a:cubicBezTo>
                <a:cubicBezTo>
                  <a:pt x="995" y="654"/>
                  <a:pt x="28" y="969"/>
                  <a:pt x="14" y="995"/>
                </a:cubicBezTo>
                <a:cubicBezTo>
                  <a:pt x="0" y="1021"/>
                  <a:pt x="6" y="255"/>
                  <a:pt x="6" y="109"/>
                </a:cubicBezTo>
                <a:close/>
              </a:path>
            </a:pathLst>
          </a:custGeom>
          <a:solidFill>
            <a:schemeClr val="accent1">
              <a:alpha val="41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1" name="Freeform 17"/>
          <p:cNvSpPr>
            <a:spLocks/>
          </p:cNvSpPr>
          <p:nvPr/>
        </p:nvSpPr>
        <p:spPr bwMode="gray">
          <a:xfrm>
            <a:off x="-20638" y="533400"/>
            <a:ext cx="9161463" cy="1006475"/>
          </a:xfrm>
          <a:custGeom>
            <a:avLst/>
            <a:gdLst/>
            <a:ahLst/>
            <a:cxnLst>
              <a:cxn ang="0">
                <a:pos x="20" y="109"/>
              </a:cxn>
              <a:cxn ang="0">
                <a:pos x="1442" y="3"/>
              </a:cxn>
              <a:cxn ang="0">
                <a:pos x="4150" y="148"/>
              </a:cxn>
              <a:cxn ang="0">
                <a:pos x="5771" y="37"/>
              </a:cxn>
              <a:cxn ang="0">
                <a:pos x="5771" y="557"/>
              </a:cxn>
              <a:cxn ang="0">
                <a:pos x="3942" y="592"/>
              </a:cxn>
              <a:cxn ang="0">
                <a:pos x="1839" y="456"/>
              </a:cxn>
              <a:cxn ang="0">
                <a:pos x="6" y="620"/>
              </a:cxn>
              <a:cxn ang="0">
                <a:pos x="20" y="109"/>
              </a:cxn>
            </a:cxnLst>
            <a:rect l="0" t="0" r="r" b="b"/>
            <a:pathLst>
              <a:path w="5771" h="634">
                <a:moveTo>
                  <a:pt x="20" y="109"/>
                </a:moveTo>
                <a:cubicBezTo>
                  <a:pt x="26" y="109"/>
                  <a:pt x="645" y="0"/>
                  <a:pt x="1442" y="3"/>
                </a:cubicBezTo>
                <a:cubicBezTo>
                  <a:pt x="2239" y="6"/>
                  <a:pt x="3443" y="123"/>
                  <a:pt x="4150" y="148"/>
                </a:cubicBezTo>
                <a:cubicBezTo>
                  <a:pt x="4858" y="173"/>
                  <a:pt x="5633" y="63"/>
                  <a:pt x="5771" y="37"/>
                </a:cubicBezTo>
                <a:lnTo>
                  <a:pt x="5771" y="557"/>
                </a:lnTo>
                <a:cubicBezTo>
                  <a:pt x="4926" y="634"/>
                  <a:pt x="4422" y="612"/>
                  <a:pt x="3942" y="592"/>
                </a:cubicBezTo>
                <a:cubicBezTo>
                  <a:pt x="3463" y="572"/>
                  <a:pt x="2588" y="450"/>
                  <a:pt x="1839" y="456"/>
                </a:cubicBezTo>
                <a:cubicBezTo>
                  <a:pt x="1182" y="455"/>
                  <a:pt x="0" y="618"/>
                  <a:pt x="6" y="620"/>
                </a:cubicBezTo>
                <a:cubicBezTo>
                  <a:pt x="12" y="621"/>
                  <a:pt x="14" y="109"/>
                  <a:pt x="20" y="109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42" name="Group 18"/>
          <p:cNvGrpSpPr>
            <a:grpSpLocks/>
          </p:cNvGrpSpPr>
          <p:nvPr/>
        </p:nvGrpSpPr>
        <p:grpSpPr bwMode="auto">
          <a:xfrm>
            <a:off x="7740650" y="347663"/>
            <a:ext cx="387350" cy="366712"/>
            <a:chOff x="4752" y="1200"/>
            <a:chExt cx="288" cy="288"/>
          </a:xfrm>
        </p:grpSpPr>
        <p:sp>
          <p:nvSpPr>
            <p:cNvPr id="1043" name="Oval 19"/>
            <p:cNvSpPr>
              <a:spLocks noChangeArrowheads="1"/>
            </p:cNvSpPr>
            <p:nvPr userDrawn="1"/>
          </p:nvSpPr>
          <p:spPr bwMode="gray">
            <a:xfrm>
              <a:off x="4752" y="1200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25490"/>
                    <a:invGamma/>
                  </a:schemeClr>
                </a:gs>
                <a:gs pos="100000">
                  <a:schemeClr val="tx2">
                    <a:alpha val="3100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 userDrawn="1"/>
          </p:nvSpPr>
          <p:spPr bwMode="gray">
            <a:xfrm>
              <a:off x="4752" y="1200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8153400" y="53975"/>
            <a:ext cx="609600" cy="592138"/>
            <a:chOff x="4992" y="816"/>
            <a:chExt cx="576" cy="576"/>
          </a:xfrm>
        </p:grpSpPr>
        <p:sp>
          <p:nvSpPr>
            <p:cNvPr id="1046" name="Oval 22"/>
            <p:cNvSpPr>
              <a:spLocks noChangeArrowheads="1"/>
            </p:cNvSpPr>
            <p:nvPr userDrawn="1"/>
          </p:nvSpPr>
          <p:spPr bwMode="gray">
            <a:xfrm>
              <a:off x="4992" y="816"/>
              <a:ext cx="576" cy="576"/>
            </a:xfrm>
            <a:prstGeom prst="ellipse">
              <a:avLst/>
            </a:prstGeom>
            <a:solidFill>
              <a:schemeClr val="accent1">
                <a:alpha val="5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 userDrawn="1"/>
          </p:nvSpPr>
          <p:spPr bwMode="gray">
            <a:xfrm>
              <a:off x="4992" y="912"/>
              <a:ext cx="480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48" name="Group 24"/>
          <p:cNvGrpSpPr>
            <a:grpSpLocks/>
          </p:cNvGrpSpPr>
          <p:nvPr/>
        </p:nvGrpSpPr>
        <p:grpSpPr bwMode="auto">
          <a:xfrm>
            <a:off x="171450" y="819150"/>
            <a:ext cx="720725" cy="762000"/>
            <a:chOff x="4992" y="816"/>
            <a:chExt cx="576" cy="576"/>
          </a:xfrm>
        </p:grpSpPr>
        <p:sp>
          <p:nvSpPr>
            <p:cNvPr id="1049" name="Oval 25"/>
            <p:cNvSpPr>
              <a:spLocks noChangeArrowheads="1"/>
            </p:cNvSpPr>
            <p:nvPr userDrawn="1"/>
          </p:nvSpPr>
          <p:spPr bwMode="gray">
            <a:xfrm>
              <a:off x="4992" y="816"/>
              <a:ext cx="576" cy="576"/>
            </a:xfrm>
            <a:prstGeom prst="ellipse">
              <a:avLst/>
            </a:prstGeom>
            <a:solidFill>
              <a:schemeClr val="tx2">
                <a:alpha val="5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 userDrawn="1"/>
          </p:nvSpPr>
          <p:spPr bwMode="gray">
            <a:xfrm>
              <a:off x="4992" y="912"/>
              <a:ext cx="480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34902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D7FB3C-AE83-4680-BA04-B37306A9CB6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914400" y="685800"/>
            <a:ext cx="7391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pull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accounts/answer/27441?hl=ru" TargetMode="External"/><Relationship Id="rId2" Type="http://schemas.openxmlformats.org/officeDocument/2006/relationships/hyperlink" Target="https://www.youtube.com/watch?v=3W6XptFNoA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714356"/>
            <a:ext cx="750099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>
                  <a:prstDash val="solid"/>
                </a:ln>
                <a:solidFill>
                  <a:srgbClr val="00339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Видео - консультации для родителей воспитанников как одна из форм реализации регионального проекта «Поддержка семей, имеющих детей»</a:t>
            </a:r>
            <a:endParaRPr lang="ru-RU" sz="32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7" name="Рисунок 6" descr="1243014356_moviemak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786058"/>
            <a:ext cx="3500462" cy="3500462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7CEAAA-8622-4FDB-BF40-F363714D6D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5.0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797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6357950" y="1357298"/>
            <a:ext cx="2844000" cy="22860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29388" y="1357298"/>
            <a:ext cx="2714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n-lt"/>
              </a:rPr>
              <a:t>Можно развернуть видеодорожку, чтобы отобразить соответствующее звуковое сопровождение видео, а также все добавленные </a:t>
            </a:r>
            <a:r>
              <a:rPr lang="ru-RU" dirty="0" err="1">
                <a:solidFill>
                  <a:schemeClr val="bg1"/>
                </a:solidFill>
                <a:latin typeface="+mn-lt"/>
              </a:rPr>
              <a:t>видеопереходы</a:t>
            </a:r>
            <a:r>
              <a:rPr lang="ru-RU" dirty="0">
                <a:solidFill>
                  <a:schemeClr val="bg1"/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7.0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0"/>
            <a:ext cx="7945464" cy="6500834"/>
          </a:xfrm>
        </p:spPr>
      </p:pic>
      <p:sp>
        <p:nvSpPr>
          <p:cNvPr id="5" name="Прямоугольник 4"/>
          <p:cNvSpPr/>
          <p:nvPr/>
        </p:nvSpPr>
        <p:spPr>
          <a:xfrm>
            <a:off x="214282" y="457200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+mn-lt"/>
              </a:rPr>
              <a:t>На рисунке показан проект, содержащий название, которое отображается поверх видеоклипа.</a:t>
            </a:r>
          </a:p>
        </p:txBody>
      </p:sp>
    </p:spTree>
  </p:cSld>
  <p:clrMapOvr>
    <a:masterClrMapping/>
  </p:clrMapOvr>
  <p:transition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85728"/>
            <a:ext cx="7291395" cy="6359536"/>
          </a:xfrm>
        </p:spPr>
      </p:pic>
    </p:spTree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6199063" cy="4714908"/>
          </a:xfrm>
        </p:spPr>
      </p:pic>
      <p:pic>
        <p:nvPicPr>
          <p:cNvPr id="5" name="Рисунок 4" descr="02.0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2046" y="5286388"/>
            <a:ext cx="3172170" cy="1081018"/>
          </a:xfrm>
          <a:prstGeom prst="rect">
            <a:avLst/>
          </a:prstGeom>
        </p:spPr>
      </p:pic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9454" y="285728"/>
            <a:ext cx="1943100" cy="19431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0" dirty="0">
                <a:solidFill>
                  <a:schemeClr val="tx1"/>
                </a:solidFill>
              </a:rPr>
            </a:br>
            <a:r>
              <a:rPr lang="ru-RU" b="0" dirty="0">
                <a:solidFill>
                  <a:schemeClr val="tx1"/>
                </a:solidFill>
              </a:rPr>
              <a:t>Канал на </a:t>
            </a:r>
            <a:r>
              <a:rPr lang="ru-RU" b="0" dirty="0" err="1">
                <a:solidFill>
                  <a:schemeClr val="tx1"/>
                </a:solidFill>
              </a:rPr>
              <a:t>YouTube</a:t>
            </a:r>
            <a:br>
              <a:rPr lang="ru-RU" b="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>
                <a:hlinkClick r:id="rId2"/>
              </a:rPr>
              <a:t>1.Создаем</a:t>
            </a:r>
            <a:r>
              <a:rPr lang="ru-RU" sz="1800" dirty="0">
                <a:hlinkClick r:id="rId3"/>
              </a:rPr>
              <a:t> </a:t>
            </a:r>
            <a:r>
              <a:rPr lang="ru-RU" sz="1800" b="1" dirty="0" err="1">
                <a:hlinkClick r:id="rId3"/>
              </a:rPr>
              <a:t>аккаунт</a:t>
            </a:r>
            <a:r>
              <a:rPr lang="ru-RU" sz="1800" dirty="0">
                <a:hlinkClick r:id="rId3"/>
              </a:rPr>
              <a:t> </a:t>
            </a:r>
            <a:r>
              <a:rPr lang="en-US" sz="1800" b="1" dirty="0">
                <a:hlinkClick r:id="rId3"/>
              </a:rPr>
              <a:t>Google</a:t>
            </a:r>
            <a:r>
              <a:rPr lang="en-US" sz="1800" dirty="0">
                <a:hlinkClick r:id="rId3"/>
              </a:rPr>
              <a:t> </a:t>
            </a:r>
            <a:r>
              <a:rPr lang="ru-RU" sz="1800" dirty="0">
                <a:hlinkClick r:id="rId3"/>
              </a:rPr>
              <a:t>.</a:t>
            </a:r>
          </a:p>
          <a:p>
            <a:pPr>
              <a:buNone/>
            </a:pPr>
            <a:r>
              <a:rPr lang="ru-RU" sz="1800" dirty="0">
                <a:hlinkClick r:id="rId3"/>
              </a:rPr>
              <a:t>2.Заходим на </a:t>
            </a:r>
            <a:r>
              <a:rPr lang="en-US" sz="1800" dirty="0">
                <a:hlinkClick r:id="rId3"/>
              </a:rPr>
              <a:t>You Tube </a:t>
            </a:r>
            <a:r>
              <a:rPr lang="ru-RU" sz="1800" dirty="0">
                <a:hlinkClick r:id="rId3"/>
              </a:rPr>
              <a:t>и создаем свой канал.</a:t>
            </a:r>
          </a:p>
          <a:p>
            <a:pPr>
              <a:buNone/>
            </a:pPr>
            <a:r>
              <a:rPr lang="ru-RU" sz="1800" dirty="0">
                <a:hlinkClick r:id="rId3"/>
              </a:rPr>
              <a:t>3.Загружаем видео консультацию на канал.</a:t>
            </a:r>
          </a:p>
          <a:p>
            <a:pPr>
              <a:buNone/>
            </a:pPr>
            <a:r>
              <a:rPr lang="ru-RU" sz="1800" dirty="0">
                <a:hlinkClick r:id="rId3"/>
              </a:rPr>
              <a:t>4.Ставим доступ видео по ссылке. Копируем ссылку.</a:t>
            </a:r>
          </a:p>
          <a:p>
            <a:pPr>
              <a:buNone/>
            </a:pPr>
            <a:r>
              <a:rPr lang="ru-RU" sz="1800" dirty="0">
                <a:hlinkClick r:id="rId3"/>
              </a:rPr>
              <a:t>5.Размещаем ссылку на сайте ДОУ.</a:t>
            </a:r>
            <a:endParaRPr lang="en-US" sz="1800" dirty="0">
              <a:hlinkClick r:id="rId3"/>
            </a:endParaRPr>
          </a:p>
          <a:p>
            <a:pPr>
              <a:buNone/>
            </a:pPr>
            <a:endParaRPr lang="ru-RU" dirty="0">
              <a:hlinkClick r:id="rId2"/>
            </a:endParaRPr>
          </a:p>
          <a:p>
            <a:pPr algn="ctr">
              <a:buNone/>
            </a:pPr>
            <a:r>
              <a:rPr lang="en-US" dirty="0">
                <a:hlinkClick r:id="rId2"/>
              </a:rPr>
              <a:t>https://www.youtube.com/watch?v=3W6XptFNoAk</a:t>
            </a:r>
            <a:endParaRPr lang="en-US" dirty="0"/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Рекомендации к созданию видео: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dirty="0"/>
              <a:t>1.Не читать текст – важен контакт глаз!!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000" dirty="0"/>
              <a:t>2.Чередуем в ролике фото, видео, презентации для того, чтобы разнообразить сюжет.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000" dirty="0"/>
              <a:t>3.Длительность не более 10 минут, для более «лучшего усвоения» материала.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000" dirty="0"/>
              <a:t>4. «Украсить» свой ролик можно </a:t>
            </a:r>
            <a:r>
              <a:rPr lang="ru-RU" sz="2000" dirty="0" err="1"/>
              <a:t>футажами</a:t>
            </a:r>
            <a:r>
              <a:rPr lang="ru-RU" sz="2000" dirty="0"/>
              <a:t> (красочные заставки).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85794"/>
            <a:ext cx="7391400" cy="563563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Этапы подготовки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видео консультации: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dirty="0"/>
              <a:t>1.Выбор темы.</a:t>
            </a:r>
          </a:p>
          <a:p>
            <a:pPr>
              <a:buNone/>
            </a:pPr>
            <a:r>
              <a:rPr lang="ru-RU" sz="1600" dirty="0"/>
              <a:t>2.Подготовка содержания видео:</a:t>
            </a:r>
          </a:p>
          <a:p>
            <a:pPr>
              <a:buNone/>
            </a:pPr>
            <a:r>
              <a:rPr lang="ru-RU" sz="1600" dirty="0"/>
              <a:t>-написание текста;</a:t>
            </a:r>
          </a:p>
          <a:p>
            <a:pPr>
              <a:buNone/>
            </a:pPr>
            <a:r>
              <a:rPr lang="ru-RU" sz="1600" dirty="0"/>
              <a:t>-подбор фото, снятие видео - сюжетов или подготовка презентации;</a:t>
            </a:r>
          </a:p>
          <a:p>
            <a:pPr>
              <a:buNone/>
            </a:pPr>
            <a:r>
              <a:rPr lang="ru-RU" sz="1600" dirty="0"/>
              <a:t>-снятие основного сюжета;</a:t>
            </a:r>
          </a:p>
          <a:p>
            <a:pPr>
              <a:buNone/>
            </a:pPr>
            <a:r>
              <a:rPr lang="ru-RU" sz="1600" dirty="0"/>
              <a:t>-подбор музыкального сопровождения (при необходимости).</a:t>
            </a:r>
          </a:p>
          <a:p>
            <a:pPr>
              <a:buNone/>
            </a:pPr>
            <a:r>
              <a:rPr lang="ru-RU" sz="1600" dirty="0"/>
              <a:t>3.Монтирование видео - ролика в программе.</a:t>
            </a:r>
          </a:p>
          <a:p>
            <a:pPr>
              <a:buNone/>
            </a:pPr>
            <a:r>
              <a:rPr lang="ru-RU" sz="1600" dirty="0"/>
              <a:t>4.Загрузка видео на </a:t>
            </a:r>
            <a:r>
              <a:rPr lang="ru-RU" sz="1600" dirty="0" err="1"/>
              <a:t>ютуб</a:t>
            </a:r>
            <a:r>
              <a:rPr lang="ru-RU" sz="1600" dirty="0"/>
              <a:t> канал. Копирование ссылки ролика.</a:t>
            </a:r>
          </a:p>
          <a:p>
            <a:pPr>
              <a:buNone/>
            </a:pPr>
            <a:r>
              <a:rPr lang="ru-RU" sz="1600" dirty="0"/>
              <a:t>5.Размещение ссылки ролика видео-консультации на сайт ДОУ.</a:t>
            </a:r>
          </a:p>
        </p:txBody>
      </p:sp>
      <p:pic>
        <p:nvPicPr>
          <p:cNvPr id="4" name="Picture 28" descr="2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863232"/>
            <a:ext cx="2798765" cy="278504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Sony Vegas Pro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00174"/>
            <a:ext cx="8229600" cy="4495800"/>
          </a:xfrm>
        </p:spPr>
        <p:txBody>
          <a:bodyPr/>
          <a:lstStyle/>
          <a:p>
            <a:pPr algn="just"/>
            <a:r>
              <a:rPr lang="ru-RU" sz="1600" dirty="0"/>
              <a:t>создает ролики из </a:t>
            </a:r>
            <a:r>
              <a:rPr lang="ru-RU" sz="1600" dirty="0" err="1"/>
              <a:t>разноформатного</a:t>
            </a:r>
            <a:r>
              <a:rPr lang="ru-RU" sz="1600" dirty="0"/>
              <a:t> аудио и видео высокого разрешения, компонует и обрабатывает фрагменты, удаляет ненужные области, накладывает на проект музыкальное сопровождение и интересные спецэффекты.</a:t>
            </a:r>
            <a:endParaRPr lang="en-US" sz="1600" dirty="0"/>
          </a:p>
          <a:p>
            <a:pPr algn="ctr"/>
            <a:endParaRPr lang="ru-RU" sz="1600" dirty="0"/>
          </a:p>
        </p:txBody>
      </p:sp>
      <p:pic>
        <p:nvPicPr>
          <p:cNvPr id="4" name="Рисунок 3" descr="https://avatars.mds.yandex.net/get-zen_doc/1108048/pub_5c75b7740c6e9900b4b2d587_5c75b7a76dc7c000aeb108fa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428868"/>
            <a:ext cx="7286676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Windows Live Movie Maker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495800"/>
          </a:xfrm>
        </p:spPr>
        <p:txBody>
          <a:bodyPr/>
          <a:lstStyle/>
          <a:p>
            <a:pPr algn="just">
              <a:buNone/>
            </a:pPr>
            <a:r>
              <a:rPr lang="en-US" sz="1600" dirty="0"/>
              <a:t>    </a:t>
            </a:r>
            <a:r>
              <a:rPr lang="ru-RU" sz="1600" dirty="0"/>
              <a:t>работает с основными популярными и редкими форматами, имеет инструменты для</a:t>
            </a:r>
            <a:r>
              <a:rPr lang="en-US" sz="1600" dirty="0"/>
              <a:t>  </a:t>
            </a:r>
            <a:r>
              <a:rPr lang="ru-RU" sz="1600" dirty="0"/>
              <a:t>монтажа видеоматериала, создания видеороликов и презентационных работ. Готовый проект можно «залить» на </a:t>
            </a:r>
            <a:r>
              <a:rPr lang="ru-RU" sz="1600" dirty="0" err="1"/>
              <a:t>YouTube</a:t>
            </a:r>
            <a:r>
              <a:rPr lang="ru-RU" sz="1600" dirty="0"/>
              <a:t> либо записать на ПК, DVD и мобильный.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https://avatars.mds.yandex.net/get-zen_doc/1594475/pub_5c75b7740c6e9900b4b2d587_5c75b7a70c6e9900b4b2d58a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357430"/>
            <a:ext cx="564360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Movavi</a:t>
            </a:r>
            <a:r>
              <a:rPr lang="en-US" dirty="0">
                <a:solidFill>
                  <a:schemeClr val="tx1"/>
                </a:solidFill>
              </a:rPr>
              <a:t> Video Editor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495800"/>
          </a:xfrm>
        </p:spPr>
        <p:txBody>
          <a:bodyPr/>
          <a:lstStyle/>
          <a:p>
            <a:pPr algn="just">
              <a:buNone/>
            </a:pPr>
            <a:r>
              <a:rPr lang="en-US" sz="1600" dirty="0"/>
              <a:t>       </a:t>
            </a:r>
            <a:r>
              <a:rPr lang="ru-RU" sz="1600" dirty="0"/>
              <a:t>монтирует клипы из большинства известных форматов видео и фото, предоставляя на выходе высококачественные ролики. </a:t>
            </a:r>
            <a:r>
              <a:rPr lang="ru-RU" sz="1600" dirty="0" err="1"/>
              <a:t>Мовави</a:t>
            </a:r>
            <a:r>
              <a:rPr lang="ru-RU" sz="1600" dirty="0"/>
              <a:t> Видео </a:t>
            </a:r>
            <a:r>
              <a:rPr lang="ru-RU" sz="1600" dirty="0" err="1"/>
              <a:t>Эдитор</a:t>
            </a:r>
            <a:r>
              <a:rPr lang="ru-RU" sz="1600" dirty="0"/>
              <a:t> имеет большое количество фильтров, титров и переходов, опцию «картинка в картинке» и тонкие настройки разрешения экрана, контраста, яркости и качества записи. Пользователь может выкладывать свои творения на </a:t>
            </a:r>
            <a:r>
              <a:rPr lang="ru-RU" sz="1600" dirty="0" err="1"/>
              <a:t>Facebook</a:t>
            </a:r>
            <a:r>
              <a:rPr lang="ru-RU" sz="1600" dirty="0"/>
              <a:t>,  </a:t>
            </a:r>
            <a:r>
              <a:rPr lang="ru-RU" sz="1600" dirty="0" err="1"/>
              <a:t>YouTube</a:t>
            </a:r>
            <a:r>
              <a:rPr lang="ru-RU" sz="1600" dirty="0"/>
              <a:t> и др., накладывать звук, водяные знаки, графические элементы, подложки, текст и другие компоненты.</a:t>
            </a:r>
          </a:p>
          <a:p>
            <a:pPr algn="ctr">
              <a:buNone/>
            </a:pPr>
            <a:endParaRPr lang="ru-RU" sz="1600" dirty="0"/>
          </a:p>
        </p:txBody>
      </p:sp>
      <p:pic>
        <p:nvPicPr>
          <p:cNvPr id="4" name="Рисунок 3" descr="https://avatars.mds.yandex.net/get-zen_doc/96748/pub_5c75b7740c6e9900b4b2d587_5c75b7ab836cde00b565f905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000372"/>
            <a:ext cx="5572164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Pinnacle Studio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495800"/>
          </a:xfrm>
        </p:spPr>
        <p:txBody>
          <a:bodyPr/>
          <a:lstStyle/>
          <a:p>
            <a:pPr algn="just">
              <a:buNone/>
            </a:pPr>
            <a:r>
              <a:rPr lang="en-US" sz="1600" dirty="0"/>
              <a:t>    </a:t>
            </a:r>
            <a:r>
              <a:rPr lang="ru-RU" sz="1600" dirty="0"/>
              <a:t>популярный </a:t>
            </a:r>
            <a:r>
              <a:rPr lang="ru-RU" sz="1600" dirty="0" err="1"/>
              <a:t>видеоредактор</a:t>
            </a:r>
            <a:r>
              <a:rPr lang="ru-RU" sz="1600" dirty="0"/>
              <a:t> с функциями для высококачественного монтажа любых </a:t>
            </a:r>
            <a:r>
              <a:rPr lang="ru-RU" sz="1600" dirty="0" err="1"/>
              <a:t>медиафайлов</a:t>
            </a:r>
            <a:r>
              <a:rPr lang="ru-RU" sz="1600" dirty="0"/>
              <a:t>. Пользователь может редактировать </a:t>
            </a:r>
            <a:r>
              <a:rPr lang="ru-RU" sz="1600" dirty="0" err="1"/>
              <a:t>разноформатные</a:t>
            </a:r>
            <a:r>
              <a:rPr lang="ru-RU" sz="1600" dirty="0"/>
              <a:t> видео, фото и аудио, изменять, сводить, обрабатывать и записывать в реальном времени ролики с использованием более тысячи интересных переходов, маркеров и фильтров. Готовую работу можно записать на DVD, CD и </a:t>
            </a:r>
            <a:r>
              <a:rPr lang="ru-RU" sz="1600" dirty="0" err="1"/>
              <a:t>Blue-Ray</a:t>
            </a:r>
            <a:r>
              <a:rPr lang="ru-RU" sz="1600" dirty="0"/>
              <a:t>, а также поделиться в Сети.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https://avatars.mds.yandex.net/get-zen_doc/97540/pub_5c75b7740c6e9900b4b2d587_5c75b7ae8fd40000b3b2ca3d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86058"/>
            <a:ext cx="6286544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357298"/>
            <a:ext cx="4614866" cy="2314580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err="1">
                <a:solidFill>
                  <a:srgbClr val="0033CC"/>
                </a:solidFill>
              </a:rPr>
              <a:t>Мультимедийные</a:t>
            </a:r>
            <a:r>
              <a:rPr lang="ru-RU" b="1" u="sng" dirty="0">
                <a:solidFill>
                  <a:srgbClr val="0033CC"/>
                </a:solidFill>
              </a:rPr>
              <a:t> программы </a:t>
            </a:r>
            <a:r>
              <a:rPr lang="ru-RU" u="sng" dirty="0"/>
              <a:t>– программные средства, позволяющие обрабатывать аудио и видеоинформацию</a:t>
            </a:r>
          </a:p>
          <a:p>
            <a:pPr marL="0" indent="0"/>
            <a:endParaRPr lang="ru-RU" dirty="0"/>
          </a:p>
        </p:txBody>
      </p:sp>
      <p:pic>
        <p:nvPicPr>
          <p:cNvPr id="4" name="Рисунок 3" descr="28.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85523" cy="6858000"/>
          </a:xfrm>
          <a:prstGeom prst="rect">
            <a:avLst/>
          </a:prstGeom>
        </p:spPr>
      </p:pic>
      <p:pic>
        <p:nvPicPr>
          <p:cNvPr id="5" name="Рисунок 4" descr="28.0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4000504"/>
            <a:ext cx="1109637" cy="1235257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02.0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57158" y="3714752"/>
            <a:ext cx="150019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Команды и обработки файлов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1016976" y="3626438"/>
            <a:ext cx="25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14678" y="3357562"/>
            <a:ext cx="2643206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Раскадровка</a:t>
            </a:r>
            <a:r>
              <a:rPr lang="ru-RU" dirty="0"/>
              <a:t> и шкала времени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1857356" y="4071942"/>
            <a:ext cx="207170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3000364" y="4071942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72000" y="4929198"/>
            <a:ext cx="2071702" cy="857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Переходы между слайдами</a:t>
            </a:r>
          </a:p>
        </p:txBody>
      </p:sp>
      <p:cxnSp>
        <p:nvCxnSpPr>
          <p:cNvPr id="19" name="Прямая со стрелкой 18"/>
          <p:cNvCxnSpPr>
            <a:stCxn id="17" idx="1"/>
          </p:cNvCxnSpPr>
          <p:nvPr/>
        </p:nvCxnSpPr>
        <p:spPr>
          <a:xfrm rot="10800000" flipV="1">
            <a:off x="3714744" y="5429264"/>
            <a:ext cx="8572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7" idx="3"/>
          </p:cNvCxnSpPr>
          <p:nvPr/>
        </p:nvCxnSpPr>
        <p:spPr>
          <a:xfrm>
            <a:off x="6643702" y="5357826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928926" y="1500174"/>
            <a:ext cx="3143272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Материал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715140" y="1857364"/>
            <a:ext cx="2071702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Окно показа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0"/>
            <a:ext cx="221457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Строка меню</a:t>
            </a:r>
          </a:p>
        </p:txBody>
      </p:sp>
      <p:cxnSp>
        <p:nvCxnSpPr>
          <p:cNvPr id="18" name="Прямая со стрелкой 17"/>
          <p:cNvCxnSpPr>
            <a:stCxn id="13" idx="1"/>
          </p:cNvCxnSpPr>
          <p:nvPr/>
        </p:nvCxnSpPr>
        <p:spPr>
          <a:xfrm rot="10800000" flipV="1">
            <a:off x="3571868" y="214314"/>
            <a:ext cx="1000132" cy="1428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858016" y="500042"/>
            <a:ext cx="2285984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Панель инструментов</a:t>
            </a:r>
          </a:p>
        </p:txBody>
      </p:sp>
      <p:cxnSp>
        <p:nvCxnSpPr>
          <p:cNvPr id="28" name="Прямая со стрелкой 27"/>
          <p:cNvCxnSpPr>
            <a:stCxn id="26" idx="1"/>
          </p:cNvCxnSpPr>
          <p:nvPr/>
        </p:nvCxnSpPr>
        <p:spPr>
          <a:xfrm rot="10800000">
            <a:off x="1357290" y="642918"/>
            <a:ext cx="550072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5.0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9511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6357950" y="1000108"/>
            <a:ext cx="2808000" cy="30003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57950" y="1428736"/>
            <a:ext cx="25717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n-lt"/>
              </a:rPr>
              <a:t>Если добавить видеоэффекты в изображение, видео или название, на клипах появится маленький значок, указывающий на то, что в этот клип добавлен видеоэффект.</a:t>
            </a:r>
            <a:br>
              <a:rPr lang="ru-RU" dirty="0">
                <a:solidFill>
                  <a:schemeClr val="bg1"/>
                </a:solidFill>
                <a:latin typeface="+mn-lt"/>
              </a:rPr>
            </a:br>
            <a:endParaRPr lang="ru-RU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pull dir="r"/>
  </p:transition>
</p:sld>
</file>

<file path=ppt/theme/theme1.xml><?xml version="1.0" encoding="utf-8"?>
<a:theme xmlns:a="http://schemas.openxmlformats.org/drawingml/2006/main" name="cdb2004169gl">
  <a:themeElements>
    <a:clrScheme name="Тема Office 1">
      <a:dk1>
        <a:srgbClr val="000000"/>
      </a:dk1>
      <a:lt1>
        <a:srgbClr val="FFFFFF"/>
      </a:lt1>
      <a:dk2>
        <a:srgbClr val="233DA9"/>
      </a:dk2>
      <a:lt2>
        <a:srgbClr val="DDDDDD"/>
      </a:lt2>
      <a:accent1>
        <a:srgbClr val="65AAE9"/>
      </a:accent1>
      <a:accent2>
        <a:srgbClr val="B2B2B2"/>
      </a:accent2>
      <a:accent3>
        <a:srgbClr val="FFFFFF"/>
      </a:accent3>
      <a:accent4>
        <a:srgbClr val="000000"/>
      </a:accent4>
      <a:accent5>
        <a:srgbClr val="B8D2F2"/>
      </a:accent5>
      <a:accent6>
        <a:srgbClr val="A1A1A1"/>
      </a:accent6>
      <a:hlink>
        <a:srgbClr val="7DA0D3"/>
      </a:hlink>
      <a:folHlink>
        <a:srgbClr val="B2E385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233DA9"/>
        </a:dk2>
        <a:lt2>
          <a:srgbClr val="DDDDDD"/>
        </a:lt2>
        <a:accent1>
          <a:srgbClr val="65AAE9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B8D2F2"/>
        </a:accent5>
        <a:accent6>
          <a:srgbClr val="A1A1A1"/>
        </a:accent6>
        <a:hlink>
          <a:srgbClr val="7DA0D3"/>
        </a:hlink>
        <a:folHlink>
          <a:srgbClr val="B2E3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632769"/>
        </a:dk2>
        <a:lt2>
          <a:srgbClr val="DDDDDD"/>
        </a:lt2>
        <a:accent1>
          <a:srgbClr val="8B8DE1"/>
        </a:accent1>
        <a:accent2>
          <a:srgbClr val="FF997D"/>
        </a:accent2>
        <a:accent3>
          <a:srgbClr val="FFFFFF"/>
        </a:accent3>
        <a:accent4>
          <a:srgbClr val="000000"/>
        </a:accent4>
        <a:accent5>
          <a:srgbClr val="C4C5EE"/>
        </a:accent5>
        <a:accent6>
          <a:srgbClr val="E78A71"/>
        </a:accent6>
        <a:hlink>
          <a:srgbClr val="58AFD2"/>
        </a:hlink>
        <a:folHlink>
          <a:srgbClr val="BFDF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37737F"/>
        </a:dk2>
        <a:lt2>
          <a:srgbClr val="DDDDDD"/>
        </a:lt2>
        <a:accent1>
          <a:srgbClr val="52BCB2"/>
        </a:accent1>
        <a:accent2>
          <a:srgbClr val="E0A56A"/>
        </a:accent2>
        <a:accent3>
          <a:srgbClr val="FFFFFF"/>
        </a:accent3>
        <a:accent4>
          <a:srgbClr val="000000"/>
        </a:accent4>
        <a:accent5>
          <a:srgbClr val="B3DAD5"/>
        </a:accent5>
        <a:accent6>
          <a:srgbClr val="CB955F"/>
        </a:accent6>
        <a:hlink>
          <a:srgbClr val="A0C264"/>
        </a:hlink>
        <a:folHlink>
          <a:srgbClr val="DCDC2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cdb2004169gl</Template>
  <TotalTime>584</TotalTime>
  <Words>524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Wingdings</vt:lpstr>
      <vt:lpstr>cdb2004169gl</vt:lpstr>
      <vt:lpstr>Image</vt:lpstr>
      <vt:lpstr>Презентация PowerPoint</vt:lpstr>
      <vt:lpstr>Этапы подготовки  видео консультации:</vt:lpstr>
      <vt:lpstr>Sony Vegas Pro</vt:lpstr>
      <vt:lpstr>Windows Live Movie Maker</vt:lpstr>
      <vt:lpstr>Movavi Video Editor</vt:lpstr>
      <vt:lpstr>Pinnacle Studio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Канал на YouTube </vt:lpstr>
      <vt:lpstr>Рекомендации к созданию видео: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Admin</cp:lastModifiedBy>
  <cp:revision>92</cp:revision>
  <dcterms:created xsi:type="dcterms:W3CDTF">2010-03-09T18:20:12Z</dcterms:created>
  <dcterms:modified xsi:type="dcterms:W3CDTF">2021-03-11T04:45:25Z</dcterms:modified>
</cp:coreProperties>
</file>