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5143500" type="screen16x9"/>
  <p:notesSz cx="6797675" cy="9926638"/>
  <p:defaultTextStyle>
    <a:defPPr>
      <a:defRPr lang="ru-RU"/>
    </a:defPPr>
    <a:lvl1pPr marL="0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9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7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7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75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44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13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82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51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1" autoAdjust="0"/>
  </p:normalViewPr>
  <p:slideViewPr>
    <p:cSldViewPr>
      <p:cViewPr varScale="1">
        <p:scale>
          <a:sx n="107" d="100"/>
          <a:sy n="107" d="100"/>
        </p:scale>
        <p:origin x="84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7584-60C0-4BBB-9CA1-8CBBAC9D040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7BE2-7127-40CB-8F0B-97D6C2C53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D533D-5661-409B-B377-8C79F1CF8E45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26DF-B43F-4AFF-BA99-10608B411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4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69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7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7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75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44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13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82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51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2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9" indent="0">
              <a:buNone/>
              <a:defRPr sz="1800" b="1"/>
            </a:lvl2pPr>
            <a:lvl3pPr marL="816337" indent="0">
              <a:buNone/>
              <a:defRPr sz="1600" b="1"/>
            </a:lvl3pPr>
            <a:lvl4pPr marL="1224507" indent="0">
              <a:buNone/>
              <a:defRPr sz="1500" b="1"/>
            </a:lvl4pPr>
            <a:lvl5pPr marL="1632675" indent="0">
              <a:buNone/>
              <a:defRPr sz="1500" b="1"/>
            </a:lvl5pPr>
            <a:lvl6pPr marL="2040844" indent="0">
              <a:buNone/>
              <a:defRPr sz="1500" b="1"/>
            </a:lvl6pPr>
            <a:lvl7pPr marL="2449013" indent="0">
              <a:buNone/>
              <a:defRPr sz="1500" b="1"/>
            </a:lvl7pPr>
            <a:lvl8pPr marL="2857182" indent="0">
              <a:buNone/>
              <a:defRPr sz="1500" b="1"/>
            </a:lvl8pPr>
            <a:lvl9pPr marL="32653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9" indent="0">
              <a:buNone/>
              <a:defRPr sz="1800" b="1"/>
            </a:lvl2pPr>
            <a:lvl3pPr marL="816337" indent="0">
              <a:buNone/>
              <a:defRPr sz="1600" b="1"/>
            </a:lvl3pPr>
            <a:lvl4pPr marL="1224507" indent="0">
              <a:buNone/>
              <a:defRPr sz="1500" b="1"/>
            </a:lvl4pPr>
            <a:lvl5pPr marL="1632675" indent="0">
              <a:buNone/>
              <a:defRPr sz="1500" b="1"/>
            </a:lvl5pPr>
            <a:lvl6pPr marL="2040844" indent="0">
              <a:buNone/>
              <a:defRPr sz="1500" b="1"/>
            </a:lvl6pPr>
            <a:lvl7pPr marL="2449013" indent="0">
              <a:buNone/>
              <a:defRPr sz="1500" b="1"/>
            </a:lvl7pPr>
            <a:lvl8pPr marL="2857182" indent="0">
              <a:buNone/>
              <a:defRPr sz="1500" b="1"/>
            </a:lvl8pPr>
            <a:lvl9pPr marL="32653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69" indent="0">
              <a:buNone/>
              <a:defRPr sz="1100"/>
            </a:lvl2pPr>
            <a:lvl3pPr marL="816337" indent="0">
              <a:buNone/>
              <a:defRPr sz="900"/>
            </a:lvl3pPr>
            <a:lvl4pPr marL="1224507" indent="0">
              <a:buNone/>
              <a:defRPr sz="800"/>
            </a:lvl4pPr>
            <a:lvl5pPr marL="1632675" indent="0">
              <a:buNone/>
              <a:defRPr sz="800"/>
            </a:lvl5pPr>
            <a:lvl6pPr marL="2040844" indent="0">
              <a:buNone/>
              <a:defRPr sz="800"/>
            </a:lvl6pPr>
            <a:lvl7pPr marL="2449013" indent="0">
              <a:buNone/>
              <a:defRPr sz="800"/>
            </a:lvl7pPr>
            <a:lvl8pPr marL="2857182" indent="0">
              <a:buNone/>
              <a:defRPr sz="800"/>
            </a:lvl8pPr>
            <a:lvl9pPr marL="32653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9" indent="0">
              <a:buNone/>
              <a:defRPr sz="2500"/>
            </a:lvl2pPr>
            <a:lvl3pPr marL="816337" indent="0">
              <a:buNone/>
              <a:defRPr sz="2100"/>
            </a:lvl3pPr>
            <a:lvl4pPr marL="1224507" indent="0">
              <a:buNone/>
              <a:defRPr sz="1800"/>
            </a:lvl4pPr>
            <a:lvl5pPr marL="1632675" indent="0">
              <a:buNone/>
              <a:defRPr sz="1800"/>
            </a:lvl5pPr>
            <a:lvl6pPr marL="2040844" indent="0">
              <a:buNone/>
              <a:defRPr sz="1800"/>
            </a:lvl6pPr>
            <a:lvl7pPr marL="2449013" indent="0">
              <a:buNone/>
              <a:defRPr sz="1800"/>
            </a:lvl7pPr>
            <a:lvl8pPr marL="2857182" indent="0">
              <a:buNone/>
              <a:defRPr sz="1800"/>
            </a:lvl8pPr>
            <a:lvl9pPr marL="3265351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8"/>
          </a:xfrm>
        </p:spPr>
        <p:txBody>
          <a:bodyPr/>
          <a:lstStyle>
            <a:lvl1pPr marL="0" indent="0">
              <a:buNone/>
              <a:defRPr sz="1200"/>
            </a:lvl1pPr>
            <a:lvl2pPr marL="408169" indent="0">
              <a:buNone/>
              <a:defRPr sz="1100"/>
            </a:lvl2pPr>
            <a:lvl3pPr marL="816337" indent="0">
              <a:buNone/>
              <a:defRPr sz="900"/>
            </a:lvl3pPr>
            <a:lvl4pPr marL="1224507" indent="0">
              <a:buNone/>
              <a:defRPr sz="800"/>
            </a:lvl4pPr>
            <a:lvl5pPr marL="1632675" indent="0">
              <a:buNone/>
              <a:defRPr sz="800"/>
            </a:lvl5pPr>
            <a:lvl6pPr marL="2040844" indent="0">
              <a:buNone/>
              <a:defRPr sz="800"/>
            </a:lvl6pPr>
            <a:lvl7pPr marL="2449013" indent="0">
              <a:buNone/>
              <a:defRPr sz="800"/>
            </a:lvl7pPr>
            <a:lvl8pPr marL="2857182" indent="0">
              <a:buNone/>
              <a:defRPr sz="800"/>
            </a:lvl8pPr>
            <a:lvl9pPr marL="32653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634" tIns="40817" rIns="81634" bIns="408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1634" tIns="40817" rIns="81634" bIns="408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954A-6326-4CD4-A6B6-53983B8A76D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26" indent="-306126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4" indent="-255106" algn="l" defTabSz="816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22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91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60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28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98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67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35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9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7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7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75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44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13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82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51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udvse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877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7992888" cy="21602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Дополнительные меры </a:t>
            </a:r>
            <a:b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социальной поддержки семей с детьми в Республике Башкортостан </a:t>
            </a:r>
            <a:b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(в связи с эпидемией </a:t>
            </a:r>
            <a:r>
              <a:rPr lang="ru-RU" sz="2500" dirty="0" err="1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коронавируса</a:t>
            </a:r>
            <a: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)</a:t>
            </a:r>
            <a:br>
              <a:rPr lang="ru-RU" sz="25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ru-RU" sz="2500" dirty="0">
              <a:solidFill>
                <a:schemeClr val="accent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43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" y="0"/>
            <a:ext cx="925512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148" y="555526"/>
            <a:ext cx="6717432" cy="1368152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ежемесячные выплаты в размере 5000 рублей на каждого ребенка до трех лет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7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441" y="2576013"/>
            <a:ext cx="3456384" cy="821095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На кого распространяется?</a:t>
            </a:r>
          </a:p>
          <a:p>
            <a:r>
              <a:rPr lang="ru-RU" dirty="0"/>
              <a:t>семьи с детьми до трех лет независимо от уровня доходов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2438" y="2261843"/>
            <a:ext cx="6591322" cy="32865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933" y="2590495"/>
            <a:ext cx="4644008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Куда обратиться?</a:t>
            </a:r>
          </a:p>
          <a:p>
            <a:r>
              <a:rPr lang="ru-RU" dirty="0"/>
              <a:t>до 1 октября 2020 года через Портал </a:t>
            </a:r>
            <a:r>
              <a:rPr lang="ru-RU" dirty="0" err="1"/>
              <a:t>госуслуг</a:t>
            </a:r>
            <a:r>
              <a:rPr lang="ru-RU" dirty="0"/>
              <a:t>, МФЦ или клиентские службы управлений ПФР по РБ  по предварительной записи;</a:t>
            </a:r>
          </a:p>
          <a:p>
            <a:r>
              <a:rPr lang="ru-RU" dirty="0"/>
              <a:t>телефон «горячей линии» ОПФР по РБ: </a:t>
            </a:r>
            <a:br>
              <a:rPr lang="ru-RU" dirty="0"/>
            </a:br>
            <a:r>
              <a:rPr lang="ru-RU" dirty="0"/>
              <a:t>8 (347) 229-71-36, справочные телефоны управлений в районах и городах  http://www.pfrf.ru/branches/bashkortostan/contacts/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632" y="3924492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Период действия меры:</a:t>
            </a:r>
          </a:p>
          <a:p>
            <a:pPr lvl="0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апрель-июнь 2020 года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2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8" y="1805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26" y="843558"/>
            <a:ext cx="6717432" cy="1343304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единовременная выплата в размере 10000 рублей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br>
              <a:rPr lang="ru-RU" sz="1600" dirty="0">
                <a:latin typeface="+mn-lt"/>
                <a:ea typeface="+mn-ea"/>
                <a:cs typeface="+mn-cs"/>
              </a:rPr>
            </a:b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269" y="2353434"/>
            <a:ext cx="3456384" cy="1313537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На кого распространяется?</a:t>
            </a:r>
          </a:p>
          <a:p>
            <a:r>
              <a:rPr lang="ru-RU" dirty="0"/>
              <a:t>семьи с детьми от 3 до 16 лет независимо от уровня доходов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353434"/>
            <a:ext cx="4228630" cy="254464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Куда обратиться?</a:t>
            </a:r>
          </a:p>
          <a:p>
            <a:r>
              <a:rPr lang="ru-RU" dirty="0"/>
              <a:t>до 1 октября 2020 года через </a:t>
            </a:r>
            <a:r>
              <a:rPr lang="ru-RU" b="1" dirty="0"/>
              <a:t>Портал </a:t>
            </a:r>
            <a:r>
              <a:rPr lang="ru-RU" b="1" dirty="0" err="1"/>
              <a:t>госуслуг</a:t>
            </a:r>
            <a:r>
              <a:rPr lang="ru-RU" dirty="0"/>
              <a:t>  или </a:t>
            </a:r>
            <a:r>
              <a:rPr lang="ru-RU" dirty="0">
                <a:solidFill>
                  <a:prstClr val="black"/>
                </a:solidFill>
              </a:rPr>
              <a:t>клиентские службы управлений ПФР по предварительной записи</a:t>
            </a:r>
            <a:r>
              <a:rPr lang="ru-RU" dirty="0"/>
              <a:t>;</a:t>
            </a:r>
          </a:p>
          <a:p>
            <a:r>
              <a:rPr lang="ru-RU" dirty="0"/>
              <a:t>телефон «горячей линии»  Отделения ПФР по РБ: </a:t>
            </a:r>
            <a:r>
              <a:rPr lang="ru-RU" b="1" dirty="0"/>
              <a:t>8 (347) 229-71-36; </a:t>
            </a:r>
          </a:p>
          <a:p>
            <a:r>
              <a:rPr lang="ru-RU" dirty="0"/>
              <a:t>справочные телефоны управлений в районах и городах  http://www.pfrf.ru/branches/bashkortostan/contacts/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269" y="3543860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Период действия меры:</a:t>
            </a:r>
          </a:p>
          <a:p>
            <a:pPr lvl="0"/>
            <a:r>
              <a:rPr lang="ru-RU" dirty="0"/>
              <a:t>с 1 июня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02060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12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7534"/>
            <a:ext cx="6717432" cy="1559328"/>
          </a:xfrm>
        </p:spPr>
        <p:txBody>
          <a:bodyPr>
            <a:noAutofit/>
          </a:bodyPr>
          <a:lstStyle/>
          <a:p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выплата пособия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на ребенка в возрасте от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3 до 7 лет включительно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200" dirty="0">
                <a:ea typeface="Calibri"/>
                <a:cs typeface="Times New Roman"/>
              </a:rPr>
              <a:t>в размере </a:t>
            </a: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4 894,5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рублей</a:t>
            </a:r>
            <a:r>
              <a:rPr lang="ru-RU" sz="2200" dirty="0">
                <a:ea typeface="Calibri"/>
                <a:cs typeface="Times New Roman"/>
              </a:rPr>
              <a:t> в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месяц</a:t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2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442" y="2715766"/>
            <a:ext cx="3456384" cy="1067316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На кого распространяется?</a:t>
            </a:r>
          </a:p>
          <a:p>
            <a:r>
              <a:rPr lang="ru-RU" dirty="0"/>
              <a:t>семьи с детьми от  3 до  7 лет, в которых доход на каждого  члена семьи ниже 9804 рублей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482" y="2601694"/>
            <a:ext cx="3756854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Куда обратиться?</a:t>
            </a:r>
          </a:p>
          <a:p>
            <a:r>
              <a:rPr lang="ru-RU" dirty="0">
                <a:ea typeface="Calibri"/>
                <a:cs typeface="Times New Roman"/>
              </a:rPr>
              <a:t>прием заявлений начнется с 20 мая через Портал </a:t>
            </a:r>
            <a:r>
              <a:rPr lang="ru-RU" dirty="0" err="1">
                <a:ea typeface="Calibri"/>
                <a:cs typeface="Times New Roman"/>
              </a:rPr>
              <a:t>госуслуг</a:t>
            </a:r>
            <a:r>
              <a:rPr lang="ru-RU" dirty="0">
                <a:ea typeface="Calibri"/>
                <a:cs typeface="Times New Roman"/>
              </a:rPr>
              <a:t>; предоставление справок и дополнительных сведений не требуется;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информация по телефонам: </a:t>
            </a:r>
            <a:br>
              <a:rPr lang="ru-RU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282-46-81;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282-07-19;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282-40-35.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258" y="3939902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Период действия меры:</a:t>
            </a:r>
          </a:p>
          <a:p>
            <a:r>
              <a:rPr lang="ru-RU" dirty="0"/>
              <a:t>с 1 января 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489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8" y="1805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26" y="555526"/>
            <a:ext cx="6717432" cy="1620180"/>
          </a:xfrm>
        </p:spPr>
        <p:txBody>
          <a:bodyPr>
            <a:noAutofit/>
          </a:bodyPr>
          <a:lstStyle/>
          <a:p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выплата пособия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по уходу за первым ребенком  до 1,5 лет 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ea typeface="Calibri"/>
                <a:cs typeface="Times New Roman"/>
              </a:rPr>
              <a:t>7764,27</a:t>
            </a:r>
            <a:r>
              <a:rPr lang="ru-RU" sz="1800" dirty="0">
                <a:ea typeface="Calibri"/>
                <a:cs typeface="Times New Roman"/>
              </a:rPr>
              <a:t> рублей  в месяц с учетом  уральского коэффициента</a:t>
            </a:r>
            <a:br>
              <a:rPr lang="ru-RU" sz="1800" dirty="0">
                <a:ea typeface="Calibri"/>
                <a:cs typeface="Times New Roman"/>
              </a:rPr>
            </a:br>
            <a:br>
              <a:rPr lang="ru-RU" sz="1600" dirty="0">
                <a:latin typeface="+mn-lt"/>
                <a:ea typeface="+mn-ea"/>
                <a:cs typeface="+mn-cs"/>
              </a:rPr>
            </a:b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79" y="2355726"/>
            <a:ext cx="3456384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На кого распространяется?</a:t>
            </a:r>
          </a:p>
          <a:p>
            <a:r>
              <a:rPr lang="ru-RU" dirty="0"/>
              <a:t>неработающие родители, осуществляющие уход за первым ребенком в возрасте до 1,5 лет и получающие пособие по уходу  ребенком до 1,5 лет  в минимальном размере – (ранее  3375,77 рублей в месяц)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2358" y="2429314"/>
            <a:ext cx="3456384" cy="254464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Куда обратиться?</a:t>
            </a:r>
          </a:p>
          <a:p>
            <a:r>
              <a:rPr lang="ru-RU" b="1" dirty="0"/>
              <a:t>действует без обращения</a:t>
            </a:r>
            <a:r>
              <a:rPr lang="ru-RU" dirty="0"/>
              <a:t>.</a:t>
            </a:r>
          </a:p>
          <a:p>
            <a:r>
              <a:rPr lang="ru-RU" dirty="0"/>
              <a:t>Перерасчет будет произведен автоматически без предоставления дополнительных документов; </a:t>
            </a:r>
          </a:p>
          <a:p>
            <a:r>
              <a:rPr lang="ru-RU" dirty="0"/>
              <a:t>информация по телефонам: </a:t>
            </a:r>
            <a:br>
              <a:rPr lang="ru-RU" dirty="0"/>
            </a:br>
            <a:r>
              <a:rPr lang="ru-RU" b="1" dirty="0">
                <a:ea typeface="Calibri"/>
                <a:cs typeface="Times New Roman"/>
              </a:rPr>
              <a:t>8(347) 282-46-81;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282-07-19;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282-40-35.</a:t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302" y="4366711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Период действия меры:</a:t>
            </a:r>
          </a:p>
          <a:p>
            <a:pPr lvl="0"/>
            <a:r>
              <a:rPr lang="ru-RU" dirty="0"/>
              <a:t>С 1 июня  2020 года (предварительно)</a:t>
            </a:r>
          </a:p>
        </p:txBody>
      </p:sp>
    </p:spTree>
    <p:extLst>
      <p:ext uri="{BB962C8B-B14F-4D97-AF65-F5344CB8AC3E}">
        <p14:creationId xmlns:p14="http://schemas.microsoft.com/office/powerpoint/2010/main" val="100483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" y="0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69" y="483518"/>
            <a:ext cx="6717432" cy="156617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/>
                </a:solidFill>
                <a:latin typeface="Arial Black" panose="020B0A04020102020204" pitchFamily="34" charset="0"/>
              </a:rPr>
              <a:t>увеличение размера пособия по безработице гражданам, уволенным начиная с 1 марта 2020 года и имеющим несовершеннолетних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11710"/>
            <a:ext cx="3456384" cy="3037086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На кого распространяется?</a:t>
            </a:r>
          </a:p>
          <a:p>
            <a:r>
              <a:rPr lang="ru-RU" dirty="0">
                <a:ea typeface="Calibri"/>
                <a:cs typeface="Times New Roman"/>
              </a:rPr>
              <a:t>граждан, уволенных с 1 марта 2020 года и признанных в установленном порядке безработными, имеющих детей в возрасте до 18 лет. </a:t>
            </a:r>
          </a:p>
          <a:p>
            <a:r>
              <a:rPr lang="ru-RU" dirty="0">
                <a:ea typeface="Calibri"/>
                <a:cs typeface="Times New Roman"/>
              </a:rPr>
              <a:t>Размер пособия по безработице увеличивается пропорционально количеству несовершеннолетних детей из расчета 3000 рублей за каждого ребенка одному из родителей </a:t>
            </a:r>
          </a:p>
          <a:p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6617" y="2212067"/>
            <a:ext cx="3456384" cy="1559759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Куда обратиться?</a:t>
            </a:r>
          </a:p>
          <a:p>
            <a:r>
              <a:rPr lang="ru-RU" dirty="0">
                <a:ea typeface="Calibri"/>
                <a:cs typeface="Times New Roman"/>
              </a:rPr>
              <a:t>через  общероссийский портал «Работа в России»</a:t>
            </a:r>
            <a:br>
              <a:rPr lang="ru-RU" dirty="0">
                <a:ea typeface="Calibri"/>
                <a:cs typeface="Times New Roman"/>
              </a:rPr>
            </a:b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https://trudvsem.ru/</a:t>
            </a:r>
            <a:r>
              <a:rPr lang="ru-RU" dirty="0">
                <a:ea typeface="Calibri"/>
                <a:cs typeface="Times New Roman"/>
              </a:rPr>
              <a:t>;</a:t>
            </a:r>
          </a:p>
          <a:p>
            <a:r>
              <a:rPr lang="ru-RU" dirty="0">
                <a:ea typeface="Calibri"/>
                <a:cs typeface="Times New Roman"/>
              </a:rPr>
              <a:t>информация по телефону:</a:t>
            </a:r>
          </a:p>
          <a:p>
            <a:r>
              <a:rPr lang="ru-RU" dirty="0">
                <a:ea typeface="Calibri"/>
                <a:cs typeface="Times New Roman"/>
              </a:rPr>
              <a:t>8 (347) 218-07-07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1500" y="4083918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/>
              <a:t>Период действия меры:</a:t>
            </a:r>
          </a:p>
          <a:p>
            <a:pPr lvl="0"/>
            <a:r>
              <a:rPr lang="ru-RU" dirty="0">
                <a:ea typeface="Calibri"/>
                <a:cs typeface="Times New Roman"/>
              </a:rPr>
              <a:t>апрель-июнь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609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513</Words>
  <Application>Microsoft Office PowerPoint</Application>
  <PresentationFormat>Экран (16:9)</PresentationFormat>
  <Paragraphs>49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Тема Office</vt:lpstr>
      <vt:lpstr>Дополнительные меры  социальной поддержки семей с детьми в Республике Башкортостан  (в связи с эпидемией коронавируса) </vt:lpstr>
      <vt:lpstr>ежемесячные выплаты в размере 5000 рублей на каждого ребенка до трех лет </vt:lpstr>
      <vt:lpstr>единовременная выплата в размере 10000 рублей  </vt:lpstr>
      <vt:lpstr> выплата пособия на ребенка в возрасте от 3 до 7 лет включительно в размере 4 894,5 рублей в месяц </vt:lpstr>
      <vt:lpstr> выплата пособия по уходу за первым ребенком  до 1,5 лет  7764,27 рублей  в месяц с учетом  уральского коэффициента  </vt:lpstr>
      <vt:lpstr>увеличение размера пособия по безработице гражданам, уволенным начиная с 1 марта 2020 года и имеющим несовершеннолетних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социальной поддержки в  Республике Башкортостан</dc:title>
  <dc:creator>Мунасипова Алсу Наисовна</dc:creator>
  <cp:lastModifiedBy>User</cp:lastModifiedBy>
  <cp:revision>28</cp:revision>
  <cp:lastPrinted>2020-05-13T09:20:55Z</cp:lastPrinted>
  <dcterms:created xsi:type="dcterms:W3CDTF">2020-05-12T08:22:23Z</dcterms:created>
  <dcterms:modified xsi:type="dcterms:W3CDTF">2020-05-19T04:23:12Z</dcterms:modified>
</cp:coreProperties>
</file>