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5" r:id="rId3"/>
    <p:sldId id="257" r:id="rId4"/>
    <p:sldId id="331" r:id="rId5"/>
    <p:sldId id="262" r:id="rId6"/>
    <p:sldId id="276" r:id="rId7"/>
    <p:sldId id="264" r:id="rId8"/>
    <p:sldId id="333" r:id="rId9"/>
    <p:sldId id="269" r:id="rId10"/>
    <p:sldId id="270" r:id="rId11"/>
    <p:sldId id="271" r:id="rId12"/>
    <p:sldId id="277" r:id="rId13"/>
    <p:sldId id="278" r:id="rId14"/>
    <p:sldId id="296" r:id="rId15"/>
    <p:sldId id="297" r:id="rId16"/>
    <p:sldId id="298" r:id="rId17"/>
    <p:sldId id="299" r:id="rId18"/>
    <p:sldId id="301" r:id="rId19"/>
    <p:sldId id="300" r:id="rId20"/>
    <p:sldId id="303" r:id="rId21"/>
    <p:sldId id="302" r:id="rId22"/>
    <p:sldId id="304" r:id="rId23"/>
    <p:sldId id="334" r:id="rId24"/>
    <p:sldId id="335" r:id="rId25"/>
    <p:sldId id="305" r:id="rId26"/>
    <p:sldId id="280" r:id="rId27"/>
    <p:sldId id="281" r:id="rId28"/>
    <p:sldId id="273" r:id="rId29"/>
    <p:sldId id="307" r:id="rId30"/>
    <p:sldId id="308" r:id="rId31"/>
    <p:sldId id="309" r:id="rId32"/>
    <p:sldId id="310" r:id="rId33"/>
    <p:sldId id="311" r:id="rId34"/>
    <p:sldId id="336" r:id="rId35"/>
    <p:sldId id="314" r:id="rId36"/>
    <p:sldId id="337" r:id="rId37"/>
    <p:sldId id="338" r:id="rId38"/>
    <p:sldId id="339" r:id="rId39"/>
    <p:sldId id="340" r:id="rId40"/>
    <p:sldId id="341" r:id="rId41"/>
    <p:sldId id="342" r:id="rId42"/>
    <p:sldId id="313" r:id="rId43"/>
    <p:sldId id="343" r:id="rId44"/>
    <p:sldId id="312" r:id="rId45"/>
    <p:sldId id="315" r:id="rId46"/>
    <p:sldId id="316" r:id="rId47"/>
    <p:sldId id="317" r:id="rId48"/>
    <p:sldId id="318" r:id="rId49"/>
    <p:sldId id="319" r:id="rId50"/>
    <p:sldId id="320" r:id="rId51"/>
    <p:sldId id="344" r:id="rId52"/>
    <p:sldId id="282" r:id="rId53"/>
    <p:sldId id="283" r:id="rId54"/>
    <p:sldId id="284" r:id="rId55"/>
    <p:sldId id="285" r:id="rId56"/>
    <p:sldId id="286" r:id="rId57"/>
    <p:sldId id="326" r:id="rId58"/>
    <p:sldId id="324" r:id="rId59"/>
    <p:sldId id="325" r:id="rId60"/>
    <p:sldId id="321" r:id="rId61"/>
    <p:sldId id="322" r:id="rId62"/>
    <p:sldId id="327" r:id="rId63"/>
    <p:sldId id="328" r:id="rId64"/>
    <p:sldId id="330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AB6A42B-7138-40E5-8BD0-0B4C010CA772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172EA4F-DE53-4DA6-92E3-F8938A3CC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161021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/>
              <a:t>МЕТОДИЧЕСКИЕ РЕКОМЕНДАЦИИ ДЛЯ ПЕДАГОГОВ ПО ПРОВЕДЕНИЮ УРОКОВ С ПРИМЕНЕНИЕМ ДИСТАНЦИОННЫХ ОБРАЗОВАТЕЛЬНЫХ ТЕХНОЛОГИЙ </a:t>
            </a:r>
            <a:br>
              <a:rPr lang="ru-RU" sz="3200" b="1" dirty="0" smtClean="0"/>
            </a:br>
            <a:r>
              <a:rPr lang="ru-RU" sz="3200" b="1" dirty="0" smtClean="0"/>
              <a:t>В ОБРАЗОВАТЕЛЬНЫХ ОРГАНИЗАЦИЯХ</a:t>
            </a:r>
            <a:endParaRPr lang="ru-RU" sz="3200" dirty="0" smtClean="0"/>
          </a:p>
          <a:p>
            <a:pPr algn="ctr"/>
            <a:r>
              <a:rPr lang="ru-RU" sz="3200" b="1" dirty="0" smtClean="0"/>
              <a:t>РЕСПУБЛИКИ БАШКОРТОСТАН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Учитель-предметник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908720"/>
            <a:ext cx="76328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определяет длительность  урока, соблюдая нормативные требования (</a:t>
            </a:r>
            <a:r>
              <a:rPr lang="ru-RU" sz="2000" dirty="0" err="1" smtClean="0"/>
              <a:t>СанПиН</a:t>
            </a:r>
            <a:r>
              <a:rPr lang="ru-RU" sz="2000" dirty="0" smtClean="0"/>
              <a:t>): </a:t>
            </a:r>
          </a:p>
          <a:p>
            <a:pPr marL="360000">
              <a:buFont typeface="Wingdings" pitchFamily="2" charset="2"/>
              <a:buChar char="§"/>
            </a:pPr>
            <a:r>
              <a:rPr lang="ru-RU" sz="2000" dirty="0" smtClean="0"/>
              <a:t> 1-х классов – 10 мин.</a:t>
            </a:r>
          </a:p>
          <a:p>
            <a:pPr marL="360000">
              <a:buFont typeface="Wingdings" pitchFamily="2" charset="2"/>
              <a:buChar char="§"/>
            </a:pPr>
            <a:r>
              <a:rPr lang="ru-RU" sz="2000" dirty="0" smtClean="0"/>
              <a:t> 2-5-х классов – 15 мин.</a:t>
            </a:r>
          </a:p>
          <a:p>
            <a:pPr marL="360000">
              <a:buFont typeface="Wingdings" pitchFamily="2" charset="2"/>
              <a:buChar char="§"/>
            </a:pPr>
            <a:r>
              <a:rPr lang="ru-RU" sz="2000" dirty="0" smtClean="0"/>
              <a:t> 6-7-х классов – 20 мин.</a:t>
            </a:r>
          </a:p>
          <a:p>
            <a:pPr marL="360000">
              <a:buFont typeface="Wingdings" pitchFamily="2" charset="2"/>
              <a:buChar char="§"/>
            </a:pPr>
            <a:r>
              <a:rPr lang="ru-RU" sz="2000" dirty="0" smtClean="0"/>
              <a:t> 8-9-х классов – 25 мин.</a:t>
            </a:r>
          </a:p>
          <a:p>
            <a:pPr marL="360000">
              <a:buFont typeface="Wingdings" pitchFamily="2" charset="2"/>
              <a:buChar char="§"/>
            </a:pPr>
            <a:r>
              <a:rPr lang="ru-RU" sz="2000" dirty="0" smtClean="0"/>
              <a:t> 10-11-х классов – 30 мин.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получает ссылку, пароль и логин для работы в системе АИС «Образование», осуществляет текущий контроль успеваемости обучающихся и фиксирует результаты в электронном дневнике и электронном журнале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формирует темы занятий в электронном журнале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определяет формат и регулярность информирования родителей (законных представителей) о результатах обучения детей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Учитель-предметник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836712"/>
            <a:ext cx="76328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 smtClean="0"/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прописывает  в Системе к каждой теме урока задания для самостоятельной работы ученика</a:t>
            </a:r>
          </a:p>
          <a:p>
            <a:pPr marL="0" lvl="1"/>
            <a:endParaRPr lang="ru-RU" sz="2000" dirty="0" smtClean="0"/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предоставляет обучающимся время для выполнения заданий в соответствии с расписанием уроков</a:t>
            </a:r>
          </a:p>
          <a:p>
            <a:pPr marL="0" lvl="1"/>
            <a:endParaRPr lang="ru-RU" sz="2000" dirty="0" smtClean="0"/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проверяет выполненные задания и ставит оценку в Системе</a:t>
            </a:r>
          </a:p>
          <a:p>
            <a:pPr marL="0" lvl="1"/>
            <a:endParaRPr lang="ru-RU" sz="2000" dirty="0" smtClean="0"/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собирает цифровой след (фиксацию фактов деятельности учителя и обучающегося) в различных форматах (</a:t>
            </a:r>
            <a:r>
              <a:rPr lang="ru-RU" sz="2000" dirty="0" err="1" smtClean="0"/>
              <a:t>скриншоты</a:t>
            </a:r>
            <a:r>
              <a:rPr lang="ru-RU" sz="2000" dirty="0" smtClean="0"/>
              <a:t> чатов; результаты тестирования, опроса, решения задач; эссе, рефераты и другие проекты)</a:t>
            </a:r>
          </a:p>
          <a:p>
            <a:pPr algn="just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Ответственный за дистанционное обучение в образовательной организации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628800"/>
            <a:ext cx="76328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Symbol" pitchFamily="18" charset="2"/>
              <a:buChar char="-"/>
            </a:pPr>
            <a:r>
              <a:rPr lang="ru-RU" sz="2000" dirty="0" smtClean="0"/>
              <a:t> проводит мониторинг обеспеченности доступа педагогического состава к персональным компьютерам с выходом в сеть Интернет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запрашивает пароли и логины у администратора системы АИС «Образование»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организует работу «горячей линии»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производит контроль размещения педагогами материала, методических рекомендаций, успешность выполнения обучающимися предлагаемых заданий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на регулярной основе производит контроль взаимодействия классных руководителей с обучающимися и родителями с целью выявления и предотвращения трудностей в обучении, поддержке эмоционального контакта</a:t>
            </a:r>
          </a:p>
          <a:p>
            <a:pPr algn="just">
              <a:buFont typeface="Symbol" pitchFamily="18" charset="2"/>
              <a:buChar char="-"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Иные действия при переходе </a:t>
            </a:r>
            <a:br>
              <a:rPr lang="ru-RU" sz="2800" b="1" dirty="0" smtClean="0"/>
            </a:br>
            <a:r>
              <a:rPr lang="ru-RU" sz="2800" b="1" dirty="0" smtClean="0"/>
              <a:t>на дистанционное обучение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196752"/>
            <a:ext cx="76328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Symbol" pitchFamily="18" charset="2"/>
              <a:buChar char=""/>
            </a:pPr>
            <a:r>
              <a:rPr lang="ru-RU" sz="2000" dirty="0" smtClean="0"/>
              <a:t> Документальное подтверждение выбора родителями (законными представителями) формы дистанционного обучения и представление его любым доступным способом</a:t>
            </a:r>
          </a:p>
          <a:p>
            <a:pPr lvl="0">
              <a:buFont typeface="Symbol" pitchFamily="18" charset="2"/>
              <a:buChar char=""/>
            </a:pPr>
            <a:r>
              <a:rPr lang="ru-RU" sz="2000" dirty="0" smtClean="0"/>
              <a:t> Образовательной организации рекомендуется обеспечить внесение соответствующих корректировок в рабочие программы и (или) учебные планы в части форм обучения (</a:t>
            </a:r>
            <a:r>
              <a:rPr lang="ru-RU" sz="2000" dirty="0" err="1" smtClean="0"/>
              <a:t>лекция,онлайн</a:t>
            </a:r>
            <a:r>
              <a:rPr lang="ru-RU" sz="2000" dirty="0" smtClean="0"/>
              <a:t> консультация), технических средств обучения</a:t>
            </a:r>
          </a:p>
          <a:p>
            <a:pPr lvl="0">
              <a:buFont typeface="Symbol" pitchFamily="18" charset="2"/>
              <a:buChar char=""/>
            </a:pPr>
            <a:r>
              <a:rPr lang="ru-RU" sz="2000" dirty="0" smtClean="0"/>
              <a:t> В соответствии с техническими возможностями образовательная организация организовывает проведение учебных занятий, консультаций, </a:t>
            </a:r>
            <a:r>
              <a:rPr lang="ru-RU" sz="2000" dirty="0" err="1" smtClean="0"/>
              <a:t>вебинаров</a:t>
            </a:r>
            <a:r>
              <a:rPr lang="ru-RU" sz="2000" dirty="0" smtClean="0"/>
              <a:t> на школьном портале или иной платформе с использованием различных образовательных ресурсов</a:t>
            </a:r>
          </a:p>
          <a:p>
            <a:pPr lvl="0">
              <a:buFont typeface="Symbol" pitchFamily="18" charset="2"/>
              <a:buChar char=""/>
            </a:pPr>
            <a:r>
              <a:rPr lang="ru-RU" sz="2000" dirty="0" smtClean="0"/>
              <a:t> Предусмотреть возможность использования базы данных с готовым материалом, образовательных </a:t>
            </a:r>
            <a:r>
              <a:rPr lang="ru-RU" sz="2000" dirty="0" err="1" smtClean="0"/>
              <a:t>контентов</a:t>
            </a:r>
            <a:r>
              <a:rPr lang="ru-RU" sz="2000" dirty="0" smtClean="0"/>
              <a:t>, в том числе персональных сайтов педагогов или образовательных платформ., в том числе с использованием программ </a:t>
            </a:r>
            <a:r>
              <a:rPr lang="ru-RU" sz="2000" dirty="0" err="1" smtClean="0"/>
              <a:t>Skype</a:t>
            </a:r>
            <a:r>
              <a:rPr lang="ru-RU" sz="2000" dirty="0" smtClean="0"/>
              <a:t>, </a:t>
            </a:r>
            <a:r>
              <a:rPr lang="ru-RU" sz="2000" dirty="0" err="1" smtClean="0"/>
              <a:t>WhatsApp</a:t>
            </a:r>
            <a:r>
              <a:rPr lang="ru-RU" sz="2000" dirty="0" smtClean="0"/>
              <a:t>, </a:t>
            </a:r>
            <a:r>
              <a:rPr lang="ru-RU" sz="2000" dirty="0" err="1" smtClean="0"/>
              <a:t>Zoom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132856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ДЕЯТЕЛЬНОСТЬ </a:t>
            </a:r>
            <a:r>
              <a:rPr lang="ru-RU" sz="3000" b="1" dirty="0"/>
              <a:t>ПЕДАГОГА </a:t>
            </a:r>
          </a:p>
          <a:p>
            <a:pPr algn="ctr"/>
            <a:r>
              <a:rPr lang="ru-RU" sz="3000" b="1" dirty="0"/>
              <a:t>ПРИ ПЕРЕХОДЕ </a:t>
            </a:r>
            <a:r>
              <a:rPr lang="ru-RU" sz="3000" b="1" dirty="0" smtClean="0"/>
              <a:t>НА </a:t>
            </a:r>
            <a:r>
              <a:rPr lang="ru-RU" sz="3000" b="1" dirty="0"/>
              <a:t>ДИСТАНЦИОННОЕ ОБУЧЕНИЕ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6632"/>
            <a:ext cx="77768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b="1" dirty="0"/>
              <a:t>Действия педагога при переходе на дистанционное обучение</a:t>
            </a:r>
            <a:endParaRPr lang="ru-RU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b="1" dirty="0"/>
              <a:t> </a:t>
            </a:r>
            <a:r>
              <a:rPr lang="ru-RU" sz="2400" dirty="0" smtClean="0"/>
              <a:t>1. Выбрать способ проведения занятий с учетом результатов  мониторинга технической готовности к переходу на дистанционное обучение</a:t>
            </a:r>
            <a:endParaRPr lang="ru-RU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dirty="0"/>
              <a:t>2. </a:t>
            </a:r>
            <a:r>
              <a:rPr lang="ru-RU" sz="2400" dirty="0" smtClean="0"/>
              <a:t>Сформировать учебный материал</a:t>
            </a:r>
            <a:endParaRPr lang="ru-RU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dirty="0"/>
              <a:t>3. </a:t>
            </a:r>
            <a:r>
              <a:rPr lang="ru-RU" sz="2400" dirty="0" smtClean="0"/>
              <a:t>Определить формат взаимодействия с учениками</a:t>
            </a:r>
            <a:endParaRPr lang="ru-RU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dirty="0"/>
              <a:t>4. </a:t>
            </a:r>
            <a:r>
              <a:rPr lang="ru-RU" sz="2400" dirty="0" smtClean="0"/>
              <a:t>Определить способ организации обратной связи и контроля</a:t>
            </a:r>
            <a:endParaRPr lang="ru-RU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dirty="0"/>
              <a:t>5. </a:t>
            </a:r>
            <a:r>
              <a:rPr lang="ru-RU" sz="2400" dirty="0" smtClean="0"/>
              <a:t>Организовать работу в АИС «Образование»</a:t>
            </a:r>
            <a:endParaRPr lang="ru-RU" sz="24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dirty="0"/>
              <a:t>6. </a:t>
            </a:r>
            <a:r>
              <a:rPr lang="ru-RU" sz="2400" dirty="0" smtClean="0"/>
              <a:t>Проанализировать проблемы дистанционного обучения и выработать алгоритмы их преодоления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293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6632"/>
            <a:ext cx="7776864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b="1" dirty="0"/>
              <a:t>Выбор способа проведения занятий</a:t>
            </a:r>
          </a:p>
          <a:p>
            <a:endParaRPr lang="ru-RU" sz="2400" dirty="0" smtClean="0"/>
          </a:p>
          <a:p>
            <a:r>
              <a:rPr lang="ru-RU" sz="2400" dirty="0" smtClean="0"/>
              <a:t>В зависимости от технических возможностей различают 2 способа проведения дистанционных занятий:</a:t>
            </a:r>
          </a:p>
          <a:p>
            <a:endParaRPr lang="ru-RU" sz="2400" dirty="0" smtClean="0"/>
          </a:p>
          <a:p>
            <a:r>
              <a:rPr lang="ru-RU" sz="2400" dirty="0" smtClean="0"/>
              <a:t>1. Занятия с применением </a:t>
            </a:r>
            <a:r>
              <a:rPr lang="ru-RU" sz="2400" dirty="0" err="1" smtClean="0"/>
              <a:t>кейс-технологий</a:t>
            </a:r>
            <a:r>
              <a:rPr lang="ru-RU" sz="2400" dirty="0" smtClean="0"/>
              <a:t> (технологий передачи учебных материалов на бумажных и электронных носителях). Учащийся должен быть обеспечен электронной почтой и собственным электронным адресом</a:t>
            </a:r>
          </a:p>
          <a:p>
            <a:endParaRPr lang="ru-RU" sz="2400" dirty="0" smtClean="0"/>
          </a:p>
          <a:p>
            <a:r>
              <a:rPr lang="ru-RU" sz="2400" dirty="0" smtClean="0"/>
              <a:t>2. </a:t>
            </a:r>
            <a:r>
              <a:rPr lang="ru-RU" sz="2400" dirty="0" err="1" smtClean="0"/>
              <a:t>Онлайн</a:t>
            </a:r>
            <a:r>
              <a:rPr lang="ru-RU" sz="2400" dirty="0" smtClean="0"/>
              <a:t> занятия в интернете, где коммуникации используются постоянно. Учащийся должен иметь свободный доступ к интернету, иметь собственный электронный адрес.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256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F3C33B7-0EEE-472F-ADCB-151EBB4AE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352997"/>
              </p:ext>
            </p:extLst>
          </p:nvPr>
        </p:nvGraphicFramePr>
        <p:xfrm>
          <a:off x="1259632" y="188640"/>
          <a:ext cx="7704857" cy="6265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xmlns="" val="43842116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xmlns="" val="1772066260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xmlns="" val="1851259242"/>
                    </a:ext>
                  </a:extLst>
                </a:gridCol>
              </a:tblGrid>
              <a:tr h="4911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условий у ученика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Способ проведения занятий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538610"/>
                  </a:ext>
                </a:extLst>
              </a:tr>
              <a:tr h="419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классы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5-11 классы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extLst>
                  <a:ext uri="{0D108BD9-81ED-4DB2-BD59-A6C34878D82A}">
                    <a16:rowId xmlns:a16="http://schemas.microsoft.com/office/drawing/2014/main" xmlns="" val="3360165251"/>
                  </a:ext>
                </a:extLst>
              </a:tr>
              <a:tr h="1142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компьютер и Интернет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Онлайн</a:t>
                      </a: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занятия или работа дежурных групп не более 15 человек (с согласия родителей)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Онлайн</a:t>
                      </a: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занятия</a:t>
                      </a:r>
                      <a:endParaRPr lang="ru-RU" sz="140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4252" marR="64252" marT="0" marB="0"/>
                </a:tc>
                <a:extLst>
                  <a:ext uri="{0D108BD9-81ED-4DB2-BD59-A6C34878D82A}">
                    <a16:rowId xmlns:a16="http://schemas.microsoft.com/office/drawing/2014/main" xmlns="" val="3097214779"/>
                  </a:ext>
                </a:extLst>
              </a:tr>
              <a:tr h="1142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только компьютер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Кейс-технологии или работа дежурных групп не более 15 человек (с согласия родителей)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Кейс-технологии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индивидуальные консультации, в том числе с использованием телефонной связи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66610607"/>
                  </a:ext>
                </a:extLst>
              </a:tr>
              <a:tr h="1142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только мобильный интернет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Кейс-технологии, </a:t>
                      </a:r>
                      <a:r>
                        <a:rPr lang="ru-RU" sz="14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онлайн</a:t>
                      </a: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чаты,  работа дежурных групп не более 15 человек (с согласия родителей)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Кейс-технологии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индивидуальные консультации, в том числе с использованием телефонной связи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9191652"/>
                  </a:ext>
                </a:extLst>
              </a:tr>
              <a:tr h="1722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условий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Кейс-технологии или работа дежурных групп не более 15 человек (с согласия родителей) </a:t>
                      </a:r>
                      <a:endParaRPr lang="ru-RU" sz="140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4252" marR="64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Кейс-технологии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(материалы на бумажном носителе) и индивидуальные консультации, в том числе с использованием телефонной связи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14046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052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052736"/>
            <a:ext cx="777686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200" b="1" dirty="0"/>
              <a:t>Формирование учебного материала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200" dirty="0"/>
              <a:t>В структуру материала должны входить следующие содержательные компоненты: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/>
              <a:t>	учебный материал, включая необходимые </a:t>
            </a:r>
            <a:r>
              <a:rPr lang="ru-RU" sz="2200" dirty="0" smtClean="0"/>
              <a:t>иллюстрации</a:t>
            </a: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/>
              <a:t>	инструкции по его </a:t>
            </a:r>
            <a:r>
              <a:rPr lang="ru-RU" sz="2200" dirty="0" smtClean="0"/>
              <a:t>освоению</a:t>
            </a: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/>
              <a:t>	вопросы и тренировочные </a:t>
            </a:r>
            <a:r>
              <a:rPr lang="ru-RU" sz="2200" dirty="0" smtClean="0"/>
              <a:t>задания</a:t>
            </a: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/>
              <a:t>	контрольные задания и пояснения к их </a:t>
            </a:r>
            <a:r>
              <a:rPr lang="ru-RU" sz="2200" dirty="0" smtClean="0"/>
              <a:t>выполнению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9899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92696"/>
            <a:ext cx="7776864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400" b="1" dirty="0"/>
              <a:t>При подготовке к дистанционным занятиям  учителю рекомендуется ответить на вопросы: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FF0000"/>
                </a:solidFill>
              </a:rPr>
              <a:t>какие результаты должны быть достигнуты обучающимся?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FF0000"/>
                </a:solidFill>
              </a:rPr>
              <a:t>каким образом эти результаты должны быть достигнуты?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FF0000"/>
                </a:solidFill>
              </a:rPr>
              <a:t>как организовать педагогическое сопровождение усвоения материала?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FF0000"/>
                </a:solidFill>
              </a:rPr>
              <a:t>какие методы контроля достижения результатов будут применены?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8627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1403648" y="2856711"/>
            <a:ext cx="70567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/>
              <a:t>ОБЩИЕ ПОЛОЖЕНИЯ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4624"/>
            <a:ext cx="802838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FF0000"/>
                </a:solidFill>
              </a:rPr>
              <a:t>ОБРАТНАЯ СВЯЗЬ </a:t>
            </a:r>
            <a:r>
              <a:rPr lang="ru-RU" sz="2200" b="1" dirty="0"/>
              <a:t>–  это наиболее действенный способ вовлечения ученика в учебный процесс с использованием дистанционных образовательных </a:t>
            </a:r>
            <a:r>
              <a:rPr lang="ru-RU" sz="2200" b="1" dirty="0" smtClean="0"/>
              <a:t>технологий</a:t>
            </a:r>
            <a:endParaRPr lang="ru-RU" sz="2200" b="1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FF0000"/>
                </a:solidFill>
              </a:rPr>
              <a:t>ОБРАТНАЯ СВЯЗЬ </a:t>
            </a:r>
            <a:r>
              <a:rPr lang="ru-RU" sz="2200" b="1" dirty="0"/>
              <a:t>позволяет определить эмоциональное состояние ученика, степень его вовлеченности в процесс обучения, степень освоения изучаемого материала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200" b="1" dirty="0"/>
              <a:t>Для обратной связи используются: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b="1" dirty="0"/>
              <a:t>чаты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b="1" dirty="0"/>
              <a:t>форумы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b="1" dirty="0"/>
              <a:t>кейсы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b="1" dirty="0"/>
              <a:t>творческие задания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b="1" dirty="0"/>
              <a:t>проекты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b="1" dirty="0"/>
              <a:t>другие интерактивные форматы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8091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4624"/>
            <a:ext cx="7776864" cy="666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200" b="1" dirty="0"/>
              <a:t>Определение формата взаимодействия с учениками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/>
              <a:t>Уроки необходимо проводить по принципу «лицом к лицу» хотя бы раз в два </a:t>
            </a:r>
            <a:r>
              <a:rPr lang="ru-RU" sz="2200" dirty="0" smtClean="0"/>
              <a:t>дня</a:t>
            </a:r>
            <a:endParaRPr lang="ru-RU" sz="2200" dirty="0"/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/>
              <a:t>При выборе  форматов дистанционного обучения необходимо учитывать требования СанПиНа по продолжительности нахождения ученика за экраном компьютера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b="1" dirty="0">
                <a:solidFill>
                  <a:srgbClr val="FF0000"/>
                </a:solidFill>
              </a:rPr>
              <a:t>Видеоурок</a:t>
            </a:r>
            <a:r>
              <a:rPr lang="ru-RU" sz="2200" dirty="0"/>
              <a:t> позволяет за короткие сроки передать максимальный объем информации. Ученик может просмотреть видеоурок в любое время (офлайн режим</a:t>
            </a:r>
            <a:r>
              <a:rPr lang="ru-RU" sz="2200" dirty="0" smtClean="0"/>
              <a:t>)</a:t>
            </a:r>
            <a:endParaRPr lang="ru-RU" sz="2200" dirty="0"/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b="1" dirty="0">
                <a:solidFill>
                  <a:srgbClr val="FF0000"/>
                </a:solidFill>
              </a:rPr>
              <a:t>Вебинар</a:t>
            </a:r>
            <a:r>
              <a:rPr lang="ru-RU" sz="2200" dirty="0"/>
              <a:t> (интерактивный формат) позволяет отладить систему обратной связи (система опросов, чатов и форумов</a:t>
            </a:r>
            <a:r>
              <a:rPr lang="ru-RU" sz="2200" dirty="0" smtClean="0"/>
              <a:t>)</a:t>
            </a:r>
            <a:endParaRPr lang="ru-RU" sz="2200" dirty="0"/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b="1" dirty="0" err="1">
                <a:solidFill>
                  <a:srgbClr val="FF0000"/>
                </a:solidFill>
              </a:rPr>
              <a:t>Разноформатный</a:t>
            </a:r>
            <a:r>
              <a:rPr lang="ru-RU" sz="2200" b="1" dirty="0">
                <a:solidFill>
                  <a:srgbClr val="FF0000"/>
                </a:solidFill>
              </a:rPr>
              <a:t> контент </a:t>
            </a:r>
            <a:r>
              <a:rPr lang="ru-RU" sz="2200" dirty="0"/>
              <a:t>(текстовый материал, презентации, </a:t>
            </a:r>
            <a:r>
              <a:rPr lang="ru-RU" sz="2200" dirty="0" err="1" smtClean="0"/>
              <a:t>инфографика</a:t>
            </a:r>
            <a:r>
              <a:rPr lang="ru-RU" sz="2200" dirty="0" smtClean="0"/>
              <a:t>), </a:t>
            </a:r>
            <a:r>
              <a:rPr lang="ru-RU" sz="2200" dirty="0"/>
              <a:t>который может использовать в учебных </a:t>
            </a:r>
            <a:r>
              <a:rPr lang="ru-RU" sz="2200" dirty="0" smtClean="0"/>
              <a:t>целях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2585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80283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К основным сложностям дистанционного обучения относят:</a:t>
            </a:r>
          </a:p>
          <a:p>
            <a:pPr>
              <a:spcAft>
                <a:spcPts val="600"/>
              </a:spcAft>
            </a:pPr>
            <a:r>
              <a:rPr lang="ru-RU" dirty="0"/>
              <a:t>1. Отсутствие живого контакта между </a:t>
            </a:r>
            <a:r>
              <a:rPr lang="ru-RU" dirty="0" smtClean="0"/>
              <a:t>педагогом </a:t>
            </a:r>
            <a:r>
              <a:rPr lang="ru-RU" dirty="0"/>
              <a:t>и обучаемым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B050"/>
                </a:solidFill>
              </a:rPr>
              <a:t>Решение: организация онлайн общения с учениками и проведение индивидуальных консультаций</a:t>
            </a:r>
          </a:p>
          <a:p>
            <a:pPr>
              <a:spcAft>
                <a:spcPts val="600"/>
              </a:spcAft>
            </a:pPr>
            <a:r>
              <a:rPr lang="ru-RU" dirty="0"/>
              <a:t>2. Отсутствие живого общения между </a:t>
            </a:r>
            <a:r>
              <a:rPr lang="ru-RU" dirty="0" smtClean="0"/>
              <a:t>обучаемыми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B050"/>
                </a:solidFill>
              </a:rPr>
              <a:t>Решение: онлайн общение, создание групповых чатов и групп в социальных сетях </a:t>
            </a:r>
          </a:p>
          <a:p>
            <a:pPr>
              <a:spcAft>
                <a:spcPts val="600"/>
              </a:spcAft>
            </a:pPr>
            <a:r>
              <a:rPr lang="ru-RU" dirty="0"/>
              <a:t>3. Высокая </a:t>
            </a:r>
            <a:r>
              <a:rPr lang="ru-RU" dirty="0" err="1"/>
              <a:t>трудозатратность</a:t>
            </a:r>
            <a:r>
              <a:rPr lang="ru-RU" dirty="0"/>
              <a:t> на этапе формирования  учебного </a:t>
            </a:r>
            <a:r>
              <a:rPr lang="ru-RU" dirty="0" smtClean="0"/>
              <a:t>материала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B050"/>
                </a:solidFill>
              </a:rPr>
              <a:t>Решение: использование уже созданных цифровых образовательных ресурсов, размещенных в свободном доступе, и интерактивных ресурсов и курсов</a:t>
            </a:r>
          </a:p>
          <a:p>
            <a:pPr>
              <a:spcAft>
                <a:spcPts val="600"/>
              </a:spcAft>
            </a:pPr>
            <a:r>
              <a:rPr lang="ru-RU" dirty="0"/>
              <a:t>4. Ученики должны иметь доступ к техническим средствам обучения (компьютер и доступ в интернет</a:t>
            </a:r>
            <a:r>
              <a:rPr lang="ru-RU" dirty="0" smtClean="0"/>
              <a:t>)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B050"/>
                </a:solidFill>
              </a:rPr>
              <a:t>Решение: применение кейс-технологий и проведение индивидуальных консультаций</a:t>
            </a:r>
          </a:p>
          <a:p>
            <a:pPr>
              <a:spcAft>
                <a:spcPts val="600"/>
              </a:spcAft>
            </a:pPr>
            <a:r>
              <a:rPr lang="ru-RU" dirty="0"/>
              <a:t>5. Невозможность 100% контроля над знаниями учащихся и процессом </a:t>
            </a:r>
            <a:r>
              <a:rPr lang="ru-RU" dirty="0" smtClean="0"/>
              <a:t>обучения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B050"/>
                </a:solidFill>
              </a:rPr>
              <a:t>Решение: применение метода проектов и создание тестовых материалов с открытыми вопросами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33047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87624" y="908720"/>
          <a:ext cx="7704855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792088"/>
                <a:gridCol w="1944216"/>
                <a:gridCol w="2131436"/>
                <a:gridCol w="1540971"/>
              </a:tblGrid>
              <a:tr h="37084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Элементы структуры урока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Время, мин.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Формат взаимодействия 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Деятельность преподавателя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Деятельность обучающегося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Организационный момент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Групповой чат, 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ВКС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Перекличка, проверка готовности учеников к уроку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Ответы на вопросы педагога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Объяснение материала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Онлайн</a:t>
                      </a: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лекция,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Видеоурок</a:t>
                      </a: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Фрагмент интерактивного курса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Объяснение материала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Ознакомление с материалом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Закрепление полученных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знаний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Задание на самостоятельную работу (в случае использования интерактивной платформы, ссылки на задание)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Ответы на возникающие вопросы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Самостоятельная работа 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Подведение итогов урока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Групповой чат,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ВКС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Обобщение знаний, фронтальный опрос, включающий вопросы на рефлексию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Ответы на вопросы педагога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Домашнее задание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Групповой чат,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Интерактивная платформа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 фиксацией в АИС «Образование»)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Выдача домашнего задания с указанием сроков выполнения и с наличием проверки обратной связи (рефлексия, творческое задание и пр.)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Фиксирует домашнее, сроки его выполнения и задает уточняющие вопросы педагогу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87624" y="116632"/>
            <a:ext cx="8072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План урока при наличии  условий проведения </a:t>
            </a:r>
            <a:r>
              <a:rPr lang="ru-RU" sz="2400" b="1" dirty="0" err="1" smtClean="0"/>
              <a:t>онлайн</a:t>
            </a:r>
            <a:r>
              <a:rPr lang="ru-RU" sz="2400" b="1" dirty="0" smtClean="0"/>
              <a:t> занятий (1-2 раза в неделю)</a:t>
            </a:r>
            <a:endParaRPr lang="ru-RU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908720"/>
          <a:ext cx="8856985" cy="5616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855"/>
                <a:gridCol w="763862"/>
                <a:gridCol w="2882714"/>
                <a:gridCol w="1868906"/>
                <a:gridCol w="1787648"/>
              </a:tblGrid>
              <a:tr h="44933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Элементы структуры урока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Время, мин.</a:t>
                      </a:r>
                      <a:endParaRPr lang="ru-RU" sz="13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Формат взаимодействия 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Деятельность преподавателя</a:t>
                      </a:r>
                      <a:endParaRPr lang="ru-RU" sz="13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Деятельность обучающегося</a:t>
                      </a:r>
                      <a:endParaRPr lang="ru-RU" sz="13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123325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Организационный момент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индивидуальная консультация в том числе с использованием телефонной связи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Разработка и ознакомление ученика с его планом работы, проверка готовности  к урокам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Ответы на вопросы педагога</a:t>
                      </a:r>
                    </a:p>
                  </a:txBody>
                  <a:tcPr marL="68580" marR="68580" marT="0" marB="0"/>
                </a:tc>
              </a:tr>
              <a:tr h="134799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Выдача ученику изучаемого материала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Кейс-технологии: включают в себе теоретический, практический материал, итоговое задание (материалы на электронном или бумажном носителе) обязательна инструкция по работе с кейсом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Инструктирование по работе с кейсом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Ответы на вопросы педагога</a:t>
                      </a:r>
                    </a:p>
                  </a:txBody>
                  <a:tcPr marL="68580" marR="68580" marT="0" marB="0"/>
                </a:tc>
              </a:tr>
              <a:tr h="89866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Актуализация полученных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знаний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Консультирование в соответствии с выданным ученику планом, в том числе с использованием телефонной связи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Ответы на возникающие вопросы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Самостоятельное ознакомление с теоретическим материалом</a:t>
                      </a:r>
                    </a:p>
                  </a:txBody>
                  <a:tcPr marL="68580" marR="68580" marT="0" marB="0"/>
                </a:tc>
              </a:tr>
              <a:tr h="89866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Закрепление знаний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Консультирование в соответствии с выданным ученику планом, в том числе с использованием телефонной связи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Ответы на возникающие вопросы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Самостоятельное выполнение практических заданий</a:t>
                      </a:r>
                    </a:p>
                  </a:txBody>
                  <a:tcPr marL="68580" marR="68580" marT="0" marB="0"/>
                </a:tc>
              </a:tr>
              <a:tr h="898660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Выполнение итогового задания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электронном или бумажном носителе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Прием и оценка домашнего задания</a:t>
                      </a: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 фиксацией в АИС «Образование»)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Самостоятельное выполнение домашнего задания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528" y="116632"/>
            <a:ext cx="8936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План урока при отсутствии условий проведения </a:t>
            </a:r>
          </a:p>
          <a:p>
            <a:pPr algn="ctr"/>
            <a:r>
              <a:rPr lang="ru-RU" sz="2400" b="1" dirty="0" err="1" smtClean="0"/>
              <a:t>онлайн</a:t>
            </a:r>
            <a:r>
              <a:rPr lang="ru-RU" sz="2400" b="1" dirty="0" smtClean="0"/>
              <a:t> занятий</a:t>
            </a:r>
            <a:endParaRPr lang="ru-RU" sz="2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967335"/>
            <a:ext cx="8072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СИСТЕМЫ, ФОРМАТЫ И ИНСТРУМЕНТЫ </a:t>
            </a:r>
          </a:p>
          <a:p>
            <a:pPr algn="ctr"/>
            <a:r>
              <a:rPr lang="ru-RU" sz="3000" b="1" dirty="0" smtClean="0"/>
              <a:t>ДИСТАНЦИОННОГО ОБУЧЕНИЯ</a:t>
            </a:r>
            <a:endParaRPr lang="ru-RU" sz="3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Инструменты и сервисы взаимодействия учителя и ученика в условиях дистанционного обучения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556792"/>
            <a:ext cx="76328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/>
          </a:p>
          <a:p>
            <a:r>
              <a:rPr lang="ru-RU" sz="2400" dirty="0" smtClean="0"/>
              <a:t>- обмен информации представлен в различной форме (переписка, аудиообмен, </a:t>
            </a:r>
            <a:r>
              <a:rPr lang="ru-RU" sz="2400" dirty="0" err="1" smtClean="0"/>
              <a:t>видеообмен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- доступен на различных устройствах (в том числе при «плохом» интернете)</a:t>
            </a:r>
          </a:p>
          <a:p>
            <a:r>
              <a:rPr lang="ru-RU" sz="2400" dirty="0" smtClean="0"/>
              <a:t>- дает возможность различных форм общения как индивидуально, так и в группе</a:t>
            </a:r>
          </a:p>
          <a:p>
            <a:r>
              <a:rPr lang="ru-RU" sz="2400" dirty="0" smtClean="0"/>
              <a:t>- есть функционал демонстрации экрана компьютера</a:t>
            </a:r>
          </a:p>
          <a:p>
            <a:r>
              <a:rPr lang="ru-RU" sz="2400" dirty="0" smtClean="0"/>
              <a:t>- дает возможность обмена файлами</a:t>
            </a:r>
          </a:p>
          <a:p>
            <a:r>
              <a:rPr lang="ru-RU" sz="2400" dirty="0" smtClean="0"/>
              <a:t>- загрузка записи урока на компьютер и другие </a:t>
            </a:r>
            <a:r>
              <a:rPr lang="ru-RU" sz="2400" dirty="0" err="1" smtClean="0"/>
              <a:t>гаджеты</a:t>
            </a:r>
            <a:endParaRPr lang="ru-RU" sz="2400" dirty="0" smtClean="0"/>
          </a:p>
          <a:p>
            <a:pPr algn="just"/>
            <a:endParaRPr lang="ru-RU" sz="2400" dirty="0"/>
          </a:p>
        </p:txBody>
      </p:sp>
      <p:pic>
        <p:nvPicPr>
          <p:cNvPr id="26626" name="Picture 2" descr="https://skype-messengers.ru/wp-content/uploads/2019/03/skajp-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157192"/>
            <a:ext cx="3239634" cy="1700808"/>
          </a:xfrm>
          <a:prstGeom prst="rect">
            <a:avLst/>
          </a:prstGeom>
          <a:noFill/>
        </p:spPr>
      </p:pic>
      <p:pic>
        <p:nvPicPr>
          <p:cNvPr id="26628" name="Picture 4" descr="http://ww1.prweb.com/prfiles/2018/02/27/15260091/MicrosoftTeams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418000"/>
            <a:ext cx="2167380" cy="1440000"/>
          </a:xfrm>
          <a:prstGeom prst="rect">
            <a:avLst/>
          </a:prstGeom>
          <a:noFill/>
        </p:spPr>
      </p:pic>
      <p:pic>
        <p:nvPicPr>
          <p:cNvPr id="26630" name="Picture 6" descr="https://www.pipelinersales.com/wp-content/uploads/2019/11/zoom-logo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561856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Системы дистанционного и электронного обучения позволяют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988840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/>
          </a:p>
          <a:p>
            <a:r>
              <a:rPr lang="ru-RU" sz="2400" dirty="0" smtClean="0"/>
              <a:t>- создавать и управлять курсами</a:t>
            </a:r>
          </a:p>
          <a:p>
            <a:endParaRPr lang="ru-RU" sz="2400" dirty="0" smtClean="0"/>
          </a:p>
          <a:p>
            <a:r>
              <a:rPr lang="ru-RU" sz="2400" dirty="0" smtClean="0"/>
              <a:t>- отслеживать доступ к курсам и элементам курса</a:t>
            </a:r>
          </a:p>
          <a:p>
            <a:endParaRPr lang="ru-RU" sz="2400" dirty="0" smtClean="0"/>
          </a:p>
          <a:p>
            <a:r>
              <a:rPr lang="ru-RU" sz="2400" dirty="0" smtClean="0"/>
              <a:t>- отслеживать прохождение курса</a:t>
            </a:r>
          </a:p>
          <a:p>
            <a:endParaRPr lang="ru-RU" sz="2400" dirty="0" smtClean="0"/>
          </a:p>
          <a:p>
            <a:r>
              <a:rPr lang="ru-RU" sz="2400" dirty="0" smtClean="0"/>
              <a:t>- размещать контент различного формата</a:t>
            </a:r>
            <a:endParaRPr lang="ru-RU" sz="2400" dirty="0"/>
          </a:p>
        </p:txBody>
      </p:sp>
      <p:pic>
        <p:nvPicPr>
          <p:cNvPr id="25604" name="Picture 4" descr="https://blog.4linux.com.br/wp-content/uploads/2018/05/Moodle-1-740x380-1900x975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2806154" cy="1440000"/>
          </a:xfrm>
          <a:prstGeom prst="rect">
            <a:avLst/>
          </a:prstGeom>
          <a:noFill/>
        </p:spPr>
      </p:pic>
      <p:pic>
        <p:nvPicPr>
          <p:cNvPr id="25606" name="Picture 6" descr="https://im0-tub-ru.yandex.net/i?id=5ad2235dba155c5234e9b12e87a30b2c&amp;n=13&amp;ex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5733256"/>
            <a:ext cx="4572000" cy="895351"/>
          </a:xfrm>
          <a:prstGeom prst="rect">
            <a:avLst/>
          </a:prstGeom>
          <a:noFill/>
        </p:spPr>
      </p:pic>
      <p:pic>
        <p:nvPicPr>
          <p:cNvPr id="25608" name="Picture 8" descr="https://static.tildacdn.com/tild3835-3265-4531-a262-653939656130/learme_gre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4056385" cy="1070218"/>
          </a:xfrm>
          <a:prstGeom prst="rect">
            <a:avLst/>
          </a:prstGeom>
          <a:noFill/>
        </p:spPr>
      </p:pic>
      <p:pic>
        <p:nvPicPr>
          <p:cNvPr id="25610" name="Picture 10" descr="https://3.bp.blogspot.com/-EgLb4bp0XbI/W2PCDI6VaoI/AAAAAAAAYIU/pYmje04L_IY94fVKZE4wdlJM7tiUpjdNwCLcBGAs/s1600/Google-Classroom%2B%25281%25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901327"/>
            <a:ext cx="2520280" cy="1956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ОБЗОР ЭЛЕКТРОННЫХ ОБРАЗОВАТЕЛЬНЫХ ПЛОЩАДОК</a:t>
            </a:r>
            <a:endParaRPr lang="ru-RU" sz="2800" b="1" dirty="0"/>
          </a:p>
        </p:txBody>
      </p:sp>
      <p:pic>
        <p:nvPicPr>
          <p:cNvPr id="13" name="Рисунок 12" descr="https://barvikha.odinedu.ru/upload/iblock/f87/f87d1c3d67cd24760fc5d0c236090b5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556792"/>
            <a:ext cx="119824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lyc1557zg.mskobr.ru/images/%2813%29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492896"/>
            <a:ext cx="277813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3.bp.blogspot.com/-bv3F5JULX7U/XFLlRVut_7I/AAAAAAAAIS8/uCx8MyLOz1w_RM8F7mtfr9lpHohVCwV5gCLcBGAs/s320/%25D0%25AF%25D0%25BD%25D0%25B4%25D0%25B5%25D0%25BA%25D1%2581%2B%25D1%2583%25D1%2587%25D0%25B5%25D0%25B1%25D0%25BD%25D0%25B8%25D0%25BA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274285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yt3.ggpht.com/a/AGF-l7-35SevI5KLqvFLkceYijD-u9BQ5hwj6L0yDg=s900-c-k-c0xffffffff-no-rj-m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42088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xn--80abbqipopbve.xn--p1ai/attachments/Image/3_.jpg?template=generic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509120"/>
            <a:ext cx="144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psy-conference.ru/wp-content/uploads/2017/07/skyeng-logo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628800"/>
            <a:ext cx="242587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s://im0-tub-ru.yandex.net/i?id=40f6bd9bfb2a674419f0ba2f4c22b527&amp;n=1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636912"/>
            <a:ext cx="216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magas.su/sites/magas.su/files/newspics/001%20%28%29_632.jpg?157471578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5589240"/>
            <a:ext cx="117729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slide-share.ru/image/6031028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1124744"/>
            <a:ext cx="8064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im0-tub-ru.yandex.net/i?id=f1372d8a7eee21821fbdda39f1245610&amp;n=13&amp;exp=1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3501008"/>
            <a:ext cx="24510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im0-tub-ru.yandex.net/i?id=ad75833afb685b58781ad86c4c85ea4c-srl&amp;n=13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3573016"/>
            <a:ext cx="113924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im0-tub-ru.yandex.net/i?id=63805f2d5be28915b690d86b96c37c3c&amp;n=13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458112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s://irorb.ru/wp-content/uploads/2019/12/maxresdefault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08104" y="4293096"/>
            <a:ext cx="128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s://im0-tub-ru.yandex.net/i?id=630639bde02e0ccfcb4861bd024359b3-sr&amp;n=13&amp;exp=1"/>
          <p:cNvPicPr/>
          <p:nvPr/>
        </p:nvPicPr>
        <p:blipFill>
          <a:blip r:embed="rId15" cstate="print"/>
          <a:srcRect b="27862"/>
          <a:stretch>
            <a:fillRect/>
          </a:stretch>
        </p:blipFill>
        <p:spPr bwMode="auto">
          <a:xfrm>
            <a:off x="3923928" y="5733256"/>
            <a:ext cx="302943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s://i.ibb.co/VDgtcgt/2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92280" y="4869160"/>
            <a:ext cx="155428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Российская электронная школа 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Методические рекомендации разработаны в соответствии с: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340768"/>
            <a:ext cx="76328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 pitchFamily="18" charset="2"/>
              <a:buChar char=""/>
            </a:pPr>
            <a:r>
              <a:rPr lang="ru-RU" sz="2000" dirty="0" smtClean="0"/>
              <a:t> Федеральным законом от 29 декабря 2012 года № 273-ФЗ «Об образовании в Российской Федерации»</a:t>
            </a:r>
          </a:p>
          <a:p>
            <a:pPr>
              <a:buFont typeface="Symbol" pitchFamily="18" charset="2"/>
              <a:buChar char=""/>
            </a:pPr>
            <a:r>
              <a:rPr lang="ru-RU" sz="2000" dirty="0" smtClean="0"/>
              <a:t> Федеральным законом от 27.07.2006 № 152-ФЗ «О персональных данных»</a:t>
            </a:r>
          </a:p>
          <a:p>
            <a:pPr>
              <a:buFont typeface="Symbol" pitchFamily="18" charset="2"/>
              <a:buChar char=""/>
            </a:pPr>
            <a:r>
              <a:rPr lang="ru-RU" sz="2000" dirty="0" smtClean="0"/>
              <a:t> приказом </a:t>
            </a:r>
            <a:r>
              <a:rPr lang="ru-RU" sz="2000" dirty="0" err="1" smtClean="0"/>
              <a:t>Минобрнауки</a:t>
            </a:r>
            <a:r>
              <a:rPr lang="ru-RU" sz="2000" dirty="0" smtClean="0"/>
              <a:t> России от 23 августа 2017 года № 816 «Об 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программ»</a:t>
            </a:r>
          </a:p>
          <a:p>
            <a:pPr>
              <a:buFont typeface="Symbol" pitchFamily="18" charset="2"/>
              <a:buChar char=""/>
            </a:pPr>
            <a:r>
              <a:rPr lang="ru-RU" sz="2000" dirty="0" smtClean="0"/>
              <a:t> приказом </a:t>
            </a:r>
            <a:r>
              <a:rPr lang="ru-RU" sz="2000" dirty="0" err="1" smtClean="0"/>
              <a:t>Минобрнауки</a:t>
            </a:r>
            <a:r>
              <a:rPr lang="ru-RU" sz="2000" dirty="0" smtClean="0"/>
              <a:t> России от 09 июня 2016 года № 698 «Об утверждении ведомственной целевой программы «Российская электронная школа» на 2016-2018 годы»</a:t>
            </a:r>
          </a:p>
          <a:p>
            <a:pPr>
              <a:buFont typeface="Symbol" pitchFamily="18" charset="2"/>
              <a:buChar char=""/>
            </a:pPr>
            <a:r>
              <a:rPr lang="ru-RU" sz="2000" dirty="0" smtClean="0"/>
              <a:t> приказом Министерства просвещения Российской Федерации от 02 декабря 2019 года № 649 «Об утверждении Целевой модели цифровой образовательной среды»</a:t>
            </a:r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Московская электронная школа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Яндекс.Учебник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ЯКласс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Учи.ру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99299"/>
            <a:ext cx="8096448" cy="595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Платформа новой школы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Издательство «Просвещение»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56906"/>
            <a:ext cx="7376368" cy="590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МОСОБРТВ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Билет в будущее</a:t>
            </a:r>
            <a:endParaRPr lang="ru-RU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99299"/>
            <a:ext cx="8240464" cy="56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Маркетплейс</a:t>
            </a:r>
            <a:r>
              <a:rPr lang="ru-RU" sz="2400" b="1" dirty="0" smtClean="0"/>
              <a:t> образовательных услуг</a:t>
            </a:r>
            <a:endParaRPr lang="ru-RU" b="1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61954"/>
            <a:ext cx="8136904" cy="581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Мои достижения</a:t>
            </a:r>
            <a:endParaRPr lang="ru-RU" b="1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124744"/>
            <a:ext cx="8312472" cy="555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Методические рекомендации разработаны в соответствии с: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124744"/>
            <a:ext cx="76328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 pitchFamily="18" charset="2"/>
              <a:buChar char="-"/>
            </a:pPr>
            <a:r>
              <a:rPr lang="ru-RU" dirty="0" smtClean="0"/>
              <a:t> приказом </a:t>
            </a:r>
            <a:r>
              <a:rPr lang="ru-RU" dirty="0" err="1" smtClean="0"/>
              <a:t>Минобрнауки</a:t>
            </a:r>
            <a:r>
              <a:rPr lang="ru-RU" dirty="0" smtClean="0"/>
              <a:t> России от 30 августа 2013 года № 1015 «Об 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начального общего, основного общего и среднего общего образования»</a:t>
            </a:r>
          </a:p>
          <a:p>
            <a:pPr>
              <a:buFont typeface="Symbol" pitchFamily="18" charset="2"/>
              <a:buChar char="-"/>
            </a:pPr>
            <a:r>
              <a:rPr lang="ru-RU" dirty="0" smtClean="0"/>
              <a:t> указом Главы Республики Башкортостан от 18 марта 2020 года № УГ-111</a:t>
            </a:r>
            <a:br>
              <a:rPr lang="ru-RU" dirty="0" smtClean="0"/>
            </a:br>
            <a:r>
              <a:rPr lang="ru-RU" dirty="0" smtClean="0"/>
              <a:t>«О введении режима «Повышенная готовность» на территории Республики Башкортостан в связи с угрозой распространения в Республике Башкортостан новой </a:t>
            </a:r>
            <a:r>
              <a:rPr lang="ru-RU" dirty="0" err="1" smtClean="0"/>
              <a:t>коронавирусной</a:t>
            </a:r>
            <a:r>
              <a:rPr lang="ru-RU" dirty="0" smtClean="0"/>
              <a:t> инфекции (2019-nCoV)»</a:t>
            </a:r>
          </a:p>
          <a:p>
            <a:pPr>
              <a:buFont typeface="Symbol" pitchFamily="18" charset="2"/>
              <a:buChar char="-"/>
            </a:pPr>
            <a:r>
              <a:rPr lang="ru-RU" dirty="0" smtClean="0"/>
              <a:t> приказом Министерства образования и науки Республики Башкортостан </a:t>
            </a:r>
            <a:br>
              <a:rPr lang="ru-RU" dirty="0" smtClean="0"/>
            </a:br>
            <a:r>
              <a:rPr lang="ru-RU" dirty="0" smtClean="0"/>
              <a:t>от 18 марта 2020 года № 339 «Об организации образовательного процесса в общеобразовательных организациях»</a:t>
            </a:r>
          </a:p>
          <a:p>
            <a:pPr>
              <a:buFont typeface="Symbol" pitchFamily="18" charset="2"/>
              <a:buChar char="-"/>
            </a:pPr>
            <a:r>
              <a:rPr lang="ru-RU" dirty="0" smtClean="0"/>
              <a:t> методическими рекомендациями по реализации образовательных программ начального общего, основного общего, среднего общего образования, образовательных программ среднего профессионального образования и дополнительных общеобразовательных программ с применением электронного обучения и дистанционных образовательных технологий (письмо Министерства просвещения Российской Федерации от 19.03.2020 № 2Д-39/04)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64886"/>
            <a:ext cx="8456488" cy="59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382" y="260648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Олимпиум</a:t>
            </a:r>
            <a:endParaRPr lang="ru-RU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067138"/>
            <a:ext cx="8168456" cy="56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382" y="260648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Урок цифры</a:t>
            </a:r>
            <a:endParaRPr lang="ru-RU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Электронное образование Республики Башкортостан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067138"/>
            <a:ext cx="8384480" cy="56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Портал системы образования Республики Башкортостан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Skyeng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Мобильное электронное образование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Физикон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Русское слово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Российский учебник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LECTA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548680"/>
            <a:ext cx="70567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Методические рекомендации по использованию электронных образовательных платформ, расписание вебинаров, проводимые ГАУ ДПО «Институт развития образования Республики Башкортостан» и ответы на часто задаваемые вопросы, в том числе по телефону «горячей линии»,  будут опубликованы в интернете по адресу: </a:t>
            </a:r>
          </a:p>
          <a:p>
            <a:pPr algn="just"/>
            <a:endParaRPr lang="ru-RU" sz="2400" dirty="0" smtClean="0"/>
          </a:p>
          <a:p>
            <a:pPr algn="ctr"/>
            <a:r>
              <a:rPr lang="en-US" sz="2400" b="1" dirty="0" smtClean="0"/>
              <a:t>distant</a:t>
            </a:r>
            <a:r>
              <a:rPr lang="ru-RU" sz="2400" b="1" dirty="0" smtClean="0"/>
              <a:t>.</a:t>
            </a:r>
            <a:r>
              <a:rPr lang="en-US" sz="2400" b="1" dirty="0" err="1" smtClean="0"/>
              <a:t>irorb</a:t>
            </a:r>
            <a:r>
              <a:rPr lang="ru-RU" sz="2400" b="1" dirty="0" smtClean="0"/>
              <a:t>.</a:t>
            </a:r>
            <a:r>
              <a:rPr lang="en-US" sz="2400" b="1" dirty="0" smtClean="0"/>
              <a:t>ru</a:t>
            </a:r>
            <a:r>
              <a:rPr lang="ru-RU" sz="2400" b="1" dirty="0" smtClean="0"/>
              <a:t> 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и на портале информационного сопровождения системы дистанционного обучения Республики Башкортостан </a:t>
            </a:r>
          </a:p>
          <a:p>
            <a:pPr algn="just"/>
            <a:endParaRPr lang="ru-RU" sz="2400" dirty="0" smtClean="0"/>
          </a:p>
          <a:p>
            <a:pPr algn="ctr"/>
            <a:r>
              <a:rPr lang="en-US" sz="2400" b="1" dirty="0" err="1" smtClean="0"/>
              <a:t>edu</a:t>
            </a:r>
            <a:r>
              <a:rPr lang="ru-RU" sz="2400" b="1" dirty="0" smtClean="0"/>
              <a:t>02.</a:t>
            </a:r>
            <a:r>
              <a:rPr lang="en-US" sz="2400" b="1" dirty="0" smtClean="0"/>
              <a:t>ru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864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42860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Портал «Открытый урок»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124744"/>
            <a:ext cx="8456488" cy="555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1538" y="260648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Единая коллекция цифровых </a:t>
            </a:r>
          </a:p>
          <a:p>
            <a:pPr algn="ctr"/>
            <a:r>
              <a:rPr lang="ru-RU" sz="2400" b="1" dirty="0" smtClean="0"/>
              <a:t>образовательных ресурсов</a:t>
            </a:r>
            <a:r>
              <a:rPr lang="ru-RU" b="1" dirty="0" smtClean="0"/>
              <a:t> </a:t>
            </a:r>
            <a:endParaRPr lang="ru-RU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988840"/>
            <a:ext cx="78488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ИНСТРУКЦИЯ ПО РАБОТЕ В АИС «ОБРАЗОВАНИЕ» </a:t>
            </a:r>
            <a:br>
              <a:rPr lang="ru-RU" sz="3000" b="1" dirty="0" smtClean="0"/>
            </a:br>
            <a:r>
              <a:rPr lang="ru-RU" sz="3000" b="1" dirty="0" smtClean="0"/>
              <a:t>ДЛЯ ПЕДАГОГОВ</a:t>
            </a:r>
            <a:endParaRPr lang="en-US" sz="3000" b="1" dirty="0" smtClean="0"/>
          </a:p>
          <a:p>
            <a:pPr algn="ctr"/>
            <a:endParaRPr lang="ru-RU" sz="3000" b="1" dirty="0" smtClean="0"/>
          </a:p>
          <a:p>
            <a:pPr algn="ctr"/>
            <a:r>
              <a:rPr lang="en-US" sz="3000" b="1" dirty="0" smtClean="0"/>
              <a:t>https</a:t>
            </a:r>
            <a:r>
              <a:rPr lang="ru-RU" sz="3000" b="1" dirty="0" smtClean="0">
                <a:sym typeface="Wingdings" pitchFamily="2" charset="2"/>
              </a:rPr>
              <a:t>://</a:t>
            </a:r>
            <a:r>
              <a:rPr lang="en-US" sz="3000" b="1" dirty="0" smtClean="0">
                <a:sym typeface="Wingdings" pitchFamily="2" charset="2"/>
              </a:rPr>
              <a:t>elschool.ru</a:t>
            </a:r>
            <a:r>
              <a:rPr lang="ru-RU" sz="3000" b="1" dirty="0" smtClean="0">
                <a:sym typeface="Wingdings" pitchFamily="2" charset="2"/>
              </a:rPr>
              <a:t>/</a:t>
            </a:r>
            <a:r>
              <a:rPr lang="en-US" sz="3000" b="1" dirty="0" smtClean="0">
                <a:sym typeface="Wingdings" pitchFamily="2" charset="2"/>
              </a:rPr>
              <a:t>instructions</a:t>
            </a:r>
            <a:r>
              <a:rPr lang="ru-RU" sz="3000" b="1" dirty="0" smtClean="0">
                <a:sym typeface="Wingdings" pitchFamily="2" charset="2"/>
              </a:rPr>
              <a:t>/</a:t>
            </a:r>
            <a:r>
              <a:rPr lang="en-US" sz="3000" b="1" dirty="0" smtClean="0">
                <a:sym typeface="Wingdings" pitchFamily="2" charset="2"/>
              </a:rPr>
              <a:t>journal</a:t>
            </a:r>
            <a:endParaRPr lang="ru-RU" sz="3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 отсутствии Интернета у ученика педагог: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836712"/>
            <a:ext cx="770485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1. Регистрирует ученика в АИС «Образование»</a:t>
            </a:r>
          </a:p>
          <a:p>
            <a:r>
              <a:rPr lang="ru-RU" sz="2200" dirty="0" smtClean="0"/>
              <a:t>2. Формирует ученику задание в АИС «Образование»</a:t>
            </a:r>
          </a:p>
          <a:p>
            <a:r>
              <a:rPr lang="ru-RU" sz="2200" dirty="0" smtClean="0"/>
              <a:t>3. Разрабатывает обучающий материал по дисциплине, задания для проверки знаний, записывает на электронный носитель и передает ученику</a:t>
            </a:r>
          </a:p>
          <a:p>
            <a:r>
              <a:rPr lang="ru-RU" sz="2200" dirty="0" smtClean="0"/>
              <a:t>4. Должен проследить, чтобы на компьютере/ноутбуке/смартфоне ученика были установлены программные средства, способные обрабатывать материалы, предоставленные на электронном носителе</a:t>
            </a:r>
          </a:p>
          <a:p>
            <a:r>
              <a:rPr lang="ru-RU" sz="2200" dirty="0" smtClean="0"/>
              <a:t>5. В целях организации обратной связи проводить консультирование ученика в школе по установленному графику</a:t>
            </a:r>
          </a:p>
          <a:p>
            <a:r>
              <a:rPr lang="ru-RU" sz="2200" dirty="0" smtClean="0"/>
              <a:t>6. Должен отладить взаимосвязь с родителями ученика</a:t>
            </a:r>
          </a:p>
          <a:p>
            <a:r>
              <a:rPr lang="ru-RU" sz="2200" dirty="0" smtClean="0"/>
              <a:t>7. Должен получить на электронном носителе выполненные учеником задания</a:t>
            </a:r>
          </a:p>
          <a:p>
            <a:r>
              <a:rPr lang="ru-RU" sz="2200" dirty="0" smtClean="0"/>
              <a:t>8. Выполненные учеником задания должен прикрепить в АИС «Образование», указать посещаемость и выставить оценку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 низкой скорости Интернета у ученика педагог: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836712"/>
            <a:ext cx="7704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 Регистрирует ученика в АИС «Образование»</a:t>
            </a:r>
          </a:p>
          <a:p>
            <a:r>
              <a:rPr lang="ru-RU" sz="2400" dirty="0" smtClean="0"/>
              <a:t>2. Формирует ученику задание в АИС «Образование»</a:t>
            </a:r>
          </a:p>
          <a:p>
            <a:r>
              <a:rPr lang="ru-RU" sz="2400" dirty="0" smtClean="0"/>
              <a:t>3. Разрабатывает обучающий материал по дисциплине, задания для проверки знаний и передает ученикам по электронной почте</a:t>
            </a:r>
          </a:p>
          <a:p>
            <a:r>
              <a:rPr lang="ru-RU" sz="2400" dirty="0" smtClean="0"/>
              <a:t>4. Если позволяет скорость Интернета, то использует систему социальных сетей, т.е. проводит </a:t>
            </a:r>
            <a:r>
              <a:rPr lang="ru-RU" sz="2400" dirty="0" err="1" smtClean="0"/>
              <a:t>вебинары</a:t>
            </a:r>
            <a:endParaRPr lang="ru-RU" sz="2400" dirty="0" smtClean="0"/>
          </a:p>
          <a:p>
            <a:r>
              <a:rPr lang="ru-RU" sz="2400" dirty="0" smtClean="0"/>
              <a:t>5. Используя ресурсы различных мессенджеров должен отладить взаимосвязь с родителями учеников</a:t>
            </a:r>
          </a:p>
          <a:p>
            <a:r>
              <a:rPr lang="ru-RU" sz="2400" dirty="0" smtClean="0"/>
              <a:t>6. Получает в электронном виде (через социальные сети, чаты или по электронной почте) выполненные учениками задания и оценивает их</a:t>
            </a:r>
          </a:p>
          <a:p>
            <a:r>
              <a:rPr lang="ru-RU" sz="2400" dirty="0" smtClean="0"/>
              <a:t>7. Должен выставить посещаемость и оценки в системе АИС «Образование»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  высокой скорости Интернета у ученика педагог: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836712"/>
            <a:ext cx="76328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 Регистрирует ученика в АИС «Образование»</a:t>
            </a:r>
          </a:p>
          <a:p>
            <a:r>
              <a:rPr lang="ru-RU" sz="2400" dirty="0" smtClean="0"/>
              <a:t>2. Формирует ученику задание в АИС «Образование»</a:t>
            </a:r>
          </a:p>
          <a:p>
            <a:r>
              <a:rPr lang="ru-RU" sz="2400" dirty="0" smtClean="0"/>
              <a:t>3. Разрабатывает обучающий материал по дисциплине</a:t>
            </a:r>
          </a:p>
          <a:p>
            <a:r>
              <a:rPr lang="ru-RU" sz="2400" dirty="0" smtClean="0"/>
              <a:t>4. Проводит вебинары (не менее 1 раза в 2 дня)</a:t>
            </a:r>
          </a:p>
          <a:p>
            <a:r>
              <a:rPr lang="ru-RU" sz="2400" dirty="0" smtClean="0"/>
              <a:t>5. Использует ресурсы социальных сетей для полноценной коммуникации с учениками – обратная связь</a:t>
            </a:r>
          </a:p>
          <a:p>
            <a:r>
              <a:rPr lang="ru-RU" sz="2400" dirty="0" smtClean="0"/>
              <a:t>6. Также используя социальные сети, отлаживает взаимосвязь с родителями учеников по текущей ситуации</a:t>
            </a:r>
          </a:p>
          <a:p>
            <a:r>
              <a:rPr lang="ru-RU" sz="2400" dirty="0" smtClean="0"/>
              <a:t>7. Отслеживает выполнение заданий учениками в социальных сетях и системе дистанционного обучения школы (проверка выполненных заданий осуществляется автоматически или учителем лично)</a:t>
            </a:r>
          </a:p>
          <a:p>
            <a:r>
              <a:rPr lang="ru-RU" sz="2400" dirty="0" smtClean="0"/>
              <a:t>8. Выставляет оценку и посещаемость занятий учеников в АИС «Образование»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Регламент взаимодействия учителя и ученика при проведении дистанционного урока, сформированного средствами АИС «Образование»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1628800"/>
            <a:ext cx="76435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 Формирование темы занятий в электронном журнале Системы</a:t>
            </a:r>
          </a:p>
          <a:p>
            <a:r>
              <a:rPr lang="ru-RU" sz="2400" dirty="0" smtClean="0"/>
              <a:t>2. К каждой теме урока необходимо прописать задания для самостоятельной работы</a:t>
            </a:r>
          </a:p>
          <a:p>
            <a:r>
              <a:rPr lang="ru-RU" sz="2400" dirty="0" smtClean="0"/>
              <a:t>3. Обучающимся предоставляется время на выполнение заданий в соответствии с расписанием уроков</a:t>
            </a:r>
          </a:p>
          <a:p>
            <a:r>
              <a:rPr lang="ru-RU" sz="2400" dirty="0" smtClean="0"/>
              <a:t>4. После выполнения заданий обучающиеся направляют результаты педагогу через форму обратной связи Системы</a:t>
            </a:r>
          </a:p>
          <a:p>
            <a:r>
              <a:rPr lang="ru-RU" sz="2400" dirty="0" smtClean="0"/>
              <a:t>5. Педагог проверят выполненные задания и выставляет оценки в Системе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214291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 smtClean="0"/>
              <a:t>1. </a:t>
            </a:r>
            <a:r>
              <a:rPr lang="en-US" sz="2800" b="1" dirty="0" smtClean="0"/>
              <a:t>https</a:t>
            </a:r>
            <a:r>
              <a:rPr lang="ru-RU" sz="2800" b="1" dirty="0" smtClean="0">
                <a:sym typeface="Wingdings" pitchFamily="2" charset="2"/>
              </a:rPr>
              <a:t>://</a:t>
            </a:r>
            <a:r>
              <a:rPr lang="en-US" sz="2800" b="1" dirty="0" smtClean="0">
                <a:sym typeface="Wingdings" pitchFamily="2" charset="2"/>
              </a:rPr>
              <a:t>elschool.ru</a:t>
            </a:r>
            <a:r>
              <a:rPr lang="ru-RU" sz="2800" b="1" dirty="0" smtClean="0">
                <a:sym typeface="Wingdings" pitchFamily="2" charset="2"/>
              </a:rPr>
              <a:t>/</a:t>
            </a:r>
            <a:r>
              <a:rPr lang="en-US" sz="2800" b="1" dirty="0" smtClean="0">
                <a:sym typeface="Wingdings" pitchFamily="2" charset="2"/>
              </a:rPr>
              <a:t>instructions</a:t>
            </a:r>
            <a:r>
              <a:rPr lang="ru-RU" sz="2800" b="1" dirty="0" smtClean="0">
                <a:sym typeface="Wingdings" pitchFamily="2" charset="2"/>
              </a:rPr>
              <a:t>/</a:t>
            </a:r>
            <a:r>
              <a:rPr lang="en-US" sz="2800" b="1" dirty="0" smtClean="0">
                <a:sym typeface="Wingdings" pitchFamily="2" charset="2"/>
              </a:rPr>
              <a:t>journal</a:t>
            </a:r>
            <a:endParaRPr lang="ru-RU" sz="2800" b="1" dirty="0" smtClean="0">
              <a:sym typeface="Wingdings" pitchFamily="2" charset="2"/>
            </a:endParaRPr>
          </a:p>
          <a:p>
            <a:pPr marL="514350" indent="-514350"/>
            <a:r>
              <a:rPr lang="ru-RU" sz="2800" b="1" dirty="0" smtClean="0">
                <a:sym typeface="Wingdings" pitchFamily="2" charset="2"/>
              </a:rPr>
              <a:t>2. </a:t>
            </a:r>
            <a:r>
              <a:rPr lang="tt-RU" sz="2800" b="1" dirty="0" smtClean="0"/>
              <a:t>Школа -</a:t>
            </a:r>
            <a:r>
              <a:rPr lang="ru-RU" sz="2800" b="1" dirty="0" smtClean="0"/>
              <a:t>&gt; </a:t>
            </a:r>
            <a:r>
              <a:rPr lang="tt-RU" sz="2800" b="1" dirty="0" smtClean="0"/>
              <a:t>Классы -</a:t>
            </a:r>
            <a:r>
              <a:rPr lang="ru-RU" sz="2800" b="1" dirty="0" smtClean="0"/>
              <a:t>&gt; Выбрать класс -&gt; Журнал</a:t>
            </a:r>
            <a:endParaRPr lang="ru-RU" sz="2800" b="1" dirty="0" smtClean="0">
              <a:sym typeface="Wingdings" pitchFamily="2" charset="2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57298"/>
            <a:ext cx="4690310" cy="502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71546"/>
            <a:ext cx="650085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928670"/>
            <a:ext cx="678660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71462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АЛГОРИТМ ДЕЙСТВИЙ ПРИ ПЕРЕХОДЕ НА ДИСТАНЦИОННОЕ ОБУЧЕНИЕ</a:t>
            </a:r>
            <a:endParaRPr lang="ru-RU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00042"/>
            <a:ext cx="507209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98477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590465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87005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492896"/>
            <a:ext cx="78488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Спасибо за внимание!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Администрация образовательной организации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908720"/>
            <a:ext cx="7776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разрабатывает и закрепляет в локальном акте особенности организации дистанционного обучения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издает приказ о переходе на дистанционное обучение, назначает ответственных за удаленное взаимодействие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формирует расписания занятий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осуществляет мониторинг необходимого технического обеспечения учителя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разрабатывает положение о промежуточной аттестации обучающихся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информирует обучающихся и их родителей (законных представителей) о реализации образовательных программ с применением электронного обучения и дистанционных технологий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осуществляет учет обучающихся и результатов образовательного процесса в электронной форме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000" dirty="0" smtClean="0"/>
              <a:t> организует для учеников 1-4 классов работу дежурных групп численностью не более 15 обучающихся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Классный руководитель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908720"/>
            <a:ext cx="7776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Symbol" pitchFamily="18" charset="2"/>
              <a:buChar char="-"/>
            </a:pPr>
            <a:r>
              <a:rPr lang="ru-RU" sz="2200" dirty="0" smtClean="0"/>
              <a:t> осуществляет учет обучающихся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200" dirty="0" smtClean="0"/>
              <a:t> осуществляет мониторинг необходимого технического обеспечения учащихся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200" dirty="0" smtClean="0"/>
              <a:t> осуществляет контроль взаимодействия всех учащихся класса с учителями-предметниками. Не реже 1 раза в два дня (а в 5-6 классах чаще) проводит «видео часы общения» (20-30 минут) с учащимися класса. Определяет (совместно с психологом) тематику внеурочных мероприятий для формирования учебной мотивации обучающихся, поддержки и формирования учебной самостоятельности</a:t>
            </a:r>
          </a:p>
          <a:p>
            <a:pPr marL="0" lvl="1">
              <a:buFont typeface="Symbol" pitchFamily="18" charset="2"/>
              <a:buChar char="-"/>
            </a:pPr>
            <a:r>
              <a:rPr lang="ru-RU" sz="2200" dirty="0" smtClean="0"/>
              <a:t> выражает свое отношение к работам обучающихся в виде текстовых или аудио рецензий, </a:t>
            </a:r>
            <a:r>
              <a:rPr lang="ru-RU" sz="2200" dirty="0" err="1" smtClean="0"/>
              <a:t>модерации</a:t>
            </a:r>
            <a:r>
              <a:rPr lang="ru-RU" sz="2200" dirty="0" smtClean="0"/>
              <a:t> форумов, устных </a:t>
            </a:r>
            <a:r>
              <a:rPr lang="ru-RU" sz="2200" dirty="0" err="1" smtClean="0"/>
              <a:t>онлайн</a:t>
            </a:r>
            <a:r>
              <a:rPr lang="ru-RU" sz="2200" dirty="0" smtClean="0"/>
              <a:t> консультаций и др.</a:t>
            </a:r>
          </a:p>
          <a:p>
            <a:pPr>
              <a:buFont typeface="Symbol" pitchFamily="18" charset="2"/>
              <a:buChar char="-"/>
            </a:pPr>
            <a:r>
              <a:rPr lang="ru-RU" sz="2200" dirty="0" smtClean="0"/>
              <a:t> объясняет родителям  о необходимости усиления их функций при переходе школы на дистанционную форму обучения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Учитель-предметник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764704"/>
            <a:ext cx="76328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определяет набор электронных ресурсов и приложений, планирует свою педагогическую деятельность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определяет средства коммуникации, формат проведения видео уроков, периодичность, график проведения оценочных мероприятий и домашнего задания, перечень учебной литературы, дополнительных источников, способы организации обратной связи, рефлексии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определяет учебный материал для своего учебного предмета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проводит корректировку рабочих программ, предусмотрев три блока: аудиторное обучение, обучение с применением дистанционных образовательных технологий, режим консультаций для обучающихся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определяет допустимый объём домашних заданий на неделю-две</a:t>
            </a:r>
          </a:p>
          <a:p>
            <a:pPr marL="0" lvl="1">
              <a:buFont typeface="Symbol" pitchFamily="18" charset="2"/>
              <a:buChar char=""/>
            </a:pPr>
            <a:r>
              <a:rPr lang="ru-RU" sz="2000" dirty="0" smtClean="0"/>
              <a:t> определяет формат выполнения домашних заданий в виде творческих и проектных работ, организует групповые работы учащихся класса с дистанционным взаимодействием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</TotalTime>
  <Words>2271</Words>
  <Application>Microsoft Office PowerPoint</Application>
  <PresentationFormat>Экран (4:3)</PresentationFormat>
  <Paragraphs>298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</dc:creator>
  <cp:lastModifiedBy>1</cp:lastModifiedBy>
  <cp:revision>57</cp:revision>
  <dcterms:created xsi:type="dcterms:W3CDTF">2020-03-22T14:01:54Z</dcterms:created>
  <dcterms:modified xsi:type="dcterms:W3CDTF">2020-03-23T14:45:00Z</dcterms:modified>
</cp:coreProperties>
</file>