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Title">
    <p:spTree>
      <p:nvGrpSpPr>
        <p:cNvPr id="55" name="GroupShape 55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3866920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" name="Shape 60"/>
          <p:cNvSpPr txBox="1"/>
          <p:nvPr>
            <p:ph type="subTitle" idx="1"/>
          </p:nvPr>
        </p:nvSpPr>
        <p:spPr>
          <a:xfrm>
            <a:off x="1473795" y="5052545"/>
            <a:ext cx="5637010" cy="882119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marL="0" lv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lvl="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t>Образец подзаголовка</a:t>
            </a:r>
          </a:p>
        </p:txBody>
      </p:sp>
      <p:sp>
        <p:nvSpPr>
          <p:cNvPr id="61" name="Shape 61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62" name="Shape 62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63" name="Shape 63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64" name="Shape 64"/>
          <p:cNvSpPr txBox="1"/>
          <p:nvPr>
            <p:ph type="title"/>
          </p:nvPr>
        </p:nvSpPr>
        <p:spPr>
          <a:xfrm>
            <a:off x="817581" y="3132290"/>
            <a:ext cx="7175351" cy="1793166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marL="640080" lvl="0" indent="-457200" algn="l">
              <a:defRPr sz="5400"/>
            </a:lvl1pPr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1" name="GroupShape 11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13" name="Shape 13"/>
          <p:cNvSpPr txBox="1"/>
          <p:nvPr>
            <p:ph type="body" idx="1"/>
          </p:nvPr>
        </p:nvSpPr>
        <p:spPr>
          <a:xfrm>
            <a:off x="1905000" y="731519"/>
            <a:ext cx="6400800" cy="3474720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4" name="Shape 14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15" name="Shape 15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16" name="Shape 16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28" name="GroupShape 28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1153758" y="376517"/>
            <a:ext cx="2057400" cy="5238339"/>
          </a:xfrm>
          <a:prstGeom prst="rect">
            <a:avLst/>
          </a:prstGeom>
        </p:spPr>
        <p:txBody>
          <a:bodyPr vert="eaVert"/>
          <a:lstStyle>
            <a:defPPr/>
            <a:lvl1pPr lvl="0" algn="l"/>
          </a:lstStyle>
          <a:p>
            <a:r>
              <a:t>Образец заголовка</a:t>
            </a:r>
          </a:p>
        </p:txBody>
      </p:sp>
      <p:sp>
        <p:nvSpPr>
          <p:cNvPr id="30" name="Shape 30"/>
          <p:cNvSpPr txBox="1"/>
          <p:nvPr>
            <p:ph type="body" idx="1"/>
          </p:nvPr>
        </p:nvSpPr>
        <p:spPr>
          <a:xfrm>
            <a:off x="3324113" y="731519"/>
            <a:ext cx="4829287" cy="4894729"/>
          </a:xfrm>
          <a:prstGeom prst="rect">
            <a:avLst/>
          </a:prstGeom>
        </p:spPr>
        <p:txBody>
          <a:bodyPr vert="eaVert"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31" name="Shape 31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32" name="Shape 32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33" name="Shape 33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69" name="GroupShape 69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71" name="Shape 71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72" name="Shape 72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73" name="Shape 7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74" name="Shape 74"/>
          <p:cNvSpPr txBox="1"/>
          <p:nvPr>
            <p:ph type="body" idx="5"/>
          </p:nvPr>
        </p:nvSpPr>
        <p:spPr>
          <a:xfrm>
            <a:off x="1143000" y="731520"/>
            <a:ext cx="6400800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le and Subtitle">
    <p:spTree>
      <p:nvGrpSpPr>
        <p:cNvPr id="82" name="GroupShape 82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0" y="3866920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Shape 87"/>
          <p:cNvSpPr txBox="1"/>
          <p:nvPr>
            <p:ph type="title"/>
          </p:nvPr>
        </p:nvSpPr>
        <p:spPr>
          <a:xfrm>
            <a:off x="2033195" y="2172648"/>
            <a:ext cx="5966666" cy="2423346"/>
          </a:xfrm>
          <a:prstGeom prst="rect">
            <a:avLst/>
          </a:prstGeom>
        </p:spPr>
        <p:txBody>
          <a:bodyPr anchor="b"/>
          <a:lstStyle>
            <a:defPPr/>
            <a:lvl1pPr lvl="0" algn="r">
              <a:defRPr sz="4600" b="1" cap="none" baseline="0"/>
            </a:lvl1pPr>
          </a:lstStyle>
          <a:p>
            <a:r>
              <a:t>Образец заголовка</a:t>
            </a:r>
          </a:p>
        </p:txBody>
      </p:sp>
      <p:sp>
        <p:nvSpPr>
          <p:cNvPr id="88" name="Shape 88"/>
          <p:cNvSpPr txBox="1"/>
          <p:nvPr>
            <p:ph type="body" idx="1"/>
          </p:nvPr>
        </p:nvSpPr>
        <p:spPr>
          <a:xfrm>
            <a:off x="2022438" y="4607511"/>
            <a:ext cx="5970494" cy="835459"/>
          </a:xfrm>
          <a:prstGeom prst="rect">
            <a:avLst/>
          </a:prstGeom>
        </p:spPr>
        <p:txBody>
          <a:bodyPr anchor="t"/>
          <a:lstStyle>
            <a:defPPr/>
            <a:lvl1pPr marL="0" lv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lvl="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89" name="Shape 89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90" name="Shape 90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91" name="Shape 91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34" name="GroupShape 34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36" name="Shape 36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37" name="Shape 37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38" name="Shape 38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lumns">
    <p:spTree>
      <p:nvGrpSpPr>
        <p:cNvPr id="75" name="GroupShape 75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77" name="Shape 77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78" name="Shape 78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79" name="Shape 7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  <p:sp>
        <p:nvSpPr>
          <p:cNvPr id="80" name="Shape 80"/>
          <p:cNvSpPr txBox="1"/>
          <p:nvPr>
            <p:ph type="body" idx="5"/>
          </p:nvPr>
        </p:nvSpPr>
        <p:spPr>
          <a:xfrm>
            <a:off x="1142999" y="731519"/>
            <a:ext cx="3346703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1" name="Shape 81"/>
          <p:cNvSpPr txBox="1"/>
          <p:nvPr>
            <p:ph type="body" idx="6"/>
          </p:nvPr>
        </p:nvSpPr>
        <p:spPr>
          <a:xfrm>
            <a:off x="4645152" y="731520"/>
            <a:ext cx="3346704" cy="3474720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65" name="GroupShape 65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67" name="Shape 67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68" name="Shape 68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39" name="GroupShape 39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body" idx="1"/>
          </p:nvPr>
        </p:nvSpPr>
        <p:spPr>
          <a:xfrm>
            <a:off x="1143000" y="731520"/>
            <a:ext cx="3346703" cy="6397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1" i="0">
                <a:solidFill>
                  <a:srgbClr val="202332">
                    <a:alpha val="82353"/>
                  </a:srgbClr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41" name="Shape 41"/>
          <p:cNvSpPr txBox="1"/>
          <p:nvPr>
            <p:ph type="body" idx="2"/>
          </p:nvPr>
        </p:nvSpPr>
        <p:spPr>
          <a:xfrm>
            <a:off x="1156447" y="1400327"/>
            <a:ext cx="3346703" cy="2743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>
              <a:defRPr sz="1800"/>
            </a:lvl1pPr>
            <a:lvl2pPr lvl="1">
              <a:defRPr sz="1800"/>
            </a:lvl2pPr>
            <a:lvl3pPr lvl="2">
              <a:defRPr sz="16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2" name="Shape 42"/>
          <p:cNvSpPr txBox="1"/>
          <p:nvPr>
            <p:ph type="body" idx="3"/>
          </p:nvPr>
        </p:nvSpPr>
        <p:spPr>
          <a:xfrm>
            <a:off x="4647302" y="731520"/>
            <a:ext cx="3346703" cy="639762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0" lvl="0" indent="0" algn="ctr">
              <a:buNone/>
              <a:defRPr sz="2400" b="1" i="0">
                <a:solidFill>
                  <a:srgbClr val="202332">
                    <a:alpha val="82353"/>
                  </a:srgbClr>
                </a:solidFill>
                <a:latin typeface="+mj-lt"/>
                <a:ea typeface="+mj-ea"/>
                <a:cs typeface="+mj-cs"/>
              </a:defRPr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marL="0" lvl="0" indent="0" algn="ctr">
              <a:spcAft>
                <a:spcPts val="300"/>
              </a:spcAft>
            </a:pPr>
            <a:r>
              <a:t>Образец текста</a:t>
            </a:r>
          </a:p>
        </p:txBody>
      </p:sp>
      <p:sp>
        <p:nvSpPr>
          <p:cNvPr id="43" name="Shape 43"/>
          <p:cNvSpPr txBox="1"/>
          <p:nvPr>
            <p:ph type="body" idx="4"/>
          </p:nvPr>
        </p:nvSpPr>
        <p:spPr>
          <a:xfrm>
            <a:off x="4645025" y="1399032"/>
            <a:ext cx="3346704" cy="274320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>
              <a:defRPr sz="1800"/>
            </a:lvl1pPr>
            <a:lvl2pPr lvl="1">
              <a:defRPr sz="1800"/>
            </a:lvl2pPr>
            <a:lvl3pPr lvl="2">
              <a:defRPr sz="1600"/>
            </a:lvl3pPr>
            <a:lvl4pPr lvl="3">
              <a:defRPr sz="1600"/>
            </a:lvl4pPr>
            <a:lvl5pPr lvl="4">
              <a:defRPr sz="1600"/>
            </a:lvl5pPr>
            <a:lvl6pPr lvl="5">
              <a:defRPr sz="1600"/>
            </a:lvl6pPr>
            <a:lvl7pPr lvl="6">
              <a:defRPr sz="1600"/>
            </a:lvl7pPr>
            <a:lvl8pPr lvl="7">
              <a:defRPr sz="1600"/>
            </a:lvl8pPr>
            <a:lvl9pPr lvl="8">
              <a:defRPr sz="16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44" name="Shape 44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45" name="Shape 45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46" name="Shape 46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47" name="Shape 4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Title, Text and Object">
    <p:spTree>
      <p:nvGrpSpPr>
        <p:cNvPr id="48" name="GroupShape 48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839095" y="2209800"/>
            <a:ext cx="3636085" cy="1258493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marL="228600" lvl="0" indent="-228600" algn="l">
              <a:defRPr sz="2800" b="1"/>
            </a:lvl1pPr>
          </a:lstStyle>
          <a:p>
            <a:r>
              <a:t>Образец заголовка</a:t>
            </a:r>
          </a:p>
        </p:txBody>
      </p:sp>
      <p:sp>
        <p:nvSpPr>
          <p:cNvPr id="50" name="Shape 50"/>
          <p:cNvSpPr txBox="1"/>
          <p:nvPr>
            <p:ph type="body" idx="1"/>
          </p:nvPr>
        </p:nvSpPr>
        <p:spPr>
          <a:xfrm>
            <a:off x="4593515" y="731520"/>
            <a:ext cx="4017085" cy="4894730"/>
          </a:xfrm>
          <a:prstGeom prst="rect">
            <a:avLst/>
          </a:prstGeom>
        </p:spPr>
        <p:txBody>
          <a:bodyPr anchor="ctr"/>
          <a:lstStyle>
            <a:defPPr/>
            <a:lvl1pPr lvl="0">
              <a:defRPr sz="2200"/>
            </a:lvl1pPr>
            <a:lvl2pPr lvl="1">
              <a:defRPr sz="2000"/>
            </a:lvl2pPr>
            <a:lvl3pPr lvl="2">
              <a:defRPr sz="1800"/>
            </a:lvl3pPr>
            <a:lvl4pPr lvl="3">
              <a:defRPr sz="1600"/>
            </a:lvl4pPr>
            <a:lvl5pPr lvl="4">
              <a:defRPr sz="14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51" name="Shape 51"/>
          <p:cNvSpPr txBox="1"/>
          <p:nvPr>
            <p:ph type="body" idx="2"/>
          </p:nvPr>
        </p:nvSpPr>
        <p:spPr>
          <a:xfrm>
            <a:off x="1075765" y="3497802"/>
            <a:ext cx="3388659" cy="2139518"/>
          </a:xfrm>
          <a:prstGeom prst="rect">
            <a:avLst/>
          </a:prstGeom>
        </p:spPr>
        <p:txBody>
          <a:bodyPr/>
          <a:lstStyle>
            <a:defPPr/>
            <a:lvl1pPr marL="0" lvl="0" indent="0">
              <a:buNone/>
              <a:defRPr sz="14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52" name="Shape 52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53" name="Shape 53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54" name="Shape 54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showMasterSp="0">
  <p:cSld name="Title and Picture">
    <p:spTree>
      <p:nvGrpSpPr>
        <p:cNvPr id="17" name="GroupShape 17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3866920"/>
            <a:ext cx="9144000" cy="2991079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Shape 22"/>
          <p:cNvSpPr/>
          <p:nvPr>
            <p:ph type="body" idx="1" hasCustomPrompt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defPPr/>
            <a:lvl1pPr marL="0" lvl="0" indent="0" algn="ctr">
              <a:buNone/>
              <a:defRPr sz="20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r>
              <a:t>Вставка рисунка</a:t>
            </a:r>
          </a:p>
        </p:txBody>
      </p:sp>
      <p:sp>
        <p:nvSpPr>
          <p:cNvPr id="23" name="Shape 23"/>
          <p:cNvSpPr txBox="1"/>
          <p:nvPr>
            <p:ph type="body" idx="2"/>
          </p:nvPr>
        </p:nvSpPr>
        <p:spPr>
          <a:xfrm>
            <a:off x="877887" y="1010486"/>
            <a:ext cx="3694114" cy="2163020"/>
          </a:xfrm>
          <a:prstGeom prst="rect">
            <a:avLst/>
          </a:prstGeom>
        </p:spPr>
        <p:txBody>
          <a:bodyPr anchor="b"/>
          <a:lstStyle>
            <a:defPPr/>
            <a:lvl1pPr marL="182880" lvl="0" indent="-182880">
              <a:buFont typeface="Georgia" panose="02040502050405020303"/>
              <a:buChar char="*"/>
              <a:defRPr sz="1600"/>
            </a:lvl1pPr>
            <a:lvl2pPr marL="457200" lvl="1" indent="0">
              <a:buNone/>
              <a:defRPr sz="1200"/>
            </a:lvl2pPr>
            <a:lvl3pPr marL="914400" lvl="2" indent="0">
              <a:buNone/>
              <a:defRPr sz="1000"/>
            </a:lvl3pPr>
            <a:lvl4pPr marL="1371600" lvl="3" indent="0">
              <a:buNone/>
              <a:defRPr sz="900"/>
            </a:lvl4pPr>
            <a:lvl5pPr marL="1828800" lvl="4" indent="0">
              <a:buNone/>
              <a:defRPr sz="900"/>
            </a:lvl5pPr>
            <a:lvl6pPr marL="2286000" lvl="5" indent="0">
              <a:buNone/>
              <a:defRPr sz="900"/>
            </a:lvl6pPr>
            <a:lvl7pPr marL="2743200" lvl="6" indent="0">
              <a:buNone/>
              <a:defRPr sz="900"/>
            </a:lvl7pPr>
            <a:lvl8pPr marL="3200400" lvl="7" indent="0">
              <a:buNone/>
              <a:defRPr sz="900"/>
            </a:lvl8pPr>
            <a:lvl9pPr marL="3657600" lvl="8" indent="0">
              <a:buNone/>
              <a:defRPr sz="900"/>
            </a:lvl9pPr>
          </a:lstStyle>
          <a:p>
            <a:pPr lvl="0"/>
            <a:r>
              <a:t>Образец текста</a:t>
            </a:r>
          </a:p>
        </p:txBody>
      </p:sp>
      <p:sp>
        <p:nvSpPr>
          <p:cNvPr id="24" name="Shape 24"/>
          <p:cNvSpPr txBox="1"/>
          <p:nvPr>
            <p:ph type="dt" idx="10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17.03.2025</a:t>
            </a:r>
          </a:p>
        </p:txBody>
      </p:sp>
      <p:sp>
        <p:nvSpPr>
          <p:cNvPr id="25" name="Shape 25"/>
          <p:cNvSpPr txBox="1"/>
          <p:nvPr>
            <p:ph type="ftr" idx="11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/>
        </p:txBody>
      </p:sp>
      <p:sp>
        <p:nvSpPr>
          <p:cNvPr id="26" name="Shape 26"/>
          <p:cNvSpPr txBox="1"/>
          <p:nvPr>
            <p:ph type="sldNum" idx="12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r>
              <a:t>‹#›</a:t>
            </a:r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727268" y="4464421"/>
            <a:ext cx="6383538" cy="1143000"/>
          </a:xfrm>
          <a:prstGeom prst="rect">
            <a:avLst/>
          </a:prstGeom>
        </p:spPr>
        <p:txBody>
          <a:bodyPr anchor="b">
            <a:noAutofit/>
          </a:bodyPr>
          <a:lstStyle>
            <a:defPPr/>
            <a:lvl1pPr lvl="0" algn="l">
              <a:defRPr sz="4600" b="1"/>
            </a:lvl1pPr>
          </a:lstStyle>
          <a:p>
            <a:r>
              <a:t>Образец заголовка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GroupShape 1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3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hape 4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hape 5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</a:gradFill>
          <a:ln>
            <a:noFill/>
          </a:ln>
        </p:spPr>
        <p:txBody>
          <a:bodyPr lIns="91440" tIns="45720" rIns="91440" bIns="45720" anchor="ctr"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hape 6"/>
          <p:cNvSpPr txBox="1"/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 vert="horz" lIns="91440" tIns="45720" rIns="91440" bIns="45720" anchor="t">
            <a:noAutofit/>
          </a:bodyPr>
          <a:p>
            <a:r>
              <a:t>Образец заголовка</a:t>
            </a:r>
          </a:p>
        </p:txBody>
      </p:sp>
      <p:sp>
        <p:nvSpPr>
          <p:cNvPr id="7" name="Shape 7"/>
          <p:cNvSpPr txBox="1"/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8" name="Shape 8"/>
          <p:cNvSpPr txBox="1"/>
          <p:nvPr>
            <p:ph type="dt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17.03.2025</a:t>
            </a:r>
          </a:p>
        </p:txBody>
      </p:sp>
      <p:sp>
        <p:nvSpPr>
          <p:cNvPr id="9" name="Shape 9"/>
          <p:cNvSpPr txBox="1"/>
          <p:nvPr>
            <p:ph type="ftr" idx="3"/>
          </p:nvPr>
        </p:nvSpPr>
        <p:spPr>
          <a:xfrm>
            <a:off x="457198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/>
        </p:txBody>
      </p:sp>
      <p:sp>
        <p:nvSpPr>
          <p:cNvPr id="10" name="Shape 10"/>
          <p:cNvSpPr txBox="1"/>
          <p:nvPr>
            <p:ph type="sldNum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defPPr/>
            <a:lvl1pPr marL="0" lvl="0" indent="0"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‹#›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marL="320040" lvl="0" indent="-320040" algn="r">
        <a:buClr>
          <a:schemeClr val="accent6">
            <a:lumMod val="75000"/>
          </a:schemeClr>
        </a:buClr>
        <a:buSzPts val="5888"/>
        <a:buFont typeface="Georgia" panose="02040502050405020303"/>
        <a:buChar char="*"/>
        <a:defRPr sz="4600" b="1" i="0">
          <a:solidFill>
            <a:srgbClr val="202332">
              <a:alpha val="82353"/>
            </a:srgbClr>
          </a:solidFill>
          <a:latin typeface="+mj-lt"/>
          <a:ea typeface="+mj-ea"/>
          <a:cs typeface="+mj-cs"/>
        </a:defRPr>
      </a:lvl1pPr>
      <a:lvl2pPr lvl="1">
        <a:defRPr>
          <a:solidFill>
            <a:schemeClr val="tx2"/>
          </a:solidFill>
        </a:defRPr>
      </a:lvl2pPr>
      <a:lvl3pPr lvl="2">
        <a:defRPr>
          <a:solidFill>
            <a:schemeClr val="tx2"/>
          </a:solidFill>
        </a:defRPr>
      </a:lvl3pPr>
      <a:lvl4pPr lvl="3">
        <a:defRPr>
          <a:solidFill>
            <a:schemeClr val="tx2"/>
          </a:solidFill>
        </a:defRPr>
      </a:lvl4pPr>
      <a:lvl5pPr lvl="4">
        <a:defRPr>
          <a:solidFill>
            <a:schemeClr val="tx2"/>
          </a:solidFill>
        </a:defRPr>
      </a:lvl5pPr>
      <a:lvl6pPr lvl="5">
        <a:defRPr>
          <a:solidFill>
            <a:schemeClr val="tx2"/>
          </a:solidFill>
        </a:defRPr>
      </a:lvl6pPr>
      <a:lvl7pPr lvl="6">
        <a:defRPr>
          <a:solidFill>
            <a:schemeClr val="tx2"/>
          </a:solidFill>
        </a:defRPr>
      </a:lvl7pPr>
      <a:lvl8pPr lvl="7">
        <a:defRPr>
          <a:solidFill>
            <a:schemeClr val="tx2"/>
          </a:solidFill>
        </a:defRPr>
      </a:lvl8pPr>
      <a:lvl9pPr lvl="8">
        <a:defRPr>
          <a:solidFill>
            <a:schemeClr val="tx2"/>
          </a:solidFill>
        </a:defRPr>
      </a:lvl9pPr>
    </p:titleStyle>
    <p:bodyStyle>
      <a:defPPr/>
      <a:lvl1pPr marL="228600" lvl="0" indent="-182880" algn="l">
        <a:spcAft>
          <a:spcPts val="300"/>
        </a:spcAft>
        <a:buClr>
          <a:schemeClr val="accent6">
            <a:lumMod val="75000"/>
          </a:schemeClr>
        </a:buClr>
        <a:buSzPts val="2860"/>
        <a:buFont typeface="Georgia" panose="02040502050405020303"/>
        <a:buChar char="*"/>
        <a:defRPr sz="2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lvl="1" indent="-182880" algn="l">
        <a:spcAft>
          <a:spcPts val="300"/>
        </a:spcAft>
        <a:buClr>
          <a:schemeClr val="accent6">
            <a:lumMod val="75000"/>
          </a:schemeClr>
        </a:buClr>
        <a:buSzPts val="2600"/>
        <a:buFont typeface="Georgia" panose="02040502050405020303"/>
        <a:buChar char="*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lvl="2" indent="-182880" algn="l">
        <a:spcAft>
          <a:spcPts val="300"/>
        </a:spcAft>
        <a:buClr>
          <a:schemeClr val="accent6">
            <a:lumMod val="75000"/>
          </a:schemeClr>
        </a:buClr>
        <a:buSzPts val="2340"/>
        <a:buFont typeface="Georgia" panose="02040502050405020303"/>
        <a:buChar char="*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lvl="3" indent="-182880" algn="l">
        <a:spcAft>
          <a:spcPts val="300"/>
        </a:spcAft>
        <a:buClr>
          <a:schemeClr val="accent6">
            <a:lumMod val="75000"/>
          </a:schemeClr>
        </a:buClr>
        <a:buSzPts val="2080"/>
        <a:buFont typeface="Georgia" panose="02040502050405020303"/>
        <a:buChar char="*"/>
        <a:defRPr sz="16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lvl="4" indent="-182880" algn="l">
        <a:spcAft>
          <a:spcPts val="300"/>
        </a:spcAft>
        <a:buClr>
          <a:schemeClr val="accent6">
            <a:lumMod val="75000"/>
          </a:schemeClr>
        </a:buClr>
        <a:buSzPts val="1820"/>
        <a:buFont typeface="Georgia" panose="02040502050405020303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lvl="5" indent="-182880" algn="l">
        <a:spcAft>
          <a:spcPts val="300"/>
        </a:spcAft>
        <a:buClr>
          <a:schemeClr val="accent6">
            <a:lumMod val="75000"/>
          </a:schemeClr>
        </a:buClr>
        <a:buSzPts val="1820"/>
        <a:buFont typeface="Georgia" panose="02040502050405020303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lvl="6" indent="-182880" algn="l">
        <a:spcAft>
          <a:spcPts val="300"/>
        </a:spcAft>
        <a:buClr>
          <a:schemeClr val="accent6">
            <a:lumMod val="75000"/>
          </a:schemeClr>
        </a:buClr>
        <a:buSzPts val="1820"/>
        <a:buFont typeface="Georgia" panose="02040502050405020303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lvl="7" indent="-182880" algn="l">
        <a:spcAft>
          <a:spcPts val="300"/>
        </a:spcAft>
        <a:buClr>
          <a:schemeClr val="accent6">
            <a:lumMod val="75000"/>
          </a:schemeClr>
        </a:buClr>
        <a:buSzPts val="1820"/>
        <a:buFont typeface="Georgia" panose="02040502050405020303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lvl="8" indent="-182880" algn="l">
        <a:spcAft>
          <a:spcPts val="300"/>
        </a:spcAft>
        <a:buClr>
          <a:schemeClr val="accent6">
            <a:lumMod val="75000"/>
          </a:schemeClr>
        </a:buClr>
        <a:buSzPts val="1820"/>
        <a:buFont typeface="Georgia" panose="02040502050405020303"/>
        <a:buChar char="*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GroupShape 92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93" name="Shape 93"/>
          <p:cNvSpPr txBox="1"/>
          <p:nvPr>
            <p:ph type="subTitle" idx="1"/>
          </p:nvPr>
        </p:nvSpPr>
        <p:spPr>
          <a:xfrm>
            <a:off x="611560" y="2564904"/>
            <a:ext cx="7920880" cy="3145904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b="1"/>
              <a:t>«</a:t>
            </a:r>
            <a:r>
              <a:rPr sz="2900" b="1"/>
              <a:t>Твое здоровье в твоей тарелке»</a:t>
            </a:r>
            <a:endParaRPr sz="2900" b="1"/>
          </a:p>
          <a:p>
            <a:pPr algn="ctr"/>
            <a:r>
              <a:rPr sz="2900" b="1"/>
              <a:t>Приготовление морковного пирога без выпечки и </a:t>
            </a:r>
            <a:r>
              <a:rPr sz="2900" b="1"/>
              <a:t>чизкейка</a:t>
            </a:r>
            <a:r>
              <a:rPr sz="2900" b="1"/>
              <a:t> в номинации «Полезный десерт»</a:t>
            </a:r>
            <a:endParaRPr sz="2900" b="1"/>
          </a:p>
          <a:p>
            <a:endParaRPr sz="25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r"/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Выполнил: обучающийся 7 </a:t>
            </a:r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кл</a:t>
            </a:r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 </a:t>
            </a:r>
            <a:endParaRPr sz="25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r"/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Асадуллин</a:t>
            </a:r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Альберт </a:t>
            </a:r>
            <a:r>
              <a:rPr sz="2500" b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Ильдарович</a:t>
            </a:r>
            <a:endParaRPr sz="25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endParaRPr sz="2500" b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4" name="Shape 94"/>
          <p:cNvSpPr txBox="1"/>
          <p:nvPr>
            <p:ph type="title"/>
          </p:nvPr>
        </p:nvSpPr>
        <p:spPr>
          <a:xfrm>
            <a:off x="685800" y="836713"/>
            <a:ext cx="7772400" cy="144015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marL="182880" indent="0" algn="ctr">
              <a:buNone/>
            </a:pPr>
            <a:r>
              <a:rPr sz="2500" i="1">
                <a:latin typeface="Arial" panose="020B0604020202020204"/>
                <a:ea typeface="Arial" panose="020B0604020202020204"/>
                <a:cs typeface="Arial" panose="020B0604020202020204"/>
              </a:rPr>
              <a:t>Государственное казенное </a:t>
            </a:r>
            <a:r>
              <a:rPr sz="2500" i="1">
                <a:latin typeface="Arial" panose="020B0604020202020204"/>
                <a:ea typeface="Arial" panose="020B0604020202020204"/>
                <a:cs typeface="Arial" panose="020B0604020202020204"/>
              </a:rPr>
              <a:t>Серафимовское</a:t>
            </a:r>
            <a:r>
              <a:rPr sz="2500" i="1">
                <a:latin typeface="Arial" panose="020B0604020202020204"/>
                <a:ea typeface="Arial" panose="020B0604020202020204"/>
                <a:cs typeface="Arial" panose="020B0604020202020204"/>
              </a:rPr>
              <a:t> специальное учебно-воспитательное общеобразовательное учреждение </a:t>
            </a:r>
            <a:br>
              <a:rPr sz="2500" i="1">
                <a:latin typeface="Arial" panose="020B0604020202020204"/>
                <a:ea typeface="Arial" panose="020B0604020202020204"/>
                <a:cs typeface="Arial" panose="020B0604020202020204"/>
              </a:rPr>
            </a:br>
            <a:r>
              <a:rPr sz="2500" i="1">
                <a:latin typeface="Arial" panose="020B0604020202020204"/>
                <a:ea typeface="Arial" panose="020B0604020202020204"/>
                <a:cs typeface="Arial" panose="020B0604020202020204"/>
              </a:rPr>
              <a:t>закрытого типа</a:t>
            </a:r>
            <a:endParaRPr sz="2500" i="1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1" name="GroupShape 141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body" idx="1"/>
          </p:nvPr>
        </p:nvSpPr>
        <p:spPr/>
      </p:sp>
      <p:sp>
        <p:nvSpPr>
          <p:cNvPr id="143" name="Shape 143"/>
          <p:cNvSpPr txBox="1"/>
          <p:nvPr>
            <p:ph type="body" idx="2"/>
          </p:nvPr>
        </p:nvSpPr>
        <p:spPr>
          <a:xfrm>
            <a:off x="508000" y="5367338"/>
            <a:ext cx="8128000" cy="8048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Для приготовления  </a:t>
            </a:r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чизкейка</a:t>
            </a:r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в стаканчике необходимо раскрошить печенье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44" name="Shape 144"/>
          <p:cNvSpPr txBox="1"/>
          <p:nvPr>
            <p:ph type="title"/>
          </p:nvPr>
        </p:nvSpPr>
        <p:spPr>
          <a:xfrm>
            <a:off x="1792288" y="4800599"/>
            <a:ext cx="5486400" cy="212576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46" name="Picture 146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63217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7" name="GroupShape 147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pic>
        <p:nvPicPr>
          <p:cNvPr id="149" name="Picture 149"/>
          <p:cNvPicPr/>
          <p:nvPr>
            <p:ph type="body" idx="1"/>
          </p:nvPr>
        </p:nvPicPr>
        <p:blipFill>
          <a:blip r:embed="rId1"/>
          <a:srcRect l="660" r="660"/>
          <a:stretch>
            <a:fillRect/>
          </a:stretch>
        </p:blipFill>
        <p:spPr>
          <a:ln>
            <a:noFill/>
          </a:ln>
        </p:spPr>
      </p:pic>
      <p:sp>
        <p:nvSpPr>
          <p:cNvPr id="150" name="Shape 150"/>
          <p:cNvSpPr txBox="1"/>
          <p:nvPr>
            <p:ph type="body" idx="2"/>
          </p:nvPr>
        </p:nvSpPr>
        <p:spPr>
          <a:xfrm>
            <a:off x="508000" y="5367338"/>
            <a:ext cx="8128000" cy="8048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Смешиваем банан, мягкий творог, совсем немного меда, пару ложек овсяных хлопьев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51" name="Shape 151"/>
          <p:cNvSpPr txBox="1"/>
          <p:nvPr>
            <p:ph type="title"/>
          </p:nvPr>
        </p:nvSpPr>
        <p:spPr>
          <a:xfrm flipV="1">
            <a:off x="1792288" y="4754881"/>
            <a:ext cx="5486400" cy="4571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marL="0" indent="0">
              <a:buNone/>
            </a:pPr>
          </a:p>
        </p:txBody>
      </p:sp>
      <p:pic>
        <p:nvPicPr>
          <p:cNvPr id="153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49922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4" name="GroupShape 154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body" idx="1"/>
          </p:nvPr>
        </p:nvSpPr>
        <p:spPr/>
      </p:sp>
      <p:sp>
        <p:nvSpPr>
          <p:cNvPr id="156" name="Shape 156"/>
          <p:cNvSpPr txBox="1"/>
          <p:nvPr>
            <p:ph type="body" idx="2"/>
          </p:nvPr>
        </p:nvSpPr>
        <p:spPr>
          <a:xfrm>
            <a:off x="508000" y="6234430"/>
            <a:ext cx="8128000" cy="29146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Заполняем стаканчики; слой печенья и творожную массу, можно украсить свежими фруктами, отправляем в холодильник на пару часов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57" name="Shape 157"/>
          <p:cNvSpPr txBox="1"/>
          <p:nvPr>
            <p:ph type="title"/>
          </p:nvPr>
        </p:nvSpPr>
        <p:spPr>
          <a:xfrm>
            <a:off x="1792605" y="4490085"/>
            <a:ext cx="5486400" cy="90805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59" name="Picture 159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86346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0" name="GroupShape 160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body" idx="1"/>
          </p:nvPr>
        </p:nvSpPr>
        <p:spPr>
          <a:xfrm>
            <a:off x="1792288" y="612775"/>
            <a:ext cx="5486400" cy="3464297"/>
          </a:xfrm>
        </p:spPr>
      </p:sp>
      <p:sp>
        <p:nvSpPr>
          <p:cNvPr id="162" name="Shape 162"/>
          <p:cNvSpPr txBox="1"/>
          <p:nvPr>
            <p:ph type="body" idx="2"/>
          </p:nvPr>
        </p:nvSpPr>
        <p:spPr>
          <a:xfrm>
            <a:off x="508000" y="4365104"/>
            <a:ext cx="8128000" cy="2016224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Получился простой в приготовлении и полезный десерт: банан, благодаря содержанию аминокислоты триптофана, витамина В6, положительно влияет на наше самочувствие и настроение, а творог содержит так необходимый нам кальций, укрепляя мышцы и кости!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63" name="Shape 163"/>
          <p:cNvSpPr txBox="1"/>
          <p:nvPr>
            <p:ph type="title"/>
          </p:nvPr>
        </p:nvSpPr>
        <p:spPr>
          <a:xfrm>
            <a:off x="1792288" y="4031353"/>
            <a:ext cx="5486400" cy="4571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65" name="Picture 165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3768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6" name="GroupShape 166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67545" y="4372168"/>
            <a:ext cx="7838255" cy="1577111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l"/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Приятного аппетита! Рецептов полезных десертов очень много – я планирую освоить новые рецепты – главное, чтобы они приносили и пользу, и удовольствие!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69" name="Picture 169"/>
          <p:cNvPicPr/>
          <p:nvPr>
            <p:ph type="body" idx="5"/>
          </p:nvPr>
        </p:nvPicPr>
        <p:blipFill>
          <a:blip r:embed="rId1"/>
          <a:stretch>
            <a:fillRect/>
          </a:stretch>
        </p:blipFill>
        <p:spPr>
          <a:xfrm>
            <a:off x="539552" y="731838"/>
            <a:ext cx="7488831" cy="347503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0" name="GroupShape 170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type="title"/>
          </p:nvPr>
        </p:nvSpPr>
        <p:spPr>
          <a:xfrm>
            <a:off x="755577" y="764704"/>
            <a:ext cx="7550223" cy="4750464"/>
          </a:xfrm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 algn="ctr">
              <a:buNone/>
            </a:pPr>
            <a:br/>
            <a:br/>
            <a:r>
              <a:t>Благодарим за внимание!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5" name="GroupShape 95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type="body" idx="1"/>
          </p:nvPr>
        </p:nvSpPr>
        <p:spPr>
          <a:xfrm>
            <a:off x="827584" y="332657"/>
            <a:ext cx="7920881" cy="3096343"/>
          </a:xfrm>
        </p:spPr>
      </p:sp>
      <p:sp>
        <p:nvSpPr>
          <p:cNvPr id="97" name="Shape 97"/>
          <p:cNvSpPr txBox="1"/>
          <p:nvPr>
            <p:ph type="body" idx="2"/>
          </p:nvPr>
        </p:nvSpPr>
        <p:spPr>
          <a:xfrm>
            <a:off x="755576" y="4293096"/>
            <a:ext cx="8064896" cy="2232248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just"/>
            <a:r>
              <a:rPr sz="20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Еще Лукреций говорил, что "Человек есть то, что он ест"</a:t>
            </a:r>
            <a:r>
              <a:rPr sz="2000" i="1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,</a:t>
            </a:r>
            <a:endParaRPr sz="2000" i="1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algn="just"/>
            <a:r>
              <a:rPr sz="20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Правильное питание помогает укрепить нашу иммунную систему, что способствует более эффективной борьбе с инфекциями и болезнями. Также оно помогает снизить риск развития сердечно-сосудистых заболеваний, диабета, ожирения и некоторых типов рака, благодаря низкому содержанию вредных веществ и насыщенности антиоксидантами.</a:t>
            </a:r>
            <a:endParaRPr sz="20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98" name="Shape 98"/>
          <p:cNvSpPr txBox="1"/>
          <p:nvPr>
            <p:ph type="title"/>
          </p:nvPr>
        </p:nvSpPr>
        <p:spPr>
          <a:xfrm>
            <a:off x="755576" y="3645024"/>
            <a:ext cx="7848872" cy="576064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ctr"/>
            <a:r>
              <a:rPr sz="3500">
                <a:latin typeface="Arial" panose="020B0604020202020204"/>
                <a:ea typeface="Arial" panose="020B0604020202020204"/>
                <a:cs typeface="Arial" panose="020B0604020202020204"/>
              </a:rPr>
              <a:t>«</a:t>
            </a:r>
            <a:r>
              <a:rPr sz="3000">
                <a:latin typeface="Arial" panose="020B0604020202020204"/>
                <a:ea typeface="Arial" panose="020B0604020202020204"/>
                <a:cs typeface="Arial" panose="020B0604020202020204"/>
              </a:rPr>
              <a:t>Твое здоровье – в твоей тарелке!»</a:t>
            </a:r>
            <a:endParaRPr sz="3000"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100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755576" y="332656"/>
            <a:ext cx="7848872" cy="30963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1" name="GroupShape 101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body" idx="5"/>
          </p:nvPr>
        </p:nvSpPr>
        <p:spPr>
          <a:xfrm>
            <a:off x="457200" y="620688"/>
            <a:ext cx="8507288" cy="5904655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marL="0" indent="0" algn="just">
              <a:spcBef>
                <a:spcPts val="0"/>
              </a:spcBef>
              <a:buNone/>
            </a:pPr>
            <a:r>
              <a:rPr sz="2200"/>
              <a:t>Согласно </a:t>
            </a:r>
            <a:r>
              <a:rPr sz="2200"/>
              <a:t>данным статистики, каждый третий житель Земли считает себя </a:t>
            </a:r>
            <a:r>
              <a:rPr sz="2200"/>
              <a:t>сладкоежкой </a:t>
            </a:r>
            <a:r>
              <a:rPr sz="2200"/>
              <a:t>и не может прожить </a:t>
            </a:r>
            <a:r>
              <a:rPr sz="2200"/>
              <a:t>сутки, </a:t>
            </a:r>
            <a:r>
              <a:rPr sz="2200"/>
              <a:t>чтобы не съесть </a:t>
            </a:r>
            <a:r>
              <a:rPr sz="2200"/>
              <a:t>кусочек шоколадки </a:t>
            </a:r>
            <a:r>
              <a:rPr sz="2200"/>
              <a:t>или побаловать себя вкусным пирожным. </a:t>
            </a:r>
            <a:r>
              <a:rPr sz="2200"/>
              <a:t>И не забываем, что глюкоза </a:t>
            </a:r>
            <a:r>
              <a:rPr sz="2200"/>
              <a:t>является основным источником энергии для </a:t>
            </a:r>
            <a:r>
              <a:rPr sz="2200"/>
              <a:t>организма и необходима </a:t>
            </a:r>
            <a:r>
              <a:rPr sz="2200"/>
              <a:t>для выработки гормонов и поддержания работы мозга</a:t>
            </a:r>
            <a:r>
              <a:rPr sz="2200"/>
              <a:t>. </a:t>
            </a:r>
            <a:endParaRPr sz="2200"/>
          </a:p>
          <a:p>
            <a:pPr marL="0" indent="0" algn="just">
              <a:spcBef>
                <a:spcPts val="0"/>
              </a:spcBef>
              <a:buNone/>
            </a:pPr>
            <a:endParaRPr sz="2200"/>
          </a:p>
          <a:p>
            <a:pPr marL="0" indent="0" algn="just">
              <a:spcBef>
                <a:spcPts val="0"/>
              </a:spcBef>
              <a:buNone/>
            </a:pPr>
            <a:r>
              <a:rPr sz="2200"/>
              <a:t>Я понимаю, что правильное </a:t>
            </a:r>
            <a:r>
              <a:rPr sz="2200"/>
              <a:t>питание в наше </a:t>
            </a:r>
            <a:r>
              <a:rPr sz="2200"/>
              <a:t>время </a:t>
            </a:r>
            <a:r>
              <a:rPr sz="2200"/>
              <a:t>очень </a:t>
            </a:r>
            <a:r>
              <a:rPr sz="2200"/>
              <a:t>актуальный вопрос, </a:t>
            </a:r>
            <a:r>
              <a:rPr sz="2200"/>
              <a:t>а я любитель десертов, мне пришлось задуматься о поиске </a:t>
            </a:r>
            <a:r>
              <a:rPr sz="2200"/>
              <a:t>такого рецепта, который будет и вкусным и полезным!</a:t>
            </a:r>
            <a:endParaRPr sz="2200"/>
          </a:p>
          <a:p>
            <a:pPr marL="0" indent="0" algn="just">
              <a:spcBef>
                <a:spcPts val="0"/>
              </a:spcBef>
              <a:buNone/>
            </a:pPr>
            <a:endParaRPr sz="2200"/>
          </a:p>
          <a:p>
            <a:pPr marL="0" indent="0" algn="just">
              <a:spcBef>
                <a:spcPts val="0"/>
              </a:spcBef>
              <a:buNone/>
            </a:pPr>
            <a:r>
              <a:rPr sz="2200"/>
              <a:t>Мама поделилась со мной  рецептами несложными в приготовлении, вкусными и полезными десертами, которые я решил приготовить со своими друзьями. Итак, приступим!</a:t>
            </a:r>
            <a:endParaRPr sz="220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3" name="GroupShape 103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>
              <a:buNone/>
            </a:pPr>
            <a:r>
              <a:t>то готовим?</a:t>
            </a:r>
          </a:p>
        </p:txBody>
      </p:sp>
      <p:sp>
        <p:nvSpPr>
          <p:cNvPr id="105" name="Shape 105"/>
          <p:cNvSpPr txBox="1"/>
          <p:nvPr>
            <p:ph type="body" idx="5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 algn="ctr">
              <a:buNone/>
            </a:pPr>
            <a:r>
              <a:rPr i="1" u="sng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Морковный пирог без выпечки</a:t>
            </a:r>
            <a:endParaRPr i="1" u="sng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indent="0" algn="ctr">
              <a:buNone/>
            </a:pPr>
            <a:endParaRPr i="1" u="sng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06" name="Shape 106"/>
          <p:cNvSpPr txBox="1"/>
          <p:nvPr>
            <p:ph type="body" idx="6"/>
          </p:nvPr>
        </p:nvSpPr>
        <p:spPr>
          <a:prstGeom prst="rect">
            <a:avLst/>
          </a:prstGeom>
        </p:spPr>
        <p:txBody>
          <a:bodyPr/>
          <a:lstStyle>
            <a:defPPr/>
            <a:lvl1pPr lvl="0"/>
          </a:lstStyle>
          <a:p>
            <a:pPr marL="0" indent="0" algn="ctr">
              <a:buNone/>
            </a:pPr>
            <a:r>
              <a:rPr i="1" u="sng"/>
              <a:t>Чизкейк</a:t>
            </a:r>
            <a:endParaRPr i="1" u="sng"/>
          </a:p>
          <a:p>
            <a:pPr marL="0" indent="0" algn="ctr">
              <a:buNone/>
            </a:pPr>
            <a:endParaRPr i="1" u="sng"/>
          </a:p>
          <a:p>
            <a:pPr marL="0" indent="0" algn="ctr">
              <a:buNone/>
            </a:pPr>
            <a:endParaRPr i="1" u="sng"/>
          </a:p>
        </p:txBody>
      </p:sp>
      <p:pic>
        <p:nvPicPr>
          <p:cNvPr id="108" name="Picture 108"/>
          <p:cNvPicPr/>
          <p:nvPr/>
        </p:nvPicPr>
        <p:blipFill>
          <a:blip r:embed="rId1"/>
          <a:stretch>
            <a:fillRect/>
          </a:stretch>
        </p:blipFill>
        <p:spPr>
          <a:xfrm>
            <a:off x="611560" y="2636912"/>
            <a:ext cx="3528392" cy="3384376"/>
          </a:xfrm>
          <a:prstGeom prst="rect">
            <a:avLst/>
          </a:prstGeom>
          <a:ln>
            <a:noFill/>
          </a:ln>
        </p:spPr>
      </p:pic>
      <p:pic>
        <p:nvPicPr>
          <p:cNvPr id="110" name="Picture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32" y="2636912"/>
            <a:ext cx="3672408" cy="33670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GroupShape 111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3184" y="404664"/>
            <a:ext cx="8229600" cy="93610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sz="2600" b="1"/>
              <a:t>Перечень и дозировка ингредиентов</a:t>
            </a:r>
            <a:endParaRPr sz="2600" b="1"/>
          </a:p>
        </p:txBody>
      </p:sp>
      <p:sp>
        <p:nvSpPr>
          <p:cNvPr id="113" name="Shape 113"/>
          <p:cNvSpPr txBox="1"/>
          <p:nvPr>
            <p:ph type="body" idx="5"/>
          </p:nvPr>
        </p:nvSpPr>
        <p:spPr>
          <a:xfrm>
            <a:off x="457200" y="1340768"/>
            <a:ext cx="4038600" cy="4785395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marL="0" indent="0" algn="ctr">
              <a:buNone/>
            </a:pPr>
            <a:endParaRPr sz="3000" b="1" i="1" u="sng"/>
          </a:p>
          <a:p>
            <a:pPr marL="0" indent="0" algn="ctr">
              <a:buNone/>
            </a:pPr>
            <a:r>
              <a:rPr sz="3000" b="1" i="1" u="sng"/>
              <a:t>Морковный пирог:</a:t>
            </a:r>
            <a:endParaRPr sz="3000" b="1" i="1" u="sng"/>
          </a:p>
          <a:p>
            <a:pPr marL="0" indent="0">
              <a:buNone/>
            </a:pPr>
            <a:endParaRPr b="1"/>
          </a:p>
          <a:p>
            <a:r>
              <a:rPr sz="2000" b="1"/>
              <a:t>1 средняя морковь</a:t>
            </a:r>
            <a:endParaRPr sz="2000" b="1"/>
          </a:p>
          <a:p>
            <a:r>
              <a:rPr sz="2000" b="1"/>
              <a:t>2 столовых ложки овсяных</a:t>
            </a:r>
            <a:endParaRPr sz="2000" b="1"/>
          </a:p>
          <a:p>
            <a:r>
              <a:rPr sz="2000" b="1"/>
              <a:t>Цедра лимона</a:t>
            </a:r>
            <a:endParaRPr sz="2000" b="1"/>
          </a:p>
          <a:p>
            <a:endParaRPr sz="3000" b="1"/>
          </a:p>
        </p:txBody>
      </p:sp>
      <p:sp>
        <p:nvSpPr>
          <p:cNvPr id="114" name="Shape 114"/>
          <p:cNvSpPr txBox="1"/>
          <p:nvPr>
            <p:ph type="body" idx="6"/>
          </p:nvPr>
        </p:nvSpPr>
        <p:spPr>
          <a:xfrm>
            <a:off x="4648200" y="1340768"/>
            <a:ext cx="4038600" cy="4785395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marL="0" indent="0" algn="ctr">
              <a:buNone/>
            </a:pPr>
            <a:endParaRPr sz="3000" b="1" i="1" u="sng"/>
          </a:p>
          <a:p>
            <a:pPr marL="0" indent="0" algn="ctr">
              <a:buNone/>
            </a:pPr>
            <a:r>
              <a:rPr sz="3000" b="1" i="1" u="sng"/>
              <a:t>Чизкейк</a:t>
            </a:r>
            <a:endParaRPr sz="3000" b="1" i="1" u="sng"/>
          </a:p>
          <a:p>
            <a:endParaRPr b="1"/>
          </a:p>
          <a:p>
            <a:r>
              <a:rPr sz="3000" b="1"/>
              <a:t>2 </a:t>
            </a:r>
            <a:r>
              <a:rPr sz="3000" b="1"/>
              <a:t>ст.ложки</a:t>
            </a:r>
            <a:r>
              <a:rPr sz="3000" b="1"/>
              <a:t> творога или мягкого сыра</a:t>
            </a:r>
            <a:endParaRPr sz="3000" b="1"/>
          </a:p>
          <a:p>
            <a:r>
              <a:rPr sz="3000" b="1"/>
              <a:t>1 </a:t>
            </a:r>
            <a:r>
              <a:rPr sz="3000" b="1"/>
              <a:t>ст.ложка</a:t>
            </a:r>
            <a:r>
              <a:rPr sz="3000" b="1"/>
              <a:t> натурального йогурта</a:t>
            </a:r>
            <a:endParaRPr sz="3000" b="1"/>
          </a:p>
          <a:p>
            <a:r>
              <a:rPr sz="3000" b="1"/>
              <a:t>Банан</a:t>
            </a:r>
            <a:endParaRPr sz="3000" b="1"/>
          </a:p>
          <a:p>
            <a:r>
              <a:rPr sz="3000" b="1"/>
              <a:t>Овсяные хлопья</a:t>
            </a:r>
            <a:endParaRPr sz="3000" b="1"/>
          </a:p>
        </p:txBody>
      </p:sp>
      <p:pic>
        <p:nvPicPr>
          <p:cNvPr id="116" name="Picture 116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4221088"/>
            <a:ext cx="3919984" cy="225591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7" name="GroupShape 117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body" idx="1"/>
          </p:nvPr>
        </p:nvSpPr>
        <p:spPr/>
      </p:sp>
      <p:sp>
        <p:nvSpPr>
          <p:cNvPr id="119" name="Shape 119"/>
          <p:cNvSpPr txBox="1"/>
          <p:nvPr>
            <p:ph type="body" idx="2"/>
          </p:nvPr>
        </p:nvSpPr>
        <p:spPr>
          <a:xfrm>
            <a:off x="508000" y="5367338"/>
            <a:ext cx="8240463" cy="1230013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just"/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Трем морковку, добавляем две ложки овсяных хлопьев, пару ложек меда, цедру лимона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20" name="Shape 120"/>
          <p:cNvSpPr txBox="1"/>
          <p:nvPr>
            <p:ph type="title"/>
          </p:nvPr>
        </p:nvSpPr>
        <p:spPr>
          <a:xfrm>
            <a:off x="1792288" y="4800600"/>
            <a:ext cx="6452120" cy="566737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marL="0" indent="0" algn="ctr">
              <a:buNone/>
            </a:pPr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Для приготовления морковного пирога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122" name="Picture 122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34414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3" name="GroupShape 123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body" idx="1"/>
          </p:nvPr>
        </p:nvSpPr>
        <p:spPr/>
      </p:sp>
      <p:sp>
        <p:nvSpPr>
          <p:cNvPr id="125" name="Shape 125"/>
          <p:cNvSpPr txBox="1"/>
          <p:nvPr>
            <p:ph type="body" idx="2"/>
          </p:nvPr>
        </p:nvSpPr>
        <p:spPr>
          <a:xfrm>
            <a:off x="508000" y="5367338"/>
            <a:ext cx="8128000" cy="804862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just"/>
            <a:r>
              <a:rPr sz="2500"/>
              <a:t>Тщательно вымешиваем (не забудьте помыть руки), формируем  круглые лепешечки</a:t>
            </a:r>
            <a:endParaRPr sz="2500"/>
          </a:p>
        </p:txBody>
      </p:sp>
      <p:sp>
        <p:nvSpPr>
          <p:cNvPr id="126" name="Shape 126"/>
          <p:cNvSpPr txBox="1"/>
          <p:nvPr>
            <p:ph type="title"/>
          </p:nvPr>
        </p:nvSpPr>
        <p:spPr>
          <a:xfrm>
            <a:off x="1792288" y="4800600"/>
            <a:ext cx="5486400" cy="14056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28" name="Picture 128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84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9" name="GroupShape 129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body" idx="1"/>
          </p:nvPr>
        </p:nvSpPr>
        <p:spPr>
          <a:xfrm>
            <a:off x="1792288" y="612774"/>
            <a:ext cx="5486400" cy="4256385"/>
          </a:xfrm>
        </p:spPr>
      </p:sp>
      <p:sp>
        <p:nvSpPr>
          <p:cNvPr id="131" name="Shape 131"/>
          <p:cNvSpPr txBox="1"/>
          <p:nvPr>
            <p:ph type="body" idx="2"/>
          </p:nvPr>
        </p:nvSpPr>
        <p:spPr>
          <a:xfrm>
            <a:off x="508000" y="5367338"/>
            <a:ext cx="8128000" cy="1013990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pPr algn="just"/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Убираем в  холодильник – полезный, сладкий  перекус готов!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32" name="Shape 132"/>
          <p:cNvSpPr txBox="1"/>
          <p:nvPr>
            <p:ph type="title"/>
          </p:nvPr>
        </p:nvSpPr>
        <p:spPr>
          <a:xfrm>
            <a:off x="1792288" y="4800600"/>
            <a:ext cx="5486400" cy="140568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34" name="Picture 134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84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GroupShape 135"/>
        <p:cNvGrpSpPr/>
        <p:nvPr/>
      </p:nvGrpSpPr>
      <p:grpSpPr>
        <a:xfrm rot="0"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body" idx="1"/>
          </p:nvPr>
        </p:nvSpPr>
        <p:spPr/>
      </p:sp>
      <p:sp>
        <p:nvSpPr>
          <p:cNvPr id="137" name="Shape 137"/>
          <p:cNvSpPr txBox="1"/>
          <p:nvPr>
            <p:ph type="body" idx="2"/>
          </p:nvPr>
        </p:nvSpPr>
        <p:spPr>
          <a:xfrm>
            <a:off x="508000" y="5085184"/>
            <a:ext cx="8128000" cy="1584176"/>
          </a:xfrm>
          <a:prstGeom prst="rect">
            <a:avLst/>
          </a:prstGeom>
        </p:spPr>
        <p:txBody>
          <a:bodyPr>
            <a:noAutofit/>
          </a:bodyPr>
          <a:lstStyle>
            <a:defPPr/>
            <a:lvl1pPr lvl="0"/>
          </a:lstStyle>
          <a:p>
            <a:r>
              <a:rPr sz="2500"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В этом десерте исключительно полезные, доступные ингредиенты: морковь – каротин и клетчатка, хлопья – медленные углеводы, мед  - глюкоза и польза для иммунитета!</a:t>
            </a:r>
            <a:endParaRPr sz="2500"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138" name="Shape 138"/>
          <p:cNvSpPr txBox="1"/>
          <p:nvPr>
            <p:ph type="title"/>
          </p:nvPr>
        </p:nvSpPr>
        <p:spPr>
          <a:xfrm>
            <a:off x="1792288" y="4800600"/>
            <a:ext cx="5486400" cy="6856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/>
        </p:txBody>
      </p:sp>
      <p:pic>
        <p:nvPicPr>
          <p:cNvPr id="140" name="Picture 140"/>
          <p:cNvPicPr/>
          <p:nvPr/>
        </p:nvPicPr>
        <p:blipFill>
          <a:blip r:embed="rId1"/>
          <a:stretch>
            <a:fillRect/>
          </a:stretch>
        </p:blipFill>
        <p:spPr>
          <a:xfrm>
            <a:off x="508000" y="381000"/>
            <a:ext cx="8128000" cy="456016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Воздушный поток">
      <a:fillStyleLst>
        <a:solidFill>
          <a:schemeClr val="phClr"/>
        </a:solidFill>
        <a:gradFill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</a:gradFill>
        <a:gradFill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</a:gradFill>
      </a:fillStyleLst>
      <a:lnStyleLst>
        <a:ln w="9525">
          <a:solidFill>
            <a:schemeClr val="phClr"/>
          </a:solidFill>
          <a:prstDash val="solid"/>
        </a:ln>
        <a:ln w="15875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</a:gradFill>
        <a:gradFill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0</TotalTime>
  <Words>2703</Words>
  <Application>WPS Presentation</Application>
  <PresentationFormat/>
  <Paragraphs>67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SimSun</vt:lpstr>
      <vt:lpstr>Wingdings</vt:lpstr>
      <vt:lpstr>Georgia</vt:lpstr>
      <vt:lpstr>Times New Roman</vt:lpstr>
      <vt:lpstr>Arial</vt:lpstr>
      <vt:lpstr>Trebuchet MS</vt:lpstr>
      <vt:lpstr>Microsoft YaHei</vt:lpstr>
      <vt:lpstr>Arial Unicode MS</vt:lpstr>
      <vt:lpstr>Calibri</vt:lpstr>
      <vt:lpstr>Воздушный поток</vt:lpstr>
      <vt:lpstr>Государственное казенное Серафимовское специальное учебно-воспитательное общеобразовательное учреждение  закрытого типа</vt:lpstr>
      <vt:lpstr>«Твое здоровье – в твоей тарелке!»</vt:lpstr>
      <vt:lpstr>PowerPoint 演示文稿</vt:lpstr>
      <vt:lpstr>Что готовим?</vt:lpstr>
      <vt:lpstr>Перечень и дозировка ингредиентов</vt:lpstr>
      <vt:lpstr>Для приготовления морковного пирога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Приятного аппетита! Рецептов полезных десертов очень много – я планирую освоить новые рецепты – главное, чтобы они приносили и пользу, и удовольствие!</vt:lpstr>
      <vt:lpstr>  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казенное Серафимовское специальное учебно-воспитательное общеобразовательное учреждение  закрытого типа</dc:title>
  <dc:creator/>
  <cp:lastModifiedBy>Зульфия</cp:lastModifiedBy>
  <cp:revision>1</cp:revision>
  <dcterms:created xsi:type="dcterms:W3CDTF">2025-03-18T06:16:37Z</dcterms:created>
  <dcterms:modified xsi:type="dcterms:W3CDTF">2025-03-18T06:16:37Z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494B5887D3D9401E9686CBD1BACDBD64_12</vt:lpwstr>
  </property>
  <property fmtid="{D5CDD505-2E9C-101B-9397-08002B2CF9AE}" pid="3" name="KSOProductBuildVer">
    <vt:lpwstr>1049-12.2.0.20326</vt:lpwstr>
  </property>
</Properties>
</file>