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8" r:id="rId4"/>
    <p:sldId id="262" r:id="rId5"/>
    <p:sldId id="267" r:id="rId6"/>
    <p:sldId id="261" r:id="rId7"/>
    <p:sldId id="263" r:id="rId8"/>
    <p:sldId id="257" r:id="rId9"/>
    <p:sldId id="283" r:id="rId10"/>
    <p:sldId id="258" r:id="rId11"/>
    <p:sldId id="259" r:id="rId12"/>
    <p:sldId id="264" r:id="rId13"/>
    <p:sldId id="269" r:id="rId14"/>
    <p:sldId id="271" r:id="rId15"/>
    <p:sldId id="275" r:id="rId16"/>
    <p:sldId id="276" r:id="rId17"/>
    <p:sldId id="27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990033"/>
    <a:srgbClr val="040305"/>
    <a:srgbClr val="660033"/>
    <a:srgbClr val="F5A0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60"/>
  </p:normalViewPr>
  <p:slideViewPr>
    <p:cSldViewPr>
      <p:cViewPr varScale="1">
        <p:scale>
          <a:sx n="86" d="100"/>
          <a:sy n="86" d="100"/>
        </p:scale>
        <p:origin x="-768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95DE0-452F-4C2E-A73A-CD734C5CDEF2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DA00A-EA3A-4F91-8C4B-8630E182FC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527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4489-085B-4274-B807-68AEF663B97F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F9C58-906A-46FB-AD1D-1897F138A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290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C9BA6-5DAB-432A-91BD-E662D2C5AD18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18952-718F-473A-BF22-3973A1F3E4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790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13FB-323A-4F34-86C2-966D887F9A10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19FC8-2DD7-43AC-BD6A-44CD81449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876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399FE-A634-4E99-9198-1C77656912C7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18180-DB9F-47F9-8800-E78798CFF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436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107AE-E514-4447-8E8D-4685D17CEC28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D9B5F-D1A9-4054-AC66-FD487795F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802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F7DD0-F2FA-48FB-AFC9-BF17999EF951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395FA-BFFC-433B-A79D-A3C2F2762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735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C0CCC-0B47-4B05-A013-354791C537C3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7E35A-5F6C-4DEB-905E-6931582051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338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F6318-CD76-4573-9CDB-0B001AD39813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644A9-0C25-4D43-9FEC-3776B85E6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426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FCE1C-9689-4963-A364-A9B675CC6024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892C1-162A-4773-82B0-6A0D650F4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86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77919-3FD0-4AA2-9896-17A44DE9095E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B2600-FE3C-4BD1-834A-D116916B38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645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89AFDD-2530-4A59-BD01-A19C3EAE04E2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1A4E04-2703-44E7-825B-141ED613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58888" y="1203325"/>
            <a:ext cx="7199312" cy="17700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«Особенности сопровождения семьи ребенка с ОВЗ»</a:t>
            </a:r>
            <a:endParaRPr lang="en-US" sz="40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87900" y="3579813"/>
            <a:ext cx="3952875" cy="1223962"/>
          </a:xfrm>
        </p:spPr>
        <p:txBody>
          <a:bodyPr rtlCol="0">
            <a:noAutofit/>
          </a:bodyPr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Подготовила: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педагог-психолог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МБДОУ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Д/С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№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 «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Дельфинчик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»</a:t>
            </a: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Кочергина Е.А.</a:t>
            </a:r>
            <a:endParaRPr lang="en-US" sz="16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1163"/>
            <a:ext cx="8229600" cy="652462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Работа с родителями проводится </a:t>
            </a:r>
            <a:b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по четырем направлениям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79388" y="1492250"/>
            <a:ext cx="8713787" cy="3101975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ru-RU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Когнитивно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-информационный блок.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Мотивационно-смысловой блок.  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Эмоционально-энергетический блок  (работа с чувствами, переживаниями).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Операционный блок.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8313" y="195263"/>
            <a:ext cx="8229600" cy="85725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Организационно-методическое обеспечение </a:t>
            </a:r>
            <a:b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системы сопровождения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При разработке системы работы были использованы: </a:t>
            </a:r>
          </a:p>
          <a:p>
            <a:pPr eaLnBrk="1" hangingPunct="1">
              <a:buFont typeface="Arial" charset="0"/>
              <a:buNone/>
              <a:defRPr/>
            </a:pP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Современные психолого-педагогические подходы сопровождения  родителей и детей с ВОЗ В. Сатир, И. М. Марковской, 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А.С. </a:t>
            </a:r>
            <a:r>
              <a:rPr lang="ru-RU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Спиваковской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В. В. Аникеевой, А. А. Аладьина,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Ю. К. Емельянова,  Л. А. Петровской, В.И. Дубровиной.</a:t>
            </a:r>
          </a:p>
          <a:p>
            <a:pPr eaLnBrk="1" hangingPunct="1">
              <a:defRPr/>
            </a:pP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Современные психолого-педагогические подходы сопровождения  родителей детей с ВОЗ   В.М. </a:t>
            </a:r>
            <a:r>
              <a:rPr lang="ru-RU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Даринской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В.В.Ткачёвой. 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206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Принципы, положенные в основу системы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7063"/>
            <a:ext cx="8362950" cy="424815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Гуманизация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предполагающая веру в возможности ребенка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Принцип «Не навреди»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Комплексный подход к сопровождению развития ребенка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Своевременное оказание коррекционной помощи ребёнку и его семье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Индивидуально-ориентированный подход к каждой семье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Учет индивидуальных и возрастных особенностей ребенка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Непрерывность сопровождения ребенка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Научная обоснованность психодиагностических методик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Объективность выводов из результатов психодиагностики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Единство диагностики и коррекции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Деятельностный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принцип коррекции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Соблюдения профессиональной конфиденциальности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Эффективность предлагаемых практических рекомендаций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Позитивность и оптимизм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Развития и саморазвития личности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65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71525"/>
            <a:ext cx="8229600" cy="4103688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В системе работы используется комплекс взаимодополняющих  методов: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Теоретические: 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анализ психолого</a:t>
            </a:r>
            <a:r>
              <a:rPr lang="ru-RU" sz="160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педагогической литературы по теме исследования; изучение документов, прогнозирование и проектирование.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Эмпирические: 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психолого-педагогическое наблюдение, психодиагностическое тестирование, беседа и изучение результатов.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Информационные методы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информационные стенды, памятки, собрания, семинары, информация на сайте.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Активные методы: </a:t>
            </a:r>
          </a:p>
          <a:p>
            <a:pPr eaLnBrk="1" hangingPunct="1"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Проблемные методы: 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проблемные лекции-диалоги, круглые столы, тренинги, дискуссии,   ролевые игры, детско-родительские мероприятия, тематические недели семьи.</a:t>
            </a:r>
          </a:p>
          <a:p>
            <a:pPr eaLnBrk="1" hangingPunct="1"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Психотерапевтические методы:   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арт-терапия; </a:t>
            </a:r>
            <a:r>
              <a:rPr lang="ru-RU" sz="1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игротерапия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; </a:t>
            </a:r>
            <a:r>
              <a:rPr lang="ru-RU" sz="1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сказкотерапия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; </a:t>
            </a:r>
            <a:r>
              <a:rPr lang="ru-RU" sz="1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психогимнастика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; активное воображение; разрешение конфликтов;   активное слушание; групповая дискуссия; анализ конкретных ситуаций; музыкальная релаксация;  методы воздействия – поощрение и одобрение. </a:t>
            </a:r>
          </a:p>
          <a:p>
            <a:pPr eaLnBrk="1" hangingPunct="1">
              <a:defRPr/>
            </a:pP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206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Используемые приемы</a:t>
            </a:r>
            <a:b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ru-RU" sz="24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700088"/>
            <a:ext cx="8229600" cy="38258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Личностное общение.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Игры</a:t>
            </a: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Сказка.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Использование примеров из литературы: детской, художественной.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Основные  этапы реализации  системы работы по психолого-педагогическому сопровождению родителей детей 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915988"/>
            <a:ext cx="8229600" cy="3887787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Первый этап – аналитический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Психологический анализ социальной ситуации развития детей в ОУ.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Теоретический анализ психолого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педагогической литературы.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Изучение имеющегося педагогического опыта.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Определение  целей и задач, организационных и содержательных условий, направлений, форм, методов приемов и средств.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Подбор эффективного диагностического инструментария.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Обеспечение необходимыми ресурсами.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Выявление основных проблем у субъектов образовательного процесса,  причин  возникновения, путей и средств их  решения.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Составление коррекционно-развивающих программ, календарно-тематического планирования.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Информирование родителей о формировании детско-родительских  и родительских групп и возможности принять в них участие, о целях и задачах, режиме работы, их результативности, через   консультации, родительские собрания,    рекламные листы, памятки, сайт дошкольного учреждения. 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493713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Второй этап – диагностический  (</a:t>
            </a:r>
            <a:r>
              <a:rPr lang="ru-RU" sz="1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сентябрь – октябрь)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323850" y="627063"/>
            <a:ext cx="8496300" cy="4321175"/>
          </a:xfrm>
        </p:spPr>
        <p:txBody>
          <a:bodyPr/>
          <a:lstStyle/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Психодиагностика особенностей развития эмоциональной сферы ребенка, уровня социализации ребёнка и его социальной ситуации развития,  восприятия и переживания случившегося и эмоционального состояния родителей и детско-родительских отношений  проводится  индивидуально и в несколько этапов.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Методики для детей и родителей применяются в комплексе, </a:t>
            </a:r>
            <a:r>
              <a:rPr lang="ru-RU" sz="14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группируются в зависимости от нарушений в эмоциональной сфере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некоторые  используются во время коррекционно-развивающей работы для определения  ее динамики. 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Выявление детей с ОВЗ, вошедших в группу с проблемами в развитии по нескольким критериям: тревожные, неуверенные в себе, с заниженной самооценкой; агрессивные и конфликтные.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Предложение родителям данных детей с неадекватной самооценкой, потерей уверенности в себе, в своих силах, с деструктивными стратегиями поведения, принять участие в детско-родительских и родительских группах, что   поможет в коррекции   имеющихся проблем у ребенка и в детско-родительских отношениях.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Разработка индивидуальной программы сопровождения.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Мотивация родителей на длительное сотрудничество.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Заключение «контракта» с родителями.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Беседа о программе и режиме работы в группе позволяет избежать возможных уходов из группы из-за низкой мотивации или недостаточной информированности о целях и задачах программы.  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defRPr/>
            </a:pPr>
            <a:endParaRPr lang="ru-RU" sz="14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ru-RU" sz="14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123825"/>
            <a:ext cx="8229600" cy="719138"/>
          </a:xfrm>
        </p:spPr>
        <p:txBody>
          <a:bodyPr/>
          <a:lstStyle/>
          <a:p>
            <a:pPr>
              <a:defRPr/>
            </a:pP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Третий этап – коррекционно-развивающий</a:t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Содержание  представлено  </a:t>
            </a:r>
            <a:r>
              <a:rPr lang="ru-RU" sz="16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индивидуальной и групповой </a:t>
            </a:r>
            <a:r>
              <a:rPr lang="ru-RU" sz="1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формами работы </a:t>
            </a:r>
            <a: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68313" y="771525"/>
            <a:ext cx="8280400" cy="38989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Индивидуальная форма работы 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</a:t>
            </a:r>
            <a: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Консультирование родителей: 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по вопросам осуществления индивидуального подхода к детям с проблемами в эмоциональной сфере; 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по проблемам, связанным с нарушением детско-родительских отношений;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по проблемам возрастной психологии; 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по результатам диагностики  и во время коррекционной работы;</a:t>
            </a:r>
          </a:p>
          <a:p>
            <a:pPr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по личным проблемам и др.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Совместные занятия с каждым родителем и его ребенком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Индивидуальные занятия с детьми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t" hangingPunct="1">
              <a:defRPr/>
            </a:pPr>
            <a:endParaRPr lang="ru-RU" sz="1600" b="1" dirty="0" smtClean="0"/>
          </a:p>
          <a:p>
            <a:pPr eaLnBrk="1" fontAlgn="t" hangingPunct="1">
              <a:defRPr/>
            </a:pPr>
            <a:endParaRPr lang="ru-RU" sz="1600" b="1" dirty="0" smtClean="0"/>
          </a:p>
          <a:p>
            <a:pPr eaLnBrk="1" fontAlgn="t" hangingPunct="1">
              <a:defRPr/>
            </a:pPr>
            <a:endParaRPr lang="ru-RU" sz="1600" dirty="0" smtClean="0"/>
          </a:p>
          <a:p>
            <a:pPr eaLnBrk="1" fontAlgn="t" hangingPunct="1">
              <a:defRPr/>
            </a:pPr>
            <a:endParaRPr lang="ru-RU" sz="1600" dirty="0" smtClean="0"/>
          </a:p>
          <a:p>
            <a:pPr>
              <a:defRPr/>
            </a:pPr>
            <a:endParaRPr lang="ru-RU" sz="1600" b="1" i="1" dirty="0" smtClean="0"/>
          </a:p>
          <a:p>
            <a:pPr>
              <a:defRPr/>
            </a:pPr>
            <a:endParaRPr lang="ru-RU" sz="1600" dirty="0" smtClean="0"/>
          </a:p>
          <a:p>
            <a:pPr>
              <a:defRPr/>
            </a:pPr>
            <a:r>
              <a:rPr lang="ru-RU" sz="1600" b="1" dirty="0" smtClean="0"/>
              <a:t> </a:t>
            </a:r>
            <a:endParaRPr lang="ru-RU" sz="1600" dirty="0" smtClean="0"/>
          </a:p>
          <a:p>
            <a:pPr>
              <a:defRPr/>
            </a:pPr>
            <a:r>
              <a:rPr lang="ru-RU" sz="1600" dirty="0" smtClean="0"/>
              <a:t>1. 1. Обучение агрессивного ребенка: приемлемым способам выражения гнева; навыкам распознавания и контроля, умению владеть собой в ситуациях, провоцирующих вспышки гнева.</a:t>
            </a:r>
          </a:p>
          <a:p>
            <a:pPr>
              <a:defRPr/>
            </a:pPr>
            <a:r>
              <a:rPr lang="ru-RU" sz="1600" dirty="0" smtClean="0"/>
              <a:t>2. Формирование способности к </a:t>
            </a:r>
            <a:r>
              <a:rPr lang="ru-RU" sz="1600" dirty="0" err="1" smtClean="0"/>
              <a:t>эмпатии</a:t>
            </a:r>
            <a:r>
              <a:rPr lang="ru-RU" sz="1600" dirty="0" smtClean="0"/>
              <a:t>, доверию, сочувствию.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7950" y="3219450"/>
          <a:ext cx="8856663" cy="176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05"/>
                <a:gridCol w="4728558"/>
              </a:tblGrid>
              <a:tr h="33540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 тревожными детьми</a:t>
                      </a:r>
                      <a:endParaRPr lang="ru-RU" sz="1600" dirty="0"/>
                    </a:p>
                  </a:txBody>
                  <a:tcPr marL="91437" marR="91437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 агрессивными детьми</a:t>
                      </a:r>
                      <a:endParaRPr lang="ru-RU" sz="1600" dirty="0"/>
                    </a:p>
                  </a:txBody>
                  <a:tcPr marL="91437" marR="91437" marT="45736" marB="45736"/>
                </a:tc>
              </a:tr>
              <a:tr h="1433075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1. Повышение самооценки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2. Обучение ребенка умению управлять собой в конкретных, наиболее волнующих его ситуациях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3.Снятие мышечного напряжения</a:t>
                      </a:r>
                    </a:p>
                    <a:p>
                      <a:endParaRPr lang="ru-RU" sz="1800" dirty="0"/>
                    </a:p>
                  </a:txBody>
                  <a:tcPr marL="91437" marR="91437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1. Обучение агрессивного ребенка приемлемым способам выражения гнева, навыкам распознавания и контроля, умению владеть собой в ситуациях, провоцирующих вспышки гнева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2. Формирование способности к </a:t>
                      </a:r>
                      <a:r>
                        <a:rPr lang="ru-RU" sz="1400" b="1" kern="120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эмпатии</a:t>
                      </a:r>
                      <a:r>
                        <a:rPr lang="ru-RU" sz="1400" b="1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, доверию, сочувствию</a:t>
                      </a:r>
                    </a:p>
                  </a:txBody>
                  <a:tcPr marL="91437" marR="91437" marT="45736" marB="45736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6588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Профилактическая и просветительская работа с родителями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Направлена на вооружение родителей психологическими знаниями, на оказание помощи родителям в вопросах выбора стратегии воспитания и приёмов коррекционного обучения через проведение активных форм и методов работы: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Родительских собраний в форме: деловой игры, круглого стола,  практикума.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 Занятий с элементами тренинга с использованием игр, упражнений.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Консультирования по актуальным проблемам детей, по вопросам детско-родительского общения и т.д.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Проведение совместных праздников, конкурсов, развлечений.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5. Оформление тематических стендов.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6. Выпуск буклетов, памяток, информационных листов.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7. Оформление информационных страничек на   сайте.</a:t>
            </a:r>
          </a:p>
          <a:p>
            <a:pPr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6588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Просветительская</a:t>
            </a: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и развивающая работа с педагогами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Это повышение уровня педагогического мастерства при работе с  детьми и родителями через:</a:t>
            </a:r>
          </a:p>
          <a:p>
            <a:pPr>
              <a:buFont typeface="Arial" charset="0"/>
              <a:buNone/>
              <a:defRPr/>
            </a:pP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1) психолого-педагогическое просвещение;</a:t>
            </a:r>
          </a:p>
          <a:p>
            <a:pPr marL="457200" indent="-457200">
              <a:buFont typeface="Arial" charset="0"/>
              <a:buAutoNum type="arabicPeriod"/>
              <a:defRPr/>
            </a:pP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2) обучение навыкам общения с родителями и детьми с ОВЗ  через активное участие в    деловых играх, круглых столах,   тренингах, семинарах-практикумах.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95513" y="555625"/>
            <a:ext cx="6262687" cy="1295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b="1" i="1" dirty="0" smtClean="0"/>
              <a:t> </a:t>
            </a:r>
            <a:r>
              <a:rPr 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Девиз моей системы работы по психолого- педагогическому сопровождению  </a:t>
            </a:r>
            <a:br>
              <a:rPr 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родителей   детей с ВОЗ: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139950"/>
            <a:ext cx="7377113" cy="2303463"/>
          </a:xfrm>
        </p:spPr>
        <p:txBody>
          <a:bodyPr rtlCol="0">
            <a:normAutofit fontScale="25000" lnSpcReduction="20000"/>
          </a:bodyPr>
          <a:lstStyle/>
          <a:p>
            <a:pPr eaLnBrk="1" hangingPunct="1">
              <a:defRPr/>
            </a:pPr>
            <a:r>
              <a:rPr lang="ru-RU" sz="9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«Радостная и яркая жизнь дошкольника, наполненная  общением с родителями, их желанием сотрудничать, заботой  о нем,  зависит от  родительской любви, внимания, понимания, принятия,  великодушия, милосердия, терпимости и веры в возможности своего ребёнка».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65150"/>
          </a:xfrm>
        </p:spPr>
        <p:txBody>
          <a:bodyPr/>
          <a:lstStyle/>
          <a:p>
            <a:pPr>
              <a:defRPr/>
            </a:pPr>
            <a: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Четвертый   этап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– заключительный  </a:t>
            </a:r>
            <a:b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ru-RU" sz="24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</a:t>
            </a: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Повторное исследование психологических особенностей детей, родителей, детско-родительских отношений в  семьях детей с ОВЗ.  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Оценка эффективности реализации с точки зрения полученных результатов.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Рефлексия, анализ трудностей и путей их преодоления.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Совершенствование   методов и приемов работы. 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5. Обобщение опыта работы. 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6. Разработка рекомендаций для педагогов по применению и реализации проекта.</a:t>
            </a:r>
          </a:p>
          <a:p>
            <a:pPr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95263"/>
            <a:ext cx="8229600" cy="493712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Условия реализации системы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771525"/>
            <a:ext cx="8569325" cy="3822700"/>
          </a:xfrm>
        </p:spPr>
        <p:txBody>
          <a:bodyPr/>
          <a:lstStyle/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Соответствие целей и задач проводимых мероприятий   поставленным целям и задачам системы работы.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Своевременная диагностика   проблем в воспитании и развитии ребенка.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Создание активной развивающей среды в процессе коррекционно-развивающей работы.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Заинтересованность всех участников воспитательно-образовательного процесса.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Наличие одинаковой проблемы у участников площадки (только семьи детей с ОВЗ).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Близкий возраст детей (старшие дошкольники).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Наличие оборудованного помещения с необходимыми техническими средствами.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Наличие   разумной  нагрузки во время встреч, смена видов деятельности.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Работа в удобные для всех день недели и время.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Выполнение домашних заданий, позволяющих сохранить ощущение сопричастности к группе в период между встречами.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Условия реализации системы работы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Использование игр, требующих взаимодействия и сотрудничества, совместного  поиска решений.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Гибкое соблюдение структуры занятий.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Постоянное изучение запросов детей, родителей и педагогов.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Конструктивное сотрудничество педагогов и родителей в воспитании детей.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Открытость детского сада для семьи.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Для каждой конкретной семьи разрабатывается своя индивидуальная комплексная программа реабилитации, в которой объединены элементы психологической коррекции, педагогического воздействия, дефектологии, социальной работы.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Данную систему можно применять к родителям и детям с сохранным интеллектом.</a:t>
            </a:r>
          </a:p>
          <a:p>
            <a:pPr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ru-RU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Риски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2963"/>
            <a:ext cx="8229600" cy="3751262"/>
          </a:xfrm>
        </p:spPr>
        <p:txBody>
          <a:bodyPr/>
          <a:lstStyle/>
          <a:p>
            <a:pPr>
              <a:defRPr/>
            </a:pP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Трудность привлечения родителей  к участию в мероприятиях ДОУ.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Недостаточная мотивация родителей на долговременное сотрудничество.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Отказ от работы в группе.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Неадекватные реакции у детей и родителей.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 всегда высокая компетентность воспитателей в процессе построения контакта с родителями.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6515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Предупреждение рисков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00088"/>
            <a:ext cx="8229600" cy="3894137"/>
          </a:xfrm>
        </p:spPr>
        <p:txBody>
          <a:bodyPr/>
          <a:lstStyle/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Разработка стратегий и тактики привлечения родителей  к участию в мероприятиях детского сада через рекламные буклеты, сайт ДОУ, объявления, памятки.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Высокий уровень подготовленности мероприятий, которые должны привлечь,  заинтересовывать и замотивировать родителей.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Обучение воспитателей навыкам общения  с детьми с О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З, имеющими нарушения поведения, и их родителями через активные формы.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Внимание к эмоциональному состоянию всех участников группы, давать возможность отреагировать социально приемлемым способом сильные чувства на площадке или  сразу после ее окончания.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работе  применять техники поддержки, понимания и принятия, но не конфронтации, так как родители и дети находятся в нестабильном эмоциональном состоянии.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групповой работе с родителями обращать внимание на самораскрытие и обмен опытом, так как данное обстоятельство очень важно для снятия эмоционального напряжения, изменения отношения к себе и ребенку.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Обязательно проводить совместные занятия родителя с ребенком.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Учет возрастных, индивидуальных и психологических особенностей участников.</a:t>
            </a:r>
          </a:p>
          <a:p>
            <a:pPr>
              <a:defRPr/>
            </a:pPr>
            <a:endParaRPr lang="ru-RU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6515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Ожидаемые конечные результаты реализации системы психолого-педагогического сопровождения семьи детей с ОВЗ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 smtClean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2963"/>
            <a:ext cx="8229600" cy="375126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Изменения, которые могут произойти с самими родителями, проявятся в: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Стремлении родителей анализировать собственный опыт и опыт других родителей.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Улучшении рефлексии, способности к самонаблюдению, осознании своего поведения.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Эмоциональной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саморегуляции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снижении эмоционального дискомфорта.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Улучшении рефлексии родителей своих взаимоотношений с ребенком.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Повышении психологической компетентности родителей.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Формировании адекватной самооценки и приобретении уверенности родителей в собственных воспитательных возможностях.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Коррекции неадекватных поведенческих и эмоциональных реакций родителей.  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Обучении адекватным способам реагирования в проблемных и стрессовых ситуациях.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65150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Изменения, отражающие улучшение взаимоотношений и взаимодействия между родителем и ребенком с ОВЗ:</a:t>
            </a:r>
            <a: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ru-RU" sz="1600" b="1" dirty="0" smtClean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700088"/>
            <a:ext cx="8569325" cy="4319587"/>
          </a:xfrm>
        </p:spPr>
        <p:txBody>
          <a:bodyPr/>
          <a:lstStyle/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Между родителем и ребенком с ОВЗ установятся отношения партнерства и сотрудничества, которые проявятся в лучшем понимании друг друга, принятии ребенка таким, какой он есть,  меньшей конфликтности, большей открытости.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Выработаются навыки адекватного и равноправного общения.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семьях появятся общие интересы и увлечения.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 детей и родителей сформируются умения принимать и уважать позицию другого человека,  сопереживать и понимать переживания, состояния и интересы друг друга;   давать обратную связь; находить возможные пути для решения конфликта.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семье будут использоваться адекватные способы реагирования в проблемных и стрессовых ситуациях.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Повысится ответственность родителей за психоэмоциональное благополучие детей.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Повысится  уровень психологической компетентности родителей в сфере детско-родительских отношений и уверенность родителей в собственных воспитательных возможностях.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Родители и дети обучатся приемам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саморегуляции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Расширится  круг    взаимодействия между семьями, имеющими детей с  ОВЗ.</a:t>
            </a:r>
          </a:p>
          <a:p>
            <a:pPr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65150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Изменения в эмоциональной сфере у детей: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7425"/>
            <a:ext cx="8229600" cy="3606800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Снижение уровня тревожности и агрессивности; 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приобретение уверенности в себе, формирование адекватной самооценки, коммуникабельности, доброжелательности, </a:t>
            </a:r>
            <a:r>
              <a:rPr lang="ru-RU" sz="1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эмпатии</a:t>
            </a: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развитие продуктивности и контактности во взаимоотношениях со сверстниками, родителями и педагогами;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формирование способности выразить словами и осознать основания собственных действий, мыслей, чувств;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профилактика неврозов и невротических реакций, нарушений поведения,   </a:t>
            </a:r>
            <a:r>
              <a:rPr lang="ru-RU" sz="1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дезадаптации</a:t>
            </a: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в социуме.  </a:t>
            </a:r>
          </a:p>
          <a:p>
            <a:pPr>
              <a:defRPr/>
            </a:pPr>
            <a:endParaRPr lang="ru-RU" sz="18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Семья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– это особый мир, внутри которого   формируется либо деформируется личность ребенка. Для ребенка с ограниченными возможностями здоровья семья, как наиболее эмоционально значимое пространство жизнедеятельности, должна выполнять свое базовое предназначение – стать для него своеобразной коррекционно-развивающей средой, обеспечивающей компенсацию дефекта. </a:t>
            </a:r>
          </a:p>
          <a:p>
            <a:pPr eaLnBrk="1" hangingPunct="1">
              <a:defRPr/>
            </a:pPr>
            <a:endParaRPr lang="ru-RU" sz="18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78105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Особенности родителей </a:t>
            </a:r>
            <a:b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детей с ограниченными возможностями здоровья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058863"/>
            <a:ext cx="8424862" cy="3744912"/>
          </a:xfrm>
        </p:spPr>
        <p:txBody>
          <a:bodyPr rtlCol="0" anchor="ctr">
            <a:normAutofit fontScale="25000" lnSpcReduction="20000"/>
          </a:bodyPr>
          <a:lstStyle/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ru-RU" sz="72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Родители детей с ОВЗ испытывают эмоциональное напряжение, тревогу, чувство вины, стыда, обиды на жизнь, отвержение ребенка, чувство горечи и разочарования в том, что их ребенок отличается от своих сверстников,  неадекватно ведет себя, плохо думает и говорит, имеет большие трудности в обучении, родители испытывают невротическую усталость, опустошенность, раздражительность, высокий уровень тревожности, они находятся в хроническом стрессовом состоянии и т.д.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Некоторые родители начинают умышленно  ограничивать  круг общения (как свой, так и ребёнка), избегают новых знакомств.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Для других родителей единственным способом самореализации является </a:t>
            </a:r>
            <a:r>
              <a:rPr lang="ru-RU" sz="6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гиперопека</a:t>
            </a: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ограничивающая активность и самостоятельность ребенка.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Есть группа родителей, которые, наоборот, занимают неоправданно жесткую позицию в воспитании ребенка. Эти родители требуют от ребенка неукоснительного выполнения всех заданий, упражнений, распоряжений, не учитывая при этом его двигательных и речевых возможностей. Нередко при невыполнении ребенком этих требований прибегают к наказаниям.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Родители могут отстраниться от ребенка и делать вид, что у него нет никаких проблем.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Всё это не способствует принятию родителями себя и своих детей такими, какие они есть. 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6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лишь у части детей формируются гармоничные и адекватные отношения с близкими.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ru-RU" sz="64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6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1162"/>
            <a:ext cx="8229600" cy="3946538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В МБДОУ ДСКВ № 50 осуществляется психолого-педагогическое сопровождение семей детей с нарушениями речи и с задержкой психического развития.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63688"/>
            <a:ext cx="8229600" cy="30305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</a:t>
            </a:r>
            <a:endParaRPr lang="ru-RU" sz="18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Характеристика детей с нарушениями речи и с задержкой психического развития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Родительская неадекватность в принятии ребенка с ОВЗ недостаточность в эмоционально-теплых детско-родительских отношениях провоцируют: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развитие   неблагополучия в сфере межличностных отношений;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 детей создается отрицательное представление о самом себе: они мало верят в собственные способности и низко оценивают свои возможности;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 них повышается тревожность и снижается самооценка;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результате у них зачастую формируется агрессивно-защитный тип поведения.</a:t>
            </a:r>
          </a:p>
          <a:p>
            <a:pPr eaLnBrk="1" hangingPunct="1"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Психолого-педагогическое сопровождение семьи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5988"/>
            <a:ext cx="8229600" cy="36782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«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Сопровождать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значит  следовать вместе с кем-нибудь, находясь рядом, ведя куда-нибудь или идя за кем-нибудь».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Толковый словарь русского языка под редакцией Д. Ушакова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ru-RU" sz="2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Психолого-педагогическое сопровождение семьи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имеющей ребенка с ОВЗ – это деятельность, направленная на актуализацию коррекционных ресурсов семьи, обеспечивающих эффективность ее функционирования,  что позволяет создавать соответствующее возрасту ребенка коррекционно-развивающее пространство, формировать и реализовывать адекватные потребностям ребенка стратегии воспитания, базирующиеся на конструктивных родительских установках и позициях по отношению к нему.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163" y="2427288"/>
            <a:ext cx="3311525" cy="2389187"/>
          </a:xfrm>
          <a:prstGeom prst="rect">
            <a:avLst/>
          </a:prstGeom>
          <a:noFill/>
          <a:ln w="38100">
            <a:solidFill>
              <a:srgbClr val="46004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Система работы по психолого-педагогическому сопровождению  семей детей с ОВЗ 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Д/С 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№ 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39750" y="1058863"/>
            <a:ext cx="8374063" cy="3889375"/>
          </a:xfrm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9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Цели: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Способствовать установлению и развитию отношений партнерства и сотрудничества родителя с ребенком, созданию оптимальных условий для гармоничного развития ребенка с ВОЗ в семье, профилактике </a:t>
            </a:r>
            <a:r>
              <a:rPr lang="ru-RU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дезадаптации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его в социуме, через: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решение личных проблем родителей;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актуализацию ресурсов семьи;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изменение отношения к своему ребёнку;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коррекцию детско-родительских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отношений и неконструктивных форм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поведения родителя;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обучение родителей правильным способам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взаимодействия с детьми;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вооружение  родителей психологическими 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знаниями и повышение уровня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родительской компетентности.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en-US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6588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Концептуальные подходы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5988"/>
            <a:ext cx="8229600" cy="367823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1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Гуманистический подход К. </a:t>
            </a:r>
            <a:r>
              <a:rPr lang="ru-RU" sz="18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Роджерса</a:t>
            </a:r>
            <a:r>
              <a:rPr lang="ru-RU" sz="1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безусловное принятие человека и его переживаний, отсутствие оценок по отношению к нему, проявление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эмпатии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понимание внутреннего мира человека, глубокое сопереживание ему.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1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Идея сотрудничества взрослого и ребенка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К.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Роджерса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Т. Гордона, Л.С. Выготского, А.Н. Леонтьева.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1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Идея учета возрастных особенностей и зоны ближайшего развития </a:t>
            </a:r>
          </a:p>
          <a:p>
            <a:pPr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(Л.С.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Выготский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Д.Б.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Эльконин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). 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1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Личностно-ориентированный подход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(Г.А.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Цукерман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Ш.А. 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Амонашвили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6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Words>2035</Words>
  <Application>Microsoft Office PowerPoint</Application>
  <PresentationFormat>Экран (16:9)</PresentationFormat>
  <Paragraphs>228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164</vt:lpstr>
      <vt:lpstr>«Особенности сопровождения семьи ребенка с ОВЗ»</vt:lpstr>
      <vt:lpstr>  Девиз моей системы работы по психолого- педагогическому сопровождению    родителей   детей с ВОЗ:  </vt:lpstr>
      <vt:lpstr>Слайд 3</vt:lpstr>
      <vt:lpstr>  Особенности родителей  детей с ограниченными возможностями здоровья  </vt:lpstr>
      <vt:lpstr> В МБДОУ ДСКВ № 50 осуществляется психолого-педагогическое сопровождение семей детей с нарушениями речи и с задержкой психического развития. </vt:lpstr>
      <vt:lpstr>Характеристика детей с нарушениями речи и с задержкой психического развития</vt:lpstr>
      <vt:lpstr>Психолого-педагогическое сопровождение семьи</vt:lpstr>
      <vt:lpstr>Система работы по психолого-педагогическому сопровождению  семей детей с ОВЗ в Д/С № 2 </vt:lpstr>
      <vt:lpstr>Концептуальные подходы</vt:lpstr>
      <vt:lpstr>  Работа с родителями проводится  по четырем направлениям  </vt:lpstr>
      <vt:lpstr>Организационно-методическое обеспечение  системы сопровождения</vt:lpstr>
      <vt:lpstr>Принципы, положенные в основу системы работы</vt:lpstr>
      <vt:lpstr>Методы</vt:lpstr>
      <vt:lpstr> Используемые приемы </vt:lpstr>
      <vt:lpstr> Основные  этапы реализации  системы работы по психолого-педагогическому сопровождению родителей детей с ОВЗ </vt:lpstr>
      <vt:lpstr>Второй этап – диагностический  (сентябрь – октябрь)</vt:lpstr>
      <vt:lpstr>       Третий этап – коррекционно-развивающий Содержание  представлено  индивидуальной и групповой формами работы     </vt:lpstr>
      <vt:lpstr> Профилактическая и просветительская работа с родителями</vt:lpstr>
      <vt:lpstr> Просветительская и развивающая работа с педагогами</vt:lpstr>
      <vt:lpstr>  Четвертый   этап – заключительный   </vt:lpstr>
      <vt:lpstr>Условия реализации системы работы</vt:lpstr>
      <vt:lpstr>Условия реализации системы работы</vt:lpstr>
      <vt:lpstr>Риски</vt:lpstr>
      <vt:lpstr> Предупреждение рисков </vt:lpstr>
      <vt:lpstr> Ожидаемые конечные результаты реализации системы психолого-педагогического сопровождения семьи детей с ОВЗ </vt:lpstr>
      <vt:lpstr>Изменения, отражающие улучшение взаимоотношений и взаимодействия между родителем и ребенком с ОВЗ: </vt:lpstr>
      <vt:lpstr>  Изменения в эмоциональной сфере у детей: </vt:lpstr>
    </vt:vector>
  </TitlesOfParts>
  <Company>Twoja nazwa firmy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ppsworld.ru</dc:creator>
  <cp:lastModifiedBy>ADMIN</cp:lastModifiedBy>
  <cp:revision>86</cp:revision>
  <dcterms:created xsi:type="dcterms:W3CDTF">2013-05-07T09:54:37Z</dcterms:created>
  <dcterms:modified xsi:type="dcterms:W3CDTF">2018-06-18T08:37:49Z</dcterms:modified>
</cp:coreProperties>
</file>