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6" r:id="rId20"/>
    <p:sldId id="275" r:id="rId21"/>
    <p:sldId id="273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5276B4-B8F7-4929-8C3E-E8B6D63389FC}" type="datetimeFigureOut">
              <a:rPr lang="ru-RU" smtClean="0"/>
              <a:t>16.09.2018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77D900-9376-4E7C-BFA1-7D9CE66FA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857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17C17582-F278-4800-9BDC-E0395ED5331C}" type="datetime1">
              <a:rPr lang="en-US" smtClean="0"/>
              <a:t>9/16/2018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2F10E-C423-438D-BF1E-35FD35F373B2}" type="datetime1">
              <a:rPr lang="en-US" smtClean="0"/>
              <a:t>9/16/2018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5F7EF-FBB5-4FE5-8F92-794EEFA86F1A}" type="datetime1">
              <a:rPr lang="en-US" smtClean="0"/>
              <a:t>9/16/2018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F0AD1-C634-4262-A8D9-4B9A7987ADB2}" type="datetime1">
              <a:rPr lang="en-US" smtClean="0"/>
              <a:t>9/16/2018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1A165-F289-4800-82C6-F9C408D3915D}" type="datetime1">
              <a:rPr lang="en-US" smtClean="0"/>
              <a:t>9/16/2018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7E25-8B56-450E-BE6E-D477412EE55F}" type="datetime1">
              <a:rPr lang="en-US" smtClean="0"/>
              <a:t>9/16/2018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72A4D-2C72-4D33-9028-13DBD416F427}" type="datetime1">
              <a:rPr lang="en-US" smtClean="0"/>
              <a:t>9/16/2018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9C9A0-CC52-4EED-8658-BC4CB3F410FC}" type="datetime1">
              <a:rPr lang="en-US" smtClean="0"/>
              <a:t>9/16/2018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6F417-F5EA-438C-8498-FB89B3AA0EB1}" type="datetime1">
              <a:rPr lang="en-US" smtClean="0"/>
              <a:t>9/16/2018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32467-E9FA-475F-83E1-A91AC7413811}" type="datetime1">
              <a:rPr lang="en-US" smtClean="0"/>
              <a:t>9/16/2018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6206-12E0-405D-B5B3-7EF757EE1A09}" type="datetime1">
              <a:rPr lang="en-US" smtClean="0"/>
              <a:t>9/16/2018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C2AA3-207E-4189-A796-6923E5336531}" type="datetime1">
              <a:rPr lang="en-US" smtClean="0"/>
              <a:t>9/16/2018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FC28A-F83A-462D-9777-93E80390BD27}" type="datetime1">
              <a:rPr lang="en-US" smtClean="0"/>
              <a:t>9/16/2018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C1D04-609F-42DA-85A7-8F119FA9C8BC}" type="datetime1">
              <a:rPr lang="en-US" smtClean="0"/>
              <a:t>9/16/2018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6335-B166-451B-8168-2A544F42E87C}" type="datetime1">
              <a:rPr lang="en-US" smtClean="0"/>
              <a:t>9/16/2018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34807-5630-4366-91C3-C6079D9BDB7E}" type="datetime1">
              <a:rPr lang="en-US" smtClean="0"/>
              <a:t>9/16/2018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85F17-FC4F-4474-8D51-A25E4DF3D7D8}" type="datetime1">
              <a:rPr lang="en-US" smtClean="0"/>
              <a:t>9/16/2018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6241B47-B082-4B76-8566-B1BE86BA7E94}" type="datetime1">
              <a:rPr lang="en-US" smtClean="0"/>
              <a:t>9/16/2018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bozrevatel.com/life/people/50-let-bez-gagarina-interesnyie-faktyi-o-legendarnom-kosmonavte.htm" TargetMode="External"/><Relationship Id="rId2" Type="http://schemas.openxmlformats.org/officeDocument/2006/relationships/hyperlink" Target="https://www.syl.ru/article/167076/new_biografiya-gagarina-yuriya-alekseevicha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stranakids.ru/stihi-ko-dniu-kosmonavtiki/" TargetMode="External"/><Relationship Id="rId4" Type="http://schemas.openxmlformats.org/officeDocument/2006/relationships/hyperlink" Target="http://forum.polismi.org/index.php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1972" y="1"/>
            <a:ext cx="7276563" cy="2034861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Юрий Гагарин – первый космонавт земли</a:t>
            </a:r>
            <a:endParaRPr lang="ru-RU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40169" y="5834130"/>
            <a:ext cx="8783392" cy="88864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sz="2800" dirty="0" smtClean="0"/>
              <a:t>Выполнила:  Иванова </a:t>
            </a:r>
            <a:r>
              <a:rPr lang="ru-RU" sz="2800" dirty="0" err="1" smtClean="0"/>
              <a:t>ольга</a:t>
            </a:r>
            <a:r>
              <a:rPr lang="ru-RU" sz="2800" dirty="0" smtClean="0"/>
              <a:t> </a:t>
            </a:r>
            <a:r>
              <a:rPr lang="ru-RU" sz="2800" dirty="0" err="1" smtClean="0"/>
              <a:t>викторовна</a:t>
            </a:r>
            <a:endParaRPr lang="ru-RU" sz="2800" dirty="0" smtClean="0"/>
          </a:p>
          <a:p>
            <a:pPr algn="l"/>
            <a:r>
              <a:rPr lang="ru-RU" sz="2800" dirty="0" smtClean="0"/>
              <a:t>воспитатель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158" y="1919998"/>
            <a:ext cx="6207617" cy="38098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719775" y="6163733"/>
            <a:ext cx="314181" cy="559039"/>
          </a:xfrm>
        </p:spPr>
        <p:txBody>
          <a:bodyPr/>
          <a:lstStyle/>
          <a:p>
            <a:fld id="{D57F1E4F-1CFF-5643-939E-217C01CDF565}" type="slidenum">
              <a:rPr lang="en-US" sz="1800" b="1" smtClean="0"/>
              <a:pPr/>
              <a:t>1</a:t>
            </a:fld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977875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1" y="4765183"/>
            <a:ext cx="10131425" cy="2253803"/>
          </a:xfrm>
        </p:spPr>
        <p:txBody>
          <a:bodyPr>
            <a:normAutofit/>
          </a:bodyPr>
          <a:lstStyle/>
          <a:p>
            <a:r>
              <a:rPr lang="ru-RU" sz="2000" b="1" dirty="0"/>
              <a:t>В советской прессе по случаю </a:t>
            </a:r>
            <a:r>
              <a:rPr lang="ru-RU" sz="2000" b="1" dirty="0" smtClean="0"/>
              <a:t>полёта </a:t>
            </a:r>
            <a:r>
              <a:rPr lang="ru-RU" sz="2000" b="1" dirty="0"/>
              <a:t>в космос было подготовлено три сообщения ТАСС о </a:t>
            </a:r>
            <a:r>
              <a:rPr lang="ru-RU" sz="2000" b="1" dirty="0" smtClean="0"/>
              <a:t>полёте </a:t>
            </a:r>
            <a:r>
              <a:rPr lang="ru-RU" sz="2000" b="1" dirty="0"/>
              <a:t>Гагарина в космос. Первое — "Успешное", второе на случай, если он </a:t>
            </a:r>
            <a:r>
              <a:rPr lang="ru-RU" sz="2000" b="1" dirty="0" smtClean="0"/>
              <a:t>упадёт </a:t>
            </a:r>
            <a:r>
              <a:rPr lang="ru-RU" sz="2000" b="1" dirty="0"/>
              <a:t>на территории другой страны или в мировом океане - "Обращение к правительствам других стран", с просьбой помощи в поиске, и третье - "Трагическое", если Гагарин не </a:t>
            </a:r>
            <a:r>
              <a:rPr lang="ru-RU" sz="2000" b="1" dirty="0" smtClean="0"/>
              <a:t>вернётся </a:t>
            </a:r>
            <a:r>
              <a:rPr lang="ru-RU" sz="2000" b="1" dirty="0"/>
              <a:t>живым</a:t>
            </a:r>
            <a:r>
              <a:rPr lang="ru-RU" dirty="0"/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2019" y="139906"/>
            <a:ext cx="6935005" cy="4923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458222" y="6265333"/>
            <a:ext cx="609600" cy="592667"/>
          </a:xfrm>
        </p:spPr>
        <p:txBody>
          <a:bodyPr/>
          <a:lstStyle/>
          <a:p>
            <a:fld id="{D57F1E4F-1CFF-5643-939E-217C01CDF565}" type="slidenum">
              <a:rPr lang="en-US" sz="1800" b="1" smtClean="0"/>
              <a:pPr/>
              <a:t>10</a:t>
            </a:fld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255018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20000"/>
    </mc:Choice>
    <mc:Fallback>
      <p:transition advClick="0" advTm="20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47008" y="347729"/>
            <a:ext cx="4970218" cy="6130344"/>
          </a:xfrm>
        </p:spPr>
        <p:txBody>
          <a:bodyPr>
            <a:normAutofit/>
          </a:bodyPr>
          <a:lstStyle/>
          <a:p>
            <a:r>
              <a:rPr lang="ru-RU" sz="2400" b="1" dirty="0"/>
              <a:t>З</a:t>
            </a:r>
            <a:r>
              <a:rPr lang="ru-RU" sz="2400" b="1" dirty="0" smtClean="0"/>
              <a:t>наменательное </a:t>
            </a:r>
            <a:r>
              <a:rPr lang="ru-RU" sz="2400" b="1" dirty="0"/>
              <a:t>не только для СССР, но и для всего мира событие произошло 12 апреля 1961 года. Именно в тот день</a:t>
            </a:r>
            <a:r>
              <a:rPr lang="ru-RU" sz="2400" b="1" dirty="0" smtClean="0"/>
              <a:t>,      </a:t>
            </a:r>
            <a:r>
              <a:rPr lang="ru-RU" sz="2400" b="1" dirty="0"/>
              <a:t>в 9 часов 7 минут, с космодрома Байконур стартовал корабль «Восток» с единственным пилотом на борту, </a:t>
            </a:r>
            <a:r>
              <a:rPr lang="ru-RU" sz="2400" b="1" dirty="0" smtClean="0"/>
              <a:t>которым </a:t>
            </a:r>
            <a:r>
              <a:rPr lang="ru-RU" sz="2400" b="1" dirty="0"/>
              <a:t>был Юрий Гагарин. Этот </a:t>
            </a:r>
            <a:r>
              <a:rPr lang="ru-RU" sz="2400" b="1" dirty="0" smtClean="0"/>
              <a:t>полёт </a:t>
            </a:r>
            <a:r>
              <a:rPr lang="ru-RU" sz="2400" b="1" dirty="0"/>
              <a:t>продлился 1 час 48 минут. За это время корабль, на борту которого впервые оказался человек, совершил один круг вокруг Земли.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89" y="347729"/>
            <a:ext cx="5628067" cy="6272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50133" y="6129867"/>
            <a:ext cx="451556" cy="728133"/>
          </a:xfrm>
        </p:spPr>
        <p:txBody>
          <a:bodyPr/>
          <a:lstStyle/>
          <a:p>
            <a:fld id="{D57F1E4F-1CFF-5643-939E-217C01CDF565}" type="slidenum">
              <a:rPr lang="en-US" sz="1800" b="1" smtClean="0"/>
              <a:pPr/>
              <a:t>11</a:t>
            </a:fld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576790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21000"/>
    </mc:Choice>
    <mc:Fallback>
      <p:transition advClick="0" advTm="21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0" y="530578"/>
            <a:ext cx="4721226" cy="5260622"/>
          </a:xfrm>
        </p:spPr>
        <p:txBody>
          <a:bodyPr>
            <a:noAutofit/>
          </a:bodyPr>
          <a:lstStyle/>
          <a:p>
            <a:r>
              <a:rPr lang="ru-RU" sz="3600" b="1" dirty="0"/>
              <a:t>Перед </a:t>
            </a:r>
            <a:r>
              <a:rPr lang="ru-RU" sz="3600" b="1" dirty="0" smtClean="0"/>
              <a:t>взлётом </a:t>
            </a:r>
            <a:r>
              <a:rPr lang="ru-RU" sz="3600" b="1" dirty="0"/>
              <a:t>ракеты Гагарин крикнул: «Поехали!» Это выражение вошло в историю и стало легендарным</a:t>
            </a:r>
            <a:r>
              <a:rPr lang="ru-RU" sz="3600" dirty="0"/>
              <a:t>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360" y="530578"/>
            <a:ext cx="5334352" cy="49662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04978" y="6265333"/>
            <a:ext cx="485422" cy="496711"/>
          </a:xfrm>
        </p:spPr>
        <p:txBody>
          <a:bodyPr/>
          <a:lstStyle/>
          <a:p>
            <a:fld id="{D57F1E4F-1CFF-5643-939E-217C01CDF565}" type="slidenum">
              <a:rPr lang="en-US" sz="1800" b="1" smtClean="0"/>
              <a:pPr/>
              <a:t>12</a:t>
            </a:fld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1416865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15000"/>
    </mc:Choice>
    <mc:Fallback>
      <p:transition advClick="0" advTm="15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1" y="4594578"/>
            <a:ext cx="10131425" cy="1964266"/>
          </a:xfrm>
        </p:spPr>
        <p:txBody>
          <a:bodyPr>
            <a:noAutofit/>
          </a:bodyPr>
          <a:lstStyle/>
          <a:p>
            <a:r>
              <a:rPr lang="ru-RU" sz="2400" b="1" dirty="0"/>
              <a:t>Космический корабль «Восток» выполнил полный круг вокруг Земли и уже в 10 часов 55 минут, на 108-й минуте, завершил легендарный </a:t>
            </a:r>
            <a:r>
              <a:rPr lang="ru-RU" sz="2400" b="1" dirty="0" smtClean="0"/>
              <a:t>полёт</a:t>
            </a:r>
            <a:r>
              <a:rPr lang="ru-RU" sz="2400" b="1" dirty="0"/>
              <a:t>. Из-за некоторых сбоев, произошедших в системе торможения, аппарат с капсулой, в которой находился Юрий Гагарин, приземлился не в радиусе 110 км, как планировалась. Его посадка произошла в районе сел </a:t>
            </a:r>
            <a:r>
              <a:rPr lang="ru-RU" sz="2400" b="1" dirty="0" err="1"/>
              <a:t>Смеловка</a:t>
            </a:r>
            <a:r>
              <a:rPr lang="ru-RU" sz="2400" b="1" dirty="0"/>
              <a:t> и Подгорное Саратовской области.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135" y="0"/>
            <a:ext cx="8438446" cy="4430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469512" y="6175022"/>
            <a:ext cx="609600" cy="682978"/>
          </a:xfrm>
        </p:spPr>
        <p:txBody>
          <a:bodyPr/>
          <a:lstStyle/>
          <a:p>
            <a:fld id="{D57F1E4F-1CFF-5643-939E-217C01CDF565}" type="slidenum">
              <a:rPr lang="en-US" sz="1800" b="1" smtClean="0"/>
              <a:pPr/>
              <a:t>13</a:t>
            </a:fld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4028761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20000"/>
    </mc:Choice>
    <mc:Fallback>
      <p:transition advClick="0" advTm="20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1" y="4255911"/>
            <a:ext cx="5410199" cy="2291645"/>
          </a:xfrm>
        </p:spPr>
        <p:txBody>
          <a:bodyPr>
            <a:noAutofit/>
          </a:bodyPr>
          <a:lstStyle/>
          <a:p>
            <a:r>
              <a:rPr lang="ru-RU" sz="2800" b="1" dirty="0"/>
              <a:t>Промозглым днём 14 апреля 1961 г. Москва встречала главного героя страны - первого космонавта Земли Юрия Гагарина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257" y="380462"/>
            <a:ext cx="5764743" cy="35475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3447" y="2368903"/>
            <a:ext cx="5695950" cy="379095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04978" y="6203245"/>
            <a:ext cx="462844" cy="688622"/>
          </a:xfrm>
        </p:spPr>
        <p:txBody>
          <a:bodyPr/>
          <a:lstStyle/>
          <a:p>
            <a:fld id="{D57F1E4F-1CFF-5643-939E-217C01CDF565}" type="slidenum">
              <a:rPr lang="en-US" sz="1800" b="1" smtClean="0"/>
              <a:pPr/>
              <a:t>14</a:t>
            </a:fld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2112214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18000"/>
    </mc:Choice>
    <mc:Fallback>
      <p:transition advClick="0" advTm="18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2000" y="5000978"/>
            <a:ext cx="8785226" cy="1456266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После первого полёта в космос Юрий Гагарин обрёл мировую известность</a:t>
            </a:r>
            <a:endParaRPr lang="ru-RU" sz="32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865" y="493537"/>
            <a:ext cx="5182787" cy="39362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7975" y="493537"/>
            <a:ext cx="5343386" cy="39362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458222" y="6208889"/>
            <a:ext cx="575734" cy="649111"/>
          </a:xfrm>
        </p:spPr>
        <p:txBody>
          <a:bodyPr/>
          <a:lstStyle/>
          <a:p>
            <a:fld id="{D57F1E4F-1CFF-5643-939E-217C01CDF565}" type="slidenum">
              <a:rPr lang="en-US" sz="1800" b="1" smtClean="0"/>
              <a:pPr/>
              <a:t>15</a:t>
            </a:fld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1595882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16000"/>
    </mc:Choice>
    <mc:Fallback>
      <p:transition advClick="0" advTm="16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1513" y="4739921"/>
            <a:ext cx="8071731" cy="1446389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Исторические слова Юрия Гагарина</a:t>
            </a:r>
            <a:endParaRPr lang="ru-RU" sz="36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1513" y="316088"/>
            <a:ext cx="7620000" cy="4423833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03377" y="6107288"/>
            <a:ext cx="530578" cy="671690"/>
          </a:xfrm>
        </p:spPr>
        <p:txBody>
          <a:bodyPr/>
          <a:lstStyle/>
          <a:p>
            <a:fld id="{D57F1E4F-1CFF-5643-939E-217C01CDF565}" type="slidenum">
              <a:rPr lang="en-US" sz="1800" b="1" smtClean="0"/>
              <a:pPr/>
              <a:t>16</a:t>
            </a:fld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1159144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20000"/>
    </mc:Choice>
    <mc:Fallback>
      <p:transition advClick="0" advTm="20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1" y="4718756"/>
            <a:ext cx="10749843" cy="1885244"/>
          </a:xfrm>
        </p:spPr>
        <p:txBody>
          <a:bodyPr>
            <a:noAutofit/>
          </a:bodyPr>
          <a:lstStyle/>
          <a:p>
            <a:r>
              <a:rPr lang="ru-RU" sz="2400" b="1" dirty="0"/>
              <a:t>Гагарин Юрий </a:t>
            </a:r>
            <a:r>
              <a:rPr lang="ru-RU" sz="2400" b="1" dirty="0" smtClean="0"/>
              <a:t>Алексеевич прожил </a:t>
            </a:r>
            <a:r>
              <a:rPr lang="ru-RU" sz="2400" b="1" dirty="0"/>
              <a:t>совсем не долгую </a:t>
            </a:r>
            <a:r>
              <a:rPr lang="ru-RU" sz="2400" b="1" dirty="0" smtClean="0"/>
              <a:t>жизнь. </a:t>
            </a:r>
            <a:r>
              <a:rPr lang="ru-RU" sz="2400" b="1" dirty="0"/>
              <a:t>Трагически погиб Гагарин 27 марта 1968 года, во время выполнения привычного </a:t>
            </a:r>
            <a:r>
              <a:rPr lang="ru-RU" sz="2400" b="1" dirty="0" smtClean="0"/>
              <a:t>полёта </a:t>
            </a:r>
            <a:r>
              <a:rPr lang="ru-RU" sz="2400" b="1" dirty="0"/>
              <a:t>на истребителе МиГ-15УТИ. Во время этой тренировки не стало и летчика-инструктора Героя Советского Союза Владимира </a:t>
            </a:r>
            <a:r>
              <a:rPr lang="ru-RU" sz="2400" b="1" dirty="0" err="1" smtClean="0"/>
              <a:t>Серёгина</a:t>
            </a:r>
            <a:r>
              <a:rPr lang="ru-RU" sz="2400" b="1" dirty="0"/>
              <a:t>. Их </a:t>
            </a:r>
            <a:r>
              <a:rPr lang="ru-RU" sz="2400" b="1" dirty="0" smtClean="0"/>
              <a:t>самолёт </a:t>
            </a:r>
            <a:r>
              <a:rPr lang="ru-RU" sz="2400" b="1" dirty="0"/>
              <a:t>разбился недалеко от деревни </a:t>
            </a:r>
            <a:r>
              <a:rPr lang="ru-RU" sz="2400" b="1" dirty="0" err="1" smtClean="0"/>
              <a:t>Новосёлово</a:t>
            </a:r>
            <a:r>
              <a:rPr lang="ru-RU" sz="2400" b="1" dirty="0" smtClean="0"/>
              <a:t> </a:t>
            </a:r>
            <a:r>
              <a:rPr lang="ru-RU" sz="2400" b="1" dirty="0"/>
              <a:t>Владимирской области.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1564" y="112890"/>
            <a:ext cx="7086302" cy="44563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435644" y="6129867"/>
            <a:ext cx="508000" cy="623665"/>
          </a:xfrm>
        </p:spPr>
        <p:txBody>
          <a:bodyPr/>
          <a:lstStyle/>
          <a:p>
            <a:fld id="{D57F1E4F-1CFF-5643-939E-217C01CDF565}" type="slidenum">
              <a:rPr lang="en-US" sz="1800" b="1" smtClean="0"/>
              <a:pPr/>
              <a:t>17</a:t>
            </a:fld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508690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20000"/>
    </mc:Choice>
    <mc:Fallback>
      <p:transition advClick="0" advTm="20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1" y="5034843"/>
            <a:ext cx="10953043" cy="1738489"/>
          </a:xfrm>
        </p:spPr>
        <p:txBody>
          <a:bodyPr>
            <a:noAutofit/>
          </a:bodyPr>
          <a:lstStyle/>
          <a:p>
            <a:r>
              <a:rPr lang="ru-RU" sz="2400" b="1" dirty="0"/>
              <a:t>Начиная с 1962 года, 12 апреля отмечается в календаре у россиян как День космонавтики. А в 1969 году эта дата получила название Всемирного дня авиации и космонавтики. В 2011 году ООН провозгласила 12 апреля Международным днем </a:t>
            </a:r>
            <a:r>
              <a:rPr lang="ru-RU" sz="2400" b="1" dirty="0" smtClean="0"/>
              <a:t>полёта </a:t>
            </a:r>
            <a:r>
              <a:rPr lang="ru-RU" sz="2400" b="1" dirty="0"/>
              <a:t>человека в космос.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871" y="98931"/>
            <a:ext cx="6434314" cy="4935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480800" y="6231467"/>
            <a:ext cx="553155" cy="54186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solidFill>
                  <a:schemeClr val="tx1">
                    <a:lumMod val="95000"/>
                  </a:schemeClr>
                </a:solidFill>
              </a:rPr>
              <a:pPr/>
              <a:t>18</a:t>
            </a:fld>
            <a:endParaRPr lang="en-US" sz="1800" b="1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290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19000"/>
    </mc:Choice>
    <mc:Fallback>
      <p:transition advClick="0" advTm="19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23468" y="1230489"/>
            <a:ext cx="4831644" cy="4560711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За </a:t>
            </a:r>
            <a:r>
              <a:rPr lang="ru-RU" sz="3200" b="1" dirty="0"/>
              <a:t>полёт </a:t>
            </a:r>
            <a:r>
              <a:rPr lang="ru-RU" sz="3200" b="1" dirty="0" smtClean="0"/>
              <a:t>в космическое пространство Юрию Алексеевичу Гагарину </a:t>
            </a:r>
            <a:r>
              <a:rPr lang="ru-RU" sz="3200" b="1" dirty="0"/>
              <a:t>было присвоено звание Героя Советского Союза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150" y="487038"/>
            <a:ext cx="4162250" cy="5967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0266060" y="5870575"/>
            <a:ext cx="1813051" cy="1196269"/>
          </a:xfrm>
        </p:spPr>
        <p:txBody>
          <a:bodyPr/>
          <a:lstStyle/>
          <a:p>
            <a:fld id="{D57F1E4F-1CFF-5643-939E-217C01CDF565}" type="slidenum">
              <a:rPr lang="en-US" sz="1800" b="1" smtClean="0"/>
              <a:pPr/>
              <a:t>19</a:t>
            </a:fld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60080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16000"/>
    </mc:Choice>
    <mc:Fallback>
      <p:transition advClick="0" advTm="16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66116" y="4765183"/>
            <a:ext cx="9089264" cy="1777286"/>
          </a:xfrm>
        </p:spPr>
        <p:txBody>
          <a:bodyPr>
            <a:noAutofit/>
          </a:bodyPr>
          <a:lstStyle/>
          <a:p>
            <a:r>
              <a:rPr lang="ru-RU" sz="3600" b="1" dirty="0"/>
              <a:t>Первый </a:t>
            </a:r>
            <a:r>
              <a:rPr lang="ru-RU" sz="3600" b="1" dirty="0" smtClean="0"/>
              <a:t>полёт </a:t>
            </a:r>
            <a:r>
              <a:rPr lang="ru-RU" sz="3600" b="1" dirty="0"/>
              <a:t>в космос, совершенный человеком в 1961 году, стал знаменательным событием не только в Советском Союзе, но и во </a:t>
            </a:r>
            <a:r>
              <a:rPr lang="ru-RU" sz="3600" b="1" dirty="0" smtClean="0"/>
              <a:t>всём </a:t>
            </a:r>
            <a:r>
              <a:rPr lang="ru-RU" sz="3600" b="1" dirty="0"/>
              <a:t>мире.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945" y="145981"/>
            <a:ext cx="6388401" cy="44654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55380" y="6175022"/>
            <a:ext cx="344709" cy="682978"/>
          </a:xfrm>
        </p:spPr>
        <p:txBody>
          <a:bodyPr/>
          <a:lstStyle/>
          <a:p>
            <a:fld id="{D57F1E4F-1CFF-5643-939E-217C01CDF565}" type="slidenum">
              <a:rPr lang="en-US" sz="1800" b="1" smtClean="0"/>
              <a:pPr/>
              <a:t>2</a:t>
            </a:fld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890259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10000"/>
    </mc:Choice>
    <mc:Fallback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92801" y="699911"/>
            <a:ext cx="5960532" cy="6016978"/>
          </a:xfrm>
        </p:spPr>
        <p:txBody>
          <a:bodyPr>
            <a:normAutofit fontScale="92500"/>
          </a:bodyPr>
          <a:lstStyle/>
          <a:p>
            <a:r>
              <a:rPr lang="ru-RU" sz="2400" b="1" dirty="0" smtClean="0"/>
              <a:t>Я </a:t>
            </a:r>
            <a:r>
              <a:rPr lang="ru-RU" sz="2400" b="1" dirty="0"/>
              <a:t>помню, солнце в этот день искрилось:</a:t>
            </a:r>
            <a:br>
              <a:rPr lang="ru-RU" sz="2400" b="1" dirty="0"/>
            </a:br>
            <a:r>
              <a:rPr lang="ru-RU" sz="2400" b="1" dirty="0"/>
              <a:t>Какой был удивительный апрель!</a:t>
            </a:r>
            <a:br>
              <a:rPr lang="ru-RU" sz="2400" b="1" dirty="0"/>
            </a:br>
            <a:r>
              <a:rPr lang="ru-RU" sz="2400" b="1" dirty="0"/>
              <a:t>И в сердце радость с гордостью светилась:</a:t>
            </a:r>
            <a:br>
              <a:rPr lang="ru-RU" sz="2400" b="1" dirty="0"/>
            </a:br>
            <a:r>
              <a:rPr lang="ru-RU" sz="2400" b="1" dirty="0"/>
              <a:t>Из космоса Гагарин прилетел!</a:t>
            </a:r>
          </a:p>
          <a:p>
            <a:r>
              <a:rPr lang="ru-RU" sz="2400" b="1" dirty="0"/>
              <a:t>Его все по улыбке узнавали —</a:t>
            </a:r>
            <a:br>
              <a:rPr lang="ru-RU" sz="2400" b="1" dirty="0"/>
            </a:br>
            <a:r>
              <a:rPr lang="ru-RU" sz="2400" b="1" dirty="0"/>
              <a:t>Такой улыбки не было второй!</a:t>
            </a:r>
            <a:br>
              <a:rPr lang="ru-RU" sz="2400" b="1" dirty="0"/>
            </a:br>
            <a:r>
              <a:rPr lang="ru-RU" sz="2400" b="1" dirty="0"/>
              <a:t>Весь мир рукоплескал! Все ликовали:</a:t>
            </a:r>
            <a:br>
              <a:rPr lang="ru-RU" sz="2400" b="1" dirty="0"/>
            </a:br>
            <a:r>
              <a:rPr lang="ru-RU" sz="2400" b="1" dirty="0"/>
              <a:t>Гагарин облетел наш шар земной!</a:t>
            </a:r>
          </a:p>
          <a:p>
            <a:r>
              <a:rPr lang="ru-RU" sz="2400" b="1" dirty="0"/>
              <a:t>С тех пор приблизились неведомые дали,</a:t>
            </a:r>
            <a:br>
              <a:rPr lang="ru-RU" sz="2400" b="1" dirty="0"/>
            </a:br>
            <a:r>
              <a:rPr lang="ru-RU" sz="2400" b="1" dirty="0"/>
              <a:t>Осваивают космос корабли…</a:t>
            </a:r>
            <a:br>
              <a:rPr lang="ru-RU" sz="2400" b="1" dirty="0"/>
            </a:br>
            <a:r>
              <a:rPr lang="ru-RU" sz="2400" b="1" dirty="0"/>
              <a:t>А начинал — российский, славный парень,</a:t>
            </a:r>
            <a:br>
              <a:rPr lang="ru-RU" sz="2400" b="1" dirty="0"/>
            </a:br>
            <a:r>
              <a:rPr lang="ru-RU" sz="2400" b="1" dirty="0"/>
              <a:t>ГАГАРИН — ПЕРВЫЙ КОСМОНАВТ ЗЕМЛИ</a:t>
            </a:r>
            <a:r>
              <a:rPr lang="ru-RU" sz="2400" b="1" dirty="0" smtClean="0"/>
              <a:t>!</a:t>
            </a:r>
          </a:p>
          <a:p>
            <a:pPr marL="0" indent="0">
              <a:buNone/>
            </a:pPr>
            <a:r>
              <a:rPr lang="ru-RU" sz="2000" b="1" i="1" dirty="0" smtClean="0"/>
              <a:t>                                                             И</a:t>
            </a:r>
            <a:r>
              <a:rPr lang="ru-RU" sz="2000" b="1" i="1" dirty="0"/>
              <a:t>. Левченко</a:t>
            </a:r>
            <a:endParaRPr lang="ru-RU" sz="2000" b="1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488" y="203199"/>
            <a:ext cx="5306655" cy="63979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0266060" y="5870575"/>
            <a:ext cx="1779184" cy="1241425"/>
          </a:xfrm>
        </p:spPr>
        <p:txBody>
          <a:bodyPr/>
          <a:lstStyle/>
          <a:p>
            <a:fld id="{D57F1E4F-1CFF-5643-939E-217C01CDF565}" type="slidenum">
              <a:rPr lang="en-US" sz="1800" b="1" smtClean="0"/>
              <a:pPr/>
              <a:t>20</a:t>
            </a:fld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488692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23000"/>
    </mc:Choice>
    <mc:Fallback>
      <p:transition advClick="0" advTm="23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 использованных материалов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hlinkClick r:id="rId2"/>
              </a:rPr>
              <a:t>https://</a:t>
            </a:r>
            <a:r>
              <a:rPr lang="ru-RU" dirty="0" smtClean="0">
                <a:hlinkClick r:id="rId2"/>
              </a:rPr>
              <a:t>www.syl.ru/article/167076/new_biografiya-gagarina-yuriya-alekseevicha</a:t>
            </a:r>
            <a:endParaRPr lang="ru-RU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www.obozrevatel.com/life/people/50-let-bez-gagarina-interesnyie-faktyi-o-legendarnom-kosmonavte.htm</a:t>
            </a:r>
            <a:endParaRPr lang="ru-RU" dirty="0" smtClean="0"/>
          </a:p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forum.polismi.org/index.php</a:t>
            </a:r>
            <a:endParaRPr lang="ru-RU" dirty="0" smtClean="0"/>
          </a:p>
          <a:p>
            <a:r>
              <a:rPr lang="en-US" dirty="0">
                <a:hlinkClick r:id="rId5"/>
              </a:rPr>
              <a:t>http://stranakids.ru/stihi-ko-dniu-kosmonavtiki</a:t>
            </a:r>
            <a:r>
              <a:rPr lang="en-US" dirty="0" smtClean="0">
                <a:hlinkClick r:id="rId5"/>
              </a:rPr>
              <a:t>/</a:t>
            </a:r>
            <a:r>
              <a:rPr lang="ru-RU" dirty="0" smtClean="0"/>
              <a:t> </a:t>
            </a:r>
          </a:p>
          <a:p>
            <a:r>
              <a:rPr lang="ru-RU" dirty="0" smtClean="0"/>
              <a:t>«Наш Гагарин» </a:t>
            </a:r>
            <a:r>
              <a:rPr lang="ru-RU" dirty="0"/>
              <a:t>авт.-сост. Ярослав Голованов. – М.: Прогресс, 1978. – 330с.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266060" y="5870575"/>
            <a:ext cx="1700162" cy="987425"/>
          </a:xfrm>
        </p:spPr>
        <p:txBody>
          <a:bodyPr/>
          <a:lstStyle/>
          <a:p>
            <a:fld id="{D57F1E4F-1CFF-5643-939E-217C01CDF565}" type="slidenum">
              <a:rPr lang="en-US" sz="1800" b="1" smtClean="0"/>
              <a:pPr/>
              <a:t>21</a:t>
            </a:fld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364693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10000"/>
    </mc:Choice>
    <mc:Fallback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5356" y="555342"/>
            <a:ext cx="7984066" cy="5984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0266060" y="5870575"/>
            <a:ext cx="1801762" cy="1151114"/>
          </a:xfrm>
        </p:spPr>
        <p:txBody>
          <a:bodyPr/>
          <a:lstStyle/>
          <a:p>
            <a:fld id="{D57F1E4F-1CFF-5643-939E-217C01CDF565}" type="slidenum">
              <a:rPr lang="en-US" sz="1800" b="1" smtClean="0"/>
              <a:pPr/>
              <a:t>22</a:t>
            </a:fld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2527645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11000"/>
    </mc:Choice>
    <mc:Fallback>
      <p:transition advClick="0" advTm="11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399" y="90152"/>
            <a:ext cx="6593983" cy="4945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54558" y="5035639"/>
            <a:ext cx="9594761" cy="1661375"/>
          </a:xfrm>
        </p:spPr>
        <p:txBody>
          <a:bodyPr>
            <a:noAutofit/>
          </a:bodyPr>
          <a:lstStyle/>
          <a:p>
            <a:r>
              <a:rPr lang="ru-RU" sz="3200" b="1" dirty="0"/>
              <a:t>12 апреля 1961 года Юрий Гагарин стал первым человеком в мировой истории, совершившим </a:t>
            </a:r>
            <a:r>
              <a:rPr lang="ru-RU" sz="3200" b="1" dirty="0" smtClean="0"/>
              <a:t>полёт в космическое пространство.</a:t>
            </a:r>
            <a:endParaRPr lang="ru-RU" sz="3200" b="1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16266" y="6175022"/>
            <a:ext cx="417690" cy="682978"/>
          </a:xfrm>
        </p:spPr>
        <p:txBody>
          <a:bodyPr/>
          <a:lstStyle/>
          <a:p>
            <a:fld id="{D57F1E4F-1CFF-5643-939E-217C01CDF565}" type="slidenum">
              <a:rPr lang="en-US" sz="1800" b="1" smtClean="0"/>
              <a:pPr/>
              <a:t>3</a:t>
            </a:fld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1052910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13000"/>
    </mc:Choice>
    <mc:Fallback>
      <p:transition advClick="0" advTm="1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216" y="875762"/>
            <a:ext cx="6800046" cy="564953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79594" y="656821"/>
            <a:ext cx="4146362" cy="5649533"/>
          </a:xfrm>
        </p:spPr>
        <p:txBody>
          <a:bodyPr/>
          <a:lstStyle/>
          <a:p>
            <a:r>
              <a:rPr lang="ru-RU" sz="2800" b="1" dirty="0"/>
              <a:t>Родился Юрий Гагарин 9 марта 1934 г. в деревне </a:t>
            </a:r>
            <a:r>
              <a:rPr lang="ru-RU" sz="2800" b="1" dirty="0" err="1"/>
              <a:t>Клушино</a:t>
            </a:r>
            <a:r>
              <a:rPr lang="ru-RU" sz="2800" b="1" dirty="0"/>
              <a:t> (ныне Смоленская область), находящейся неподалеку от города </a:t>
            </a:r>
            <a:r>
              <a:rPr lang="ru-RU" sz="2800" b="1" dirty="0" err="1"/>
              <a:t>Гжатск</a:t>
            </a:r>
            <a:r>
              <a:rPr lang="ru-RU" sz="2800" b="1" dirty="0"/>
              <a:t>, который после </a:t>
            </a:r>
            <a:r>
              <a:rPr lang="ru-RU" sz="2800" b="1" dirty="0" smtClean="0"/>
              <a:t>полёта </a:t>
            </a:r>
            <a:r>
              <a:rPr lang="ru-RU" sz="2800" b="1" dirty="0"/>
              <a:t>в космос назвали в его честь</a:t>
            </a:r>
            <a:r>
              <a:rPr lang="ru-RU" sz="2800" dirty="0"/>
              <a:t>. </a:t>
            </a:r>
            <a:r>
              <a:rPr lang="ru-RU" dirty="0" smtClean="0"/>
              <a:t>-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413066" y="6084711"/>
            <a:ext cx="677333" cy="773289"/>
          </a:xfrm>
        </p:spPr>
        <p:txBody>
          <a:bodyPr/>
          <a:lstStyle/>
          <a:p>
            <a:fld id="{D57F1E4F-1CFF-5643-939E-217C01CDF565}" type="slidenum">
              <a:rPr lang="en-US" sz="1800" b="1" smtClean="0"/>
              <a:pPr/>
              <a:t>4</a:t>
            </a:fld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1706913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18000"/>
    </mc:Choice>
    <mc:Fallback>
      <p:transition advClick="0" advTm="18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850" y="399246"/>
            <a:ext cx="5215943" cy="61763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59887" y="734097"/>
            <a:ext cx="4957339" cy="5057104"/>
          </a:xfrm>
        </p:spPr>
        <p:txBody>
          <a:bodyPr>
            <a:normAutofit/>
          </a:bodyPr>
          <a:lstStyle/>
          <a:p>
            <a:r>
              <a:rPr lang="ru-RU" sz="4000" b="1" dirty="0"/>
              <a:t>Раннее детство первого космонавта прошло в родной деревне.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277600" y="6073422"/>
            <a:ext cx="790222" cy="784578"/>
          </a:xfrm>
        </p:spPr>
        <p:txBody>
          <a:bodyPr/>
          <a:lstStyle/>
          <a:p>
            <a:fld id="{D57F1E4F-1CFF-5643-939E-217C01CDF565}" type="slidenum">
              <a:rPr lang="en-US" sz="1800" b="1" smtClean="0"/>
              <a:pPr/>
              <a:t>5</a:t>
            </a:fld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2116095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15000"/>
    </mc:Choice>
    <mc:Fallback>
      <p:transition advClick="0" advTm="15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517" y="270456"/>
            <a:ext cx="7817477" cy="43934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1" y="4932608"/>
            <a:ext cx="10433756" cy="1481070"/>
          </a:xfrm>
        </p:spPr>
        <p:txBody>
          <a:bodyPr>
            <a:noAutofit/>
          </a:bodyPr>
          <a:lstStyle/>
          <a:p>
            <a:r>
              <a:rPr lang="ru-RU" sz="2800" b="1" dirty="0"/>
              <a:t>В 1945 г. Гагарины переселились в </a:t>
            </a:r>
            <a:r>
              <a:rPr lang="ru-RU" sz="2800" b="1" dirty="0" err="1"/>
              <a:t>Гжатск</a:t>
            </a:r>
            <a:r>
              <a:rPr lang="ru-RU" sz="2800" b="1" dirty="0"/>
              <a:t>, где Юрий, начиная </a:t>
            </a:r>
            <a:r>
              <a:rPr lang="ru-RU" sz="2800" b="1" dirty="0" smtClean="0"/>
              <a:t>с </a:t>
            </a:r>
            <a:r>
              <a:rPr lang="ru-RU" sz="2800" b="1" dirty="0"/>
              <a:t>1949 г., учебу в школе совмещал с занятиями в ремесленном училище. В 1951 г. Гагарин поступил в индустриальный техникум, а в 1954 г. отправился в аэроклуб, в котором впервые совершил самостоятельный </a:t>
            </a:r>
            <a:r>
              <a:rPr lang="ru-RU" sz="2800" b="1" dirty="0" smtClean="0"/>
              <a:t>полёт </a:t>
            </a:r>
            <a:r>
              <a:rPr lang="ru-RU" sz="2800" b="1" dirty="0"/>
              <a:t>на самолете.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492088" y="6242756"/>
            <a:ext cx="564445" cy="615244"/>
          </a:xfrm>
        </p:spPr>
        <p:txBody>
          <a:bodyPr/>
          <a:lstStyle/>
          <a:p>
            <a:fld id="{D57F1E4F-1CFF-5643-939E-217C01CDF565}" type="slidenum">
              <a:rPr lang="en-US" sz="1800" b="1" smtClean="0"/>
              <a:pPr/>
              <a:t>6</a:t>
            </a:fld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742159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20000"/>
    </mc:Choice>
    <mc:Fallback>
      <p:transition advClick="0" advTm="20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21251" y="850006"/>
            <a:ext cx="4995975" cy="4941194"/>
          </a:xfrm>
        </p:spPr>
        <p:txBody>
          <a:bodyPr>
            <a:noAutofit/>
          </a:bodyPr>
          <a:lstStyle/>
          <a:p>
            <a:r>
              <a:rPr lang="ru-RU" sz="3200" b="1" dirty="0"/>
              <a:t>После службы в армии (1955-1957) Гагарин, как подающий надежды молодой человек, был направлен в училище </a:t>
            </a:r>
            <a:r>
              <a:rPr lang="ru-RU" sz="3200" b="1" dirty="0" smtClean="0"/>
              <a:t>лётчиков </a:t>
            </a:r>
            <a:r>
              <a:rPr lang="ru-RU" sz="3200" b="1" dirty="0"/>
              <a:t>имени Ворошилова. Именно во время обучения он начал мечтать о карьере космонавта.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7993" y="470095"/>
            <a:ext cx="4603258" cy="61491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95288" y="6073422"/>
            <a:ext cx="395111" cy="784578"/>
          </a:xfrm>
        </p:spPr>
        <p:txBody>
          <a:bodyPr/>
          <a:lstStyle/>
          <a:p>
            <a:fld id="{D57F1E4F-1CFF-5643-939E-217C01CDF565}" type="slidenum">
              <a:rPr lang="en-US" sz="1800" b="1" smtClean="0"/>
              <a:pPr/>
              <a:t>7</a:t>
            </a:fld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2082410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19000"/>
    </mc:Choice>
    <mc:Fallback>
      <p:transition advClick="0" advTm="19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4155" y="217980"/>
            <a:ext cx="3087978" cy="4712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1" y="4790941"/>
            <a:ext cx="10131425" cy="1906073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 </a:t>
            </a:r>
            <a:r>
              <a:rPr lang="ru-RU" sz="2400" dirty="0"/>
              <a:t>В декабре 1959 года Гагарин написал заявление с просьбой зачислить его в группу кандидатов на первый </a:t>
            </a:r>
            <a:r>
              <a:rPr lang="ru-RU" sz="2400" dirty="0" smtClean="0"/>
              <a:t>полёт </a:t>
            </a:r>
            <a:r>
              <a:rPr lang="ru-RU" sz="2400" dirty="0"/>
              <a:t>в космос. Уже через неделю его вызвали в Москву для прохождения всестороннего медицинского обследования. В начале следующего, 1960 года Гагарина признали годным для космических </a:t>
            </a:r>
            <a:r>
              <a:rPr lang="ru-RU" sz="2400" dirty="0" smtClean="0"/>
              <a:t>полётов.      </a:t>
            </a:r>
            <a:r>
              <a:rPr lang="ru-RU" sz="2400" dirty="0"/>
              <a:t>3 марта 1960 года он был зачислен в группу кандидатов в космонавты, а спустя некоторое время приступил к тренировкам.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258" y="834249"/>
            <a:ext cx="4353510" cy="3246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930" y="1629377"/>
            <a:ext cx="4000100" cy="2994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1422" y="6107289"/>
            <a:ext cx="354346" cy="750711"/>
          </a:xfrm>
        </p:spPr>
        <p:txBody>
          <a:bodyPr/>
          <a:lstStyle/>
          <a:p>
            <a:fld id="{D57F1E4F-1CFF-5643-939E-217C01CDF565}" type="slidenum">
              <a:rPr lang="en-US" sz="1800" b="1" smtClean="0"/>
              <a:pPr/>
              <a:t>8</a:t>
            </a:fld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083257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20000"/>
    </mc:Choice>
    <mc:Fallback>
      <p:transition advClick="0" advTm="20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797" y="4867482"/>
            <a:ext cx="9413429" cy="1778017"/>
          </a:xfrm>
        </p:spPr>
        <p:txBody>
          <a:bodyPr>
            <a:noAutofit/>
          </a:bodyPr>
          <a:lstStyle/>
          <a:p>
            <a:r>
              <a:rPr lang="ru-RU" sz="2400" b="1" dirty="0"/>
              <a:t>Кроме Гагарина, были еще претенденты на первый </a:t>
            </a:r>
            <a:r>
              <a:rPr lang="ru-RU" sz="2400" b="1" dirty="0" smtClean="0"/>
              <a:t>полёт </a:t>
            </a:r>
            <a:r>
              <a:rPr lang="ru-RU" sz="2400" b="1" dirty="0"/>
              <a:t>в космос, всего было двадцать человек. Никто из них, как и сам Гагарин, не входил в число лучших пилотов страны. Претендентов отбирал сам Королев. Того, кто полетит в космос, определили в последний момент: ими стали Гагарин и его дублер Титов.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211" y="99136"/>
            <a:ext cx="7223054" cy="4665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72710" y="6186311"/>
            <a:ext cx="417689" cy="562219"/>
          </a:xfrm>
        </p:spPr>
        <p:txBody>
          <a:bodyPr/>
          <a:lstStyle/>
          <a:p>
            <a:fld id="{D57F1E4F-1CFF-5643-939E-217C01CDF565}" type="slidenum">
              <a:rPr lang="en-US" sz="1800" b="1" smtClean="0"/>
              <a:pPr/>
              <a:t>9</a:t>
            </a:fld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268709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19000"/>
    </mc:Choice>
    <mc:Fallback>
      <p:transition advClick="0" advTm="19000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а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TM03457452[[fn=Небесная]]</Template>
  <TotalTime>751</TotalTime>
  <Words>654</Words>
  <Application>Microsoft Office PowerPoint</Application>
  <PresentationFormat>Широкоэкранный</PresentationFormat>
  <Paragraphs>53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Небеса</vt:lpstr>
      <vt:lpstr>Юрий Гагарин – первый космонавт земли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Источники использованных материалов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</dc:creator>
  <cp:lastModifiedBy>Ольга</cp:lastModifiedBy>
  <cp:revision>42</cp:revision>
  <dcterms:created xsi:type="dcterms:W3CDTF">2018-03-30T15:46:13Z</dcterms:created>
  <dcterms:modified xsi:type="dcterms:W3CDTF">2018-09-16T13:20:46Z</dcterms:modified>
</cp:coreProperties>
</file>