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10" r:id="rId4"/>
    <p:sldId id="316" r:id="rId5"/>
    <p:sldId id="311" r:id="rId6"/>
    <p:sldId id="312" r:id="rId7"/>
    <p:sldId id="313" r:id="rId8"/>
    <p:sldId id="314" r:id="rId9"/>
    <p:sldId id="315" r:id="rId10"/>
  </p:sldIdLst>
  <p:sldSz cx="12192000" cy="6858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1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05405509557734E-2"/>
          <c:y val="4.499915963785274E-2"/>
          <c:w val="0.57342484267316751"/>
          <c:h val="0.66325681155590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Значение по МР (всего)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Численность детей, обучающихся по предметной области "Технология" (человек)</c:v>
                </c:pt>
                <c:pt idx="1">
                  <c:v>Численность детей, обучающихся по предметной области "Физическая культура и ОБЖ" (человек)</c:v>
                </c:pt>
                <c:pt idx="2">
                  <c:v>Численность детей, обучающихся по предметной области "Математика и информатика" (человек)</c:v>
                </c:pt>
                <c:pt idx="3">
                  <c:v>Численность человек, ежемесячно использующих инфраструктуру Центров "Точка роста" для дистанционного образования (человек)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969</c:v>
                </c:pt>
                <c:pt idx="1">
                  <c:v>969</c:v>
                </c:pt>
                <c:pt idx="2">
                  <c:v>969</c:v>
                </c:pt>
                <c:pt idx="3">
                  <c:v>357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СОШ №6 села Миндяк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Численность детей, обучающихся по предметной области "Технология" (человек)</c:v>
                </c:pt>
                <c:pt idx="1">
                  <c:v>Численность детей, обучающихся по предметной области "Физическая культура и ОБЖ" (человек)</c:v>
                </c:pt>
                <c:pt idx="2">
                  <c:v>Численность детей, обучающихся по предметной области "Математика и информатика" (человек)</c:v>
                </c:pt>
                <c:pt idx="3">
                  <c:v>Численность человек, ежемесячно использующих инфраструктуру Центров "Точка роста" для дистанционного образования (человек)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204</c:v>
                </c:pt>
                <c:pt idx="1">
                  <c:v>204</c:v>
                </c:pt>
                <c:pt idx="2">
                  <c:v>204</c:v>
                </c:pt>
                <c:pt idx="3">
                  <c:v>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СОШ им. Исхакова А.С. села Уральск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Численность детей, обучающихся по предметной области "Технология" (человек)</c:v>
                </c:pt>
                <c:pt idx="1">
                  <c:v>Численность детей, обучающихся по предметной области "Физическая культура и ОБЖ" (человек)</c:v>
                </c:pt>
                <c:pt idx="2">
                  <c:v>Численность детей, обучающихся по предметной области "Математика и информатика" (человек)</c:v>
                </c:pt>
                <c:pt idx="3">
                  <c:v>Численность человек, ежемесячно использующих инфраструктуру Центров "Точка роста" для дистанционного образования (человек)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314</c:v>
                </c:pt>
                <c:pt idx="1">
                  <c:v>314</c:v>
                </c:pt>
                <c:pt idx="2">
                  <c:v>314</c:v>
                </c:pt>
                <c:pt idx="3">
                  <c:v>81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СОШ им. Хуснутдинова А.Г. села Учалы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Численность детей, обучающихся по предметной области "Технология" (человек)</c:v>
                </c:pt>
                <c:pt idx="1">
                  <c:v>Численность детей, обучающихся по предметной области "Физическая культура и ОБЖ" (человек)</c:v>
                </c:pt>
                <c:pt idx="2">
                  <c:v>Численность детей, обучающихся по предметной области "Математика и информатика" (человек)</c:v>
                </c:pt>
                <c:pt idx="3">
                  <c:v>Численность человек, ежемесячно использующих инфраструктуру Центров "Точка роста" для дистанционного образования (человек)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121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МБОУ СОШ села Ильчино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Численность детей, обучающихся по предметной области "Технология" (человек)</c:v>
                </c:pt>
                <c:pt idx="1">
                  <c:v>Численность детей, обучающихся по предметной области "Физическая культура и ОБЖ" (человек)</c:v>
                </c:pt>
                <c:pt idx="2">
                  <c:v>Численность детей, обучающихся по предметной области "Математика и информатика" (человек)</c:v>
                </c:pt>
                <c:pt idx="3">
                  <c:v>Численность человек, ежемесячно использующих инфраструктуру Центров "Точка роста" для дистанционного образования (человек)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151</c:v>
                </c:pt>
                <c:pt idx="1">
                  <c:v>151</c:v>
                </c:pt>
                <c:pt idx="2">
                  <c:v>151</c:v>
                </c:pt>
                <c:pt idx="3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74752"/>
        <c:axId val="128897024"/>
      </c:barChart>
      <c:catAx>
        <c:axId val="128874752"/>
        <c:scaling>
          <c:orientation val="minMax"/>
        </c:scaling>
        <c:delete val="0"/>
        <c:axPos val="b"/>
        <c:majorGridlines>
          <c:spPr>
            <a:ln>
              <a:solidFill>
                <a:schemeClr val="accent1"/>
              </a:solidFill>
            </a:ln>
          </c:spPr>
        </c:majorGridlines>
        <c:minorGridlines>
          <c:spPr>
            <a:ln>
              <a:solidFill>
                <a:schemeClr val="accent1"/>
              </a:solidFill>
            </a:ln>
          </c:spPr>
        </c:minorGridlines>
        <c:numFmt formatCode="General" sourceLinked="0"/>
        <c:majorTickMark val="out"/>
        <c:minorTickMark val="none"/>
        <c:tickLblPos val="low"/>
        <c:txPr>
          <a:bodyPr rot="0" vert="horz" anchor="ctr" anchorCtr="0"/>
          <a:lstStyle/>
          <a:p>
            <a:pPr>
              <a:defRPr sz="1200" baseline="0"/>
            </a:pPr>
            <a:endParaRPr lang="ru-RU"/>
          </a:p>
        </c:txPr>
        <c:crossAx val="128897024"/>
        <c:crosses val="autoZero"/>
        <c:auto val="1"/>
        <c:lblAlgn val="ctr"/>
        <c:lblOffset val="100"/>
        <c:noMultiLvlLbl val="0"/>
      </c:catAx>
      <c:valAx>
        <c:axId val="12889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747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8452325287929221"/>
          <c:y val="1.0614116712902168E-2"/>
          <c:w val="0.14625985429074034"/>
          <c:h val="0.88906367867543135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605405509557734E-2"/>
          <c:y val="4.499915963785274E-2"/>
          <c:w val="0.40582880654956915"/>
          <c:h val="0.61576440442007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Значение по МР (всего)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организаций, заключивших договор сетевого взаимодействия с Центрами "Точка роста"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СОШ №6 села Миндяк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организаций, заключивших договор сетевого взаимодействия с Центрами "Точка роста"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СОШ им. Исхакова А.С. села Уральск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организаций, заключивших договор сетевого взаимодействия с Центрами "Точка роста"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СОШ им. Хуснутдинова А.Г. села Учалы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организаций, заключивших договор сетевого взаимодействия с Центрами "Точка роста"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МБОУ СОШ села Ильчино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организаций, заключивших договор сетевого взаимодействия с Центрами "Точка роста"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74112"/>
        <c:axId val="137684096"/>
      </c:barChart>
      <c:catAx>
        <c:axId val="137674112"/>
        <c:scaling>
          <c:orientation val="minMax"/>
        </c:scaling>
        <c:delete val="0"/>
        <c:axPos val="b"/>
        <c:majorGridlines>
          <c:spPr>
            <a:ln>
              <a:solidFill>
                <a:schemeClr val="accent1"/>
              </a:solidFill>
            </a:ln>
          </c:spPr>
        </c:majorGridlines>
        <c:minorGridlines>
          <c:spPr>
            <a:ln>
              <a:solidFill>
                <a:schemeClr val="accent1"/>
              </a:solidFill>
            </a:ln>
          </c:spPr>
        </c:minorGridlines>
        <c:numFmt formatCode="General" sourceLinked="0"/>
        <c:majorTickMark val="out"/>
        <c:minorTickMark val="none"/>
        <c:tickLblPos val="low"/>
        <c:txPr>
          <a:bodyPr rot="0" vert="horz" anchor="ctr" anchorCtr="0"/>
          <a:lstStyle/>
          <a:p>
            <a:pPr>
              <a:defRPr sz="1200" baseline="0"/>
            </a:pPr>
            <a:endParaRPr lang="ru-RU"/>
          </a:p>
        </c:txPr>
        <c:crossAx val="137684096"/>
        <c:crosses val="autoZero"/>
        <c:auto val="1"/>
        <c:lblAlgn val="ctr"/>
        <c:lblOffset val="100"/>
        <c:noMultiLvlLbl val="0"/>
      </c:catAx>
      <c:valAx>
        <c:axId val="13768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67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2734E-B386-4273-9CB7-B4C259116F61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C0B8E-2FCD-404A-A812-91A62D128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8088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605" y="258761"/>
            <a:ext cx="1675731" cy="62661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11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5" Type="http://schemas.openxmlformats.org/officeDocument/2006/relationships/image" Target="../media/image16.jpeg"/><Relationship Id="rId10" Type="http://schemas.openxmlformats.org/officeDocument/2006/relationships/image" Target="../media/image9.png"/><Relationship Id="rId19" Type="http://schemas.openxmlformats.org/officeDocument/2006/relationships/image" Target="../media/image20.jpe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jpeg"/><Relationship Id="rId1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12" Type="http://schemas.openxmlformats.org/officeDocument/2006/relationships/image" Target="../media/image23.jpe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1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20.jpeg"/><Relationship Id="rId10" Type="http://schemas.openxmlformats.org/officeDocument/2006/relationships/image" Target="../media/image8.png"/><Relationship Id="rId19" Type="http://schemas.openxmlformats.org/officeDocument/2006/relationships/image" Target="../media/image28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image" Target="../media/image2.gif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1.jpeg"/><Relationship Id="rId5" Type="http://schemas.openxmlformats.org/officeDocument/2006/relationships/image" Target="../media/image5.pn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hart" Target="../charts/chart2.xml"/><Relationship Id="rId5" Type="http://schemas.openxmlformats.org/officeDocument/2006/relationships/image" Target="../media/image5.png"/><Relationship Id="rId10" Type="http://schemas.openxmlformats.org/officeDocument/2006/relationships/chart" Target="../charts/chart1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104352" y="2186449"/>
            <a:ext cx="10504406" cy="21093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ИТОГИ ПЕРВОГО ГОДА РАБОТЫ ЦЕНТРОВ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«ТОЧКА РОСТА», СОЗДАННЫХ В МУНИЦИПАЛЬНОМ РАЙОНЕ УЧАЛИНСКИЙ РЕСПУБЛИКИ БАШКОРТОСТАН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ОШ с. Уразово\Desktop\uchaly_big — копия (2)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96" y="160861"/>
            <a:ext cx="4837375" cy="651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География проекта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374" y="4775365"/>
            <a:ext cx="1984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Уральск</a:t>
            </a:r>
            <a:endParaRPr lang="ru-RU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04644" y="2913746"/>
            <a:ext cx="2133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Ильчино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15854" y="3356006"/>
            <a:ext cx="1954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с</a:t>
            </a:r>
            <a:r>
              <a:rPr lang="ru-RU" sz="4000" b="1" dirty="0" err="1" smtClean="0">
                <a:solidFill>
                  <a:srgbClr val="FF0000"/>
                </a:solidFill>
              </a:rPr>
              <a:t>.Учалы</a:t>
            </a:r>
            <a:endParaRPr lang="ru-RU" sz="4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41600" y="5480102"/>
            <a:ext cx="200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Миндяк</a:t>
            </a:r>
          </a:p>
        </p:txBody>
      </p:sp>
    </p:spTree>
    <p:extLst>
      <p:ext uri="{BB962C8B-B14F-4D97-AF65-F5344CB8AC3E}">
        <p14:creationId xmlns:p14="http://schemas.microsoft.com/office/powerpoint/2010/main" val="3622859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2" y="3969966"/>
            <a:ext cx="396515" cy="7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Инфраструктура </a:t>
            </a:r>
            <a:r>
              <a:rPr lang="ru-RU" dirty="0" smtClean="0">
                <a:solidFill>
                  <a:schemeClr val="tx1"/>
                </a:solidFill>
              </a:rPr>
              <a:t>центра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6" y="1248507"/>
            <a:ext cx="396515" cy="7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62939" y="1758462"/>
            <a:ext cx="10872870" cy="488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1600" b="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МБОУ СОШ №6 села Миндяк </a:t>
            </a:r>
            <a:r>
              <a:rPr lang="ru-RU" sz="2000" dirty="0">
                <a:solidFill>
                  <a:srgbClr val="FF0000"/>
                </a:solidFill>
              </a:rPr>
              <a:t>МР Учалинский район РБ</a:t>
            </a:r>
          </a:p>
          <a:p>
            <a:pPr hangingPunct="1"/>
            <a:endParaRPr lang="ru-RU" sz="1600" dirty="0" smtClean="0">
              <a:solidFill>
                <a:srgbClr val="FF0000"/>
              </a:solidFill>
            </a:endParaRPr>
          </a:p>
          <a:p>
            <a:pPr hangingPunct="1"/>
            <a:endParaRPr lang="en-US" sz="2000" dirty="0" smtClean="0">
              <a:solidFill>
                <a:srgbClr val="FF0000"/>
              </a:solidFill>
            </a:endParaRPr>
          </a:p>
          <a:p>
            <a:pPr hangingPunct="1"/>
            <a:endParaRPr lang="en-US" sz="2000" dirty="0">
              <a:solidFill>
                <a:srgbClr val="FF0000"/>
              </a:solidFill>
            </a:endParaRPr>
          </a:p>
          <a:p>
            <a:pPr hangingPunct="1"/>
            <a:endParaRPr lang="en-US" sz="2000" dirty="0" smtClean="0">
              <a:solidFill>
                <a:srgbClr val="FF0000"/>
              </a:solidFill>
            </a:endParaRPr>
          </a:p>
          <a:p>
            <a:pPr hangingPunct="1"/>
            <a:endParaRPr lang="en-US" sz="2000" dirty="0">
              <a:solidFill>
                <a:srgbClr val="FF0000"/>
              </a:solidFill>
            </a:endParaRPr>
          </a:p>
          <a:p>
            <a:pPr hangingPunct="1"/>
            <a:endParaRPr lang="en-US" sz="2000" dirty="0" smtClean="0">
              <a:solidFill>
                <a:srgbClr val="FF0000"/>
              </a:solidFill>
            </a:endParaRPr>
          </a:p>
          <a:p>
            <a:pPr hangingPunct="1"/>
            <a:endParaRPr lang="en-US" sz="2000" dirty="0">
              <a:solidFill>
                <a:srgbClr val="FF0000"/>
              </a:solidFill>
            </a:endParaRPr>
          </a:p>
          <a:p>
            <a:pPr hangingPunct="1"/>
            <a:endParaRPr lang="en-US" sz="800" dirty="0" smtClean="0">
              <a:solidFill>
                <a:srgbClr val="FF0000"/>
              </a:solidFill>
            </a:endParaRPr>
          </a:p>
          <a:p>
            <a:pPr hangingPunct="1"/>
            <a:endParaRPr lang="en-US" sz="1200" dirty="0" smtClean="0">
              <a:solidFill>
                <a:srgbClr val="FF0000"/>
              </a:solidFill>
            </a:endParaRPr>
          </a:p>
          <a:p>
            <a:pPr hangingPunct="1"/>
            <a:endParaRPr lang="en-US" sz="1200" dirty="0" smtClean="0">
              <a:solidFill>
                <a:srgbClr val="FF0000"/>
              </a:solidFill>
            </a:endParaRPr>
          </a:p>
          <a:p>
            <a:pPr hangingPunct="1"/>
            <a:endParaRPr lang="en-US" sz="1000" dirty="0" smtClean="0">
              <a:solidFill>
                <a:srgbClr val="FF0000"/>
              </a:solidFill>
            </a:endParaRPr>
          </a:p>
          <a:p>
            <a:pPr hangingPunct="1"/>
            <a:r>
              <a:rPr lang="ru-RU" sz="2000" dirty="0" smtClean="0">
                <a:solidFill>
                  <a:srgbClr val="FF0000"/>
                </a:solidFill>
              </a:rPr>
              <a:t>МБОУ СОШ им. </a:t>
            </a:r>
            <a:r>
              <a:rPr lang="ru-RU" sz="2000" dirty="0" err="1" smtClean="0">
                <a:solidFill>
                  <a:srgbClr val="FF0000"/>
                </a:solidFill>
              </a:rPr>
              <a:t>Исхакова</a:t>
            </a:r>
            <a:r>
              <a:rPr lang="ru-RU" sz="2000" dirty="0" smtClean="0">
                <a:solidFill>
                  <a:srgbClr val="FF0000"/>
                </a:solidFill>
              </a:rPr>
              <a:t> А.С. села Уральск МР Учалинский район РБ</a:t>
            </a:r>
          </a:p>
          <a:p>
            <a:pPr hangingPunct="1"/>
            <a:endParaRPr lang="ru-RU" sz="1600" b="0" dirty="0"/>
          </a:p>
          <a:p>
            <a:pPr hangingPunct="1"/>
            <a:endParaRPr lang="ru-RU" sz="1600" b="0" dirty="0"/>
          </a:p>
          <a:p>
            <a:pPr hangingPunct="1"/>
            <a:endParaRPr lang="ru-RU" sz="1600" b="0" dirty="0"/>
          </a:p>
        </p:txBody>
      </p:sp>
      <p:pic>
        <p:nvPicPr>
          <p:cNvPr id="20" name="Picture 2" descr="D:\10 каб\SSA4067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" y="484220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10 каб\SSA4067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74" y="484220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СОШ с. Уразово\Desktop\Центр ТОЧКА РОСТА\FOTO&amp;VIDEO\05-12-19 ВОЛОНТЕРЫ БУДУЩЕГО\для сайта\IMG_8728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940" y="4842201"/>
            <a:ext cx="269868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83" y="4842201"/>
            <a:ext cx="27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IMG_20190806_10580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2939" y="2106637"/>
            <a:ext cx="1809475" cy="1800000"/>
          </a:xfrm>
          <a:prstGeom prst="rect">
            <a:avLst/>
          </a:prstGeom>
        </p:spPr>
      </p:pic>
      <p:pic>
        <p:nvPicPr>
          <p:cNvPr id="25" name="Рисунок 24" descr="Au8NmW5iBMw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2059" y="2106637"/>
            <a:ext cx="2400000" cy="1800000"/>
          </a:xfrm>
          <a:prstGeom prst="rect">
            <a:avLst/>
          </a:prstGeom>
        </p:spPr>
      </p:pic>
      <p:pic>
        <p:nvPicPr>
          <p:cNvPr id="26" name="Рисунок 25" descr="dAThr3WHVgk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819362" y="2134345"/>
            <a:ext cx="2398847" cy="1800000"/>
          </a:xfrm>
          <a:prstGeom prst="rect">
            <a:avLst/>
          </a:prstGeom>
        </p:spPr>
      </p:pic>
      <p:pic>
        <p:nvPicPr>
          <p:cNvPr id="27" name="Рисунок 26" descr="rpYsP77XzNc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721971" y="2106637"/>
            <a:ext cx="2398846" cy="1800000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08" y="2106637"/>
            <a:ext cx="36200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33" y="4842201"/>
            <a:ext cx="36200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770" y="4824134"/>
            <a:ext cx="36200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СОШ с. Уразово\Desktop\тикание-креста-кнопки-16758823 — копия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94" y="2106637"/>
            <a:ext cx="3613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СОШ с. Уразово\Desktop\тикание-креста-кнопки-16758823 — копия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868" y="2106637"/>
            <a:ext cx="3613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СОШ с. Уразово\Desktop\тикание-креста-кнопки-16758823 — копия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82" y="2106637"/>
            <a:ext cx="3613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СОШ с. Уразово\Desktop\тикание-креста-кнопки-16758823 — копия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441" y="4823000"/>
            <a:ext cx="3613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:\Users\СОШ с. Уразово\Desktop\тикание-креста-кнопки-16758823 — копия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287" y="4823000"/>
            <a:ext cx="3613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69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2" y="3969966"/>
            <a:ext cx="396515" cy="7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6" y="1248507"/>
            <a:ext cx="396515" cy="7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62939" y="1758462"/>
            <a:ext cx="10872870" cy="488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1600" b="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МБОУ </a:t>
            </a:r>
            <a:r>
              <a:rPr lang="ru-RU" sz="2000" dirty="0">
                <a:solidFill>
                  <a:srgbClr val="FF0000"/>
                </a:solidFill>
              </a:rPr>
              <a:t>СОШ </a:t>
            </a:r>
            <a:r>
              <a:rPr lang="ru-RU" sz="2000" dirty="0" smtClean="0">
                <a:solidFill>
                  <a:srgbClr val="FF0000"/>
                </a:solidFill>
              </a:rPr>
              <a:t>им. </a:t>
            </a:r>
            <a:r>
              <a:rPr lang="ru-RU" sz="2000" dirty="0" err="1" smtClean="0">
                <a:solidFill>
                  <a:srgbClr val="FF0000"/>
                </a:solidFill>
              </a:rPr>
              <a:t>Хуснутдинова</a:t>
            </a:r>
            <a:r>
              <a:rPr lang="ru-RU" sz="2000" dirty="0" smtClean="0">
                <a:solidFill>
                  <a:srgbClr val="FF0000"/>
                </a:solidFill>
              </a:rPr>
              <a:t> А.Г. села Учалы </a:t>
            </a:r>
            <a:r>
              <a:rPr lang="ru-RU" sz="2000" dirty="0">
                <a:solidFill>
                  <a:srgbClr val="FF0000"/>
                </a:solidFill>
              </a:rPr>
              <a:t>МР Учалинский район </a:t>
            </a:r>
            <a:r>
              <a:rPr lang="ru-RU" sz="2000" dirty="0" smtClean="0">
                <a:solidFill>
                  <a:srgbClr val="FF0000"/>
                </a:solidFill>
              </a:rPr>
              <a:t>РБ</a:t>
            </a:r>
          </a:p>
          <a:p>
            <a:pPr hangingPunct="1"/>
            <a:endParaRPr lang="ru-RU" sz="1800" dirty="0">
              <a:solidFill>
                <a:srgbClr val="FF0000"/>
              </a:solidFill>
            </a:endParaRPr>
          </a:p>
          <a:p>
            <a:pPr hangingPunct="1"/>
            <a:endParaRPr lang="en-US" sz="2000" dirty="0" smtClean="0">
              <a:solidFill>
                <a:srgbClr val="FF0000"/>
              </a:solidFill>
            </a:endParaRPr>
          </a:p>
          <a:p>
            <a:pPr hangingPunct="1"/>
            <a:endParaRPr lang="en-US" sz="2000" dirty="0" smtClean="0">
              <a:solidFill>
                <a:srgbClr val="FF0000"/>
              </a:solidFill>
            </a:endParaRPr>
          </a:p>
          <a:p>
            <a:pPr hangingPunct="1"/>
            <a:endParaRPr lang="en-US" sz="2000" dirty="0">
              <a:solidFill>
                <a:srgbClr val="FF0000"/>
              </a:solidFill>
            </a:endParaRPr>
          </a:p>
          <a:p>
            <a:pPr hangingPunct="1"/>
            <a:endParaRPr lang="en-US" sz="2000" dirty="0" smtClean="0">
              <a:solidFill>
                <a:srgbClr val="FF0000"/>
              </a:solidFill>
            </a:endParaRPr>
          </a:p>
          <a:p>
            <a:pPr hangingPunct="1"/>
            <a:endParaRPr lang="en-US" sz="2000" dirty="0">
              <a:solidFill>
                <a:srgbClr val="FF0000"/>
              </a:solidFill>
            </a:endParaRPr>
          </a:p>
          <a:p>
            <a:pPr hangingPunct="1"/>
            <a:endParaRPr lang="en-US" sz="2000" dirty="0" smtClean="0">
              <a:solidFill>
                <a:srgbClr val="FF0000"/>
              </a:solidFill>
            </a:endParaRPr>
          </a:p>
          <a:p>
            <a:pPr hangingPunct="1"/>
            <a:endParaRPr lang="en-US" sz="1800" dirty="0">
              <a:solidFill>
                <a:srgbClr val="FF0000"/>
              </a:solidFill>
            </a:endParaRPr>
          </a:p>
          <a:p>
            <a:pPr hangingPunct="1"/>
            <a:endParaRPr lang="ru-RU" sz="2000" dirty="0" smtClean="0">
              <a:solidFill>
                <a:srgbClr val="FF0000"/>
              </a:solidFill>
            </a:endParaRPr>
          </a:p>
          <a:p>
            <a:pPr hangingPunct="1"/>
            <a:r>
              <a:rPr lang="ru-RU" sz="2000" dirty="0" smtClean="0">
                <a:solidFill>
                  <a:srgbClr val="FF0000"/>
                </a:solidFill>
              </a:rPr>
              <a:t>МБОУ </a:t>
            </a:r>
            <a:r>
              <a:rPr lang="ru-RU" sz="2000" dirty="0">
                <a:solidFill>
                  <a:srgbClr val="FF0000"/>
                </a:solidFill>
              </a:rPr>
              <a:t>СОШ села </a:t>
            </a:r>
            <a:r>
              <a:rPr lang="ru-RU" sz="2000" dirty="0" err="1">
                <a:solidFill>
                  <a:srgbClr val="FF0000"/>
                </a:solidFill>
              </a:rPr>
              <a:t>Ильчино</a:t>
            </a:r>
            <a:r>
              <a:rPr lang="ru-RU" sz="2000" dirty="0">
                <a:solidFill>
                  <a:srgbClr val="FF0000"/>
                </a:solidFill>
              </a:rPr>
              <a:t> МР Учалинский район РБ</a:t>
            </a:r>
          </a:p>
          <a:p>
            <a:pPr hangingPunct="1"/>
            <a:endParaRPr lang="ru-RU" sz="1600" b="0" dirty="0"/>
          </a:p>
        </p:txBody>
      </p:sp>
      <p:pic>
        <p:nvPicPr>
          <p:cNvPr id="1032" name="Picture 8" descr="C:\Users\СОШ с. Уразово\Downloads\IMG-20190919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" y="2106637"/>
            <a:ext cx="24276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Инфраструктура </a:t>
            </a:r>
            <a:r>
              <a:rPr lang="ru-RU" dirty="0" smtClean="0">
                <a:solidFill>
                  <a:schemeClr val="tx1"/>
                </a:solidFill>
              </a:rPr>
              <a:t>центра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СОШ с. Уразово\Downloads\IMG-20190919-WA002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3776" y="2106637"/>
            <a:ext cx="24276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СОШ с. Уразово\Desktop\Презентации\Презентация Точка Роста УСШ — копия\ppt\media\image24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078" y="2106637"/>
            <a:ext cx="320547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36" y="2093870"/>
            <a:ext cx="231828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25" y="2093870"/>
            <a:ext cx="36200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62" y="2079811"/>
            <a:ext cx="36200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 descr="C:\Users\СОШ с. Уразово\Desktop\тикание-креста-кнопки-16758823 — копия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89" y="2079811"/>
            <a:ext cx="3613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СОШ с. Уразово\Desktop\тикание-креста-кнопки-16758823 — копия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623" y="2093870"/>
            <a:ext cx="3613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9" y="4842201"/>
            <a:ext cx="240055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88" y="4842201"/>
            <a:ext cx="240055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42" y="4842201"/>
            <a:ext cx="240055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88" y="4842201"/>
            <a:ext cx="183305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 descr="C:\Users\СОШ с. Уразово\Desktop\тикание-креста-кнопки-16758823 — копия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46" y="4842201"/>
            <a:ext cx="3613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СОШ с. Уразово\Desktop\тикание-креста-кнопки-16758823 — копия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04" y="4836910"/>
            <a:ext cx="3613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СОШ с. Уразово\Desktop\тикание-креста-кнопки-16758823 — копия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58" y="4825104"/>
            <a:ext cx="3613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:\Users\СОШ с. Уразово\Desktop\тикание-креста-кнопки-16758823 — копия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011" y="4815171"/>
            <a:ext cx="3613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18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6" y="5350596"/>
            <a:ext cx="396515" cy="7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7" y="3977053"/>
            <a:ext cx="396515" cy="7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8" y="2631830"/>
            <a:ext cx="396515" cy="7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6" y="1248507"/>
            <a:ext cx="396515" cy="7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Организация сетевого </a:t>
            </a:r>
            <a:r>
              <a:rPr lang="ru-RU" dirty="0" smtClean="0">
                <a:solidFill>
                  <a:schemeClr val="tx1"/>
                </a:solidFill>
              </a:rPr>
              <a:t>взаимодействия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62939" y="1758462"/>
            <a:ext cx="10872870" cy="488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1600" b="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МБОУ СОШ №6 села Миндяк </a:t>
            </a:r>
            <a:r>
              <a:rPr lang="ru-RU" sz="2000" dirty="0">
                <a:solidFill>
                  <a:srgbClr val="FF0000"/>
                </a:solidFill>
              </a:rPr>
              <a:t>МР Учалинский район РБ</a:t>
            </a:r>
          </a:p>
          <a:p>
            <a:pPr hangingPunct="1"/>
            <a:r>
              <a:rPr lang="ru-RU" sz="2000" b="0" dirty="0" smtClean="0"/>
              <a:t>МБОУ </a:t>
            </a:r>
            <a:r>
              <a:rPr lang="ru-RU" sz="2000" b="0" dirty="0"/>
              <a:t>СОШ №7 </a:t>
            </a:r>
            <a:r>
              <a:rPr lang="ru-RU" sz="2000" b="0" dirty="0" err="1"/>
              <a:t>с.Миндяк</a:t>
            </a:r>
            <a:r>
              <a:rPr lang="ru-RU" sz="2000" b="0" dirty="0"/>
              <a:t>, </a:t>
            </a:r>
            <a:r>
              <a:rPr lang="ru-RU" sz="2000" b="0" dirty="0" smtClean="0"/>
              <a:t>МБОУ </a:t>
            </a:r>
            <a:r>
              <a:rPr lang="ru-RU" sz="2000" b="0" dirty="0"/>
              <a:t>СОШ </a:t>
            </a:r>
            <a:r>
              <a:rPr lang="ru-RU" sz="2000" b="0" dirty="0" err="1" smtClean="0"/>
              <a:t>с.Озерный</a:t>
            </a:r>
            <a:r>
              <a:rPr lang="ru-RU" sz="2000" dirty="0" smtClean="0"/>
              <a:t>, </a:t>
            </a:r>
            <a:r>
              <a:rPr lang="ru-RU" sz="2000" b="0" dirty="0" smtClean="0"/>
              <a:t>МБУ </a:t>
            </a:r>
            <a:r>
              <a:rPr lang="ru-RU" sz="2000" b="0" dirty="0"/>
              <a:t>ДО ДШИ </a:t>
            </a:r>
            <a:r>
              <a:rPr lang="ru-RU" sz="2000" b="0" dirty="0" err="1"/>
              <a:t>с.Миндяк</a:t>
            </a:r>
            <a:r>
              <a:rPr lang="ru-RU" sz="2000" b="0" dirty="0"/>
              <a:t>, </a:t>
            </a:r>
          </a:p>
          <a:p>
            <a:pPr hangingPunct="1"/>
            <a:r>
              <a:rPr lang="ru-RU" sz="2000" b="0" dirty="0" smtClean="0"/>
              <a:t>МБДОУ </a:t>
            </a:r>
            <a:r>
              <a:rPr lang="ru-RU" sz="2000" b="0" dirty="0"/>
              <a:t>детский сад </a:t>
            </a:r>
            <a:r>
              <a:rPr lang="ru-RU" sz="2000" b="0" dirty="0" err="1" smtClean="0"/>
              <a:t>с.Миндяк</a:t>
            </a:r>
            <a:endParaRPr lang="ru-RU" sz="2000" b="0" dirty="0" smtClean="0"/>
          </a:p>
          <a:p>
            <a:pPr hangingPunct="1"/>
            <a:endParaRPr lang="ru-RU" sz="2400" b="0" i="1" dirty="0"/>
          </a:p>
          <a:p>
            <a:pPr hangingPunct="1"/>
            <a:endParaRPr lang="ru-RU" sz="1600" dirty="0" smtClean="0">
              <a:solidFill>
                <a:srgbClr val="FF0000"/>
              </a:solidFill>
            </a:endParaRPr>
          </a:p>
          <a:p>
            <a:pPr hangingPunct="1"/>
            <a:r>
              <a:rPr lang="ru-RU" sz="2000" dirty="0" smtClean="0">
                <a:solidFill>
                  <a:srgbClr val="FF0000"/>
                </a:solidFill>
              </a:rPr>
              <a:t>МБОУ СОШ им. </a:t>
            </a:r>
            <a:r>
              <a:rPr lang="ru-RU" sz="2000" dirty="0" err="1" smtClean="0">
                <a:solidFill>
                  <a:srgbClr val="FF0000"/>
                </a:solidFill>
              </a:rPr>
              <a:t>Исхакова</a:t>
            </a:r>
            <a:r>
              <a:rPr lang="ru-RU" sz="2000" dirty="0" smtClean="0">
                <a:solidFill>
                  <a:srgbClr val="FF0000"/>
                </a:solidFill>
              </a:rPr>
              <a:t> А.С. села Уральск МР Учалинский район РБ</a:t>
            </a:r>
          </a:p>
          <a:p>
            <a:pPr lvl="2" hangingPunct="1"/>
            <a:r>
              <a:rPr lang="ru-RU" sz="2000" b="0" dirty="0" smtClean="0"/>
              <a:t>Творческий центр </a:t>
            </a:r>
            <a:r>
              <a:rPr lang="ru-RU" sz="2000" b="0" dirty="0" err="1" smtClean="0"/>
              <a:t>Иремель</a:t>
            </a:r>
            <a:r>
              <a:rPr lang="ru-RU" sz="2000" b="0" dirty="0" smtClean="0"/>
              <a:t> МАУ ДО «Дворец </a:t>
            </a:r>
            <a:r>
              <a:rPr lang="ru-RU" sz="2000" b="0" dirty="0"/>
              <a:t>творчества</a:t>
            </a:r>
            <a:r>
              <a:rPr lang="ru-RU" sz="2000" b="0" dirty="0" smtClean="0"/>
              <a:t>», МБОУ </a:t>
            </a:r>
            <a:r>
              <a:rPr lang="ru-RU" sz="2000" b="0" dirty="0"/>
              <a:t>ООШ д. </a:t>
            </a:r>
            <a:r>
              <a:rPr lang="ru-RU" sz="2000" b="0" dirty="0" err="1" smtClean="0"/>
              <a:t>Малоказаккулово</a:t>
            </a:r>
            <a:r>
              <a:rPr lang="ru-RU" sz="2000" b="0" dirty="0" smtClean="0"/>
              <a:t>, МБОУ </a:t>
            </a:r>
            <a:r>
              <a:rPr lang="ru-RU" sz="2000" b="0" dirty="0" err="1"/>
              <a:t>Уразовский</a:t>
            </a:r>
            <a:r>
              <a:rPr lang="ru-RU" sz="2000" b="0" dirty="0"/>
              <a:t> </a:t>
            </a:r>
            <a:r>
              <a:rPr lang="ru-RU" sz="2000" b="0" dirty="0" smtClean="0"/>
              <a:t>лицей.</a:t>
            </a:r>
          </a:p>
          <a:p>
            <a:pPr hangingPunct="1"/>
            <a:endParaRPr lang="ru-RU" sz="2400" b="0" dirty="0" smtClean="0"/>
          </a:p>
          <a:p>
            <a:pPr hangingPunct="1"/>
            <a:endParaRPr lang="ru-RU" sz="1600" b="0" dirty="0"/>
          </a:p>
          <a:p>
            <a:pPr hangingPunct="1"/>
            <a:r>
              <a:rPr lang="ru-RU" sz="2000" dirty="0" smtClean="0">
                <a:solidFill>
                  <a:srgbClr val="FF0000"/>
                </a:solidFill>
              </a:rPr>
              <a:t>МБОУ </a:t>
            </a:r>
            <a:r>
              <a:rPr lang="ru-RU" sz="2000" dirty="0">
                <a:solidFill>
                  <a:srgbClr val="FF0000"/>
                </a:solidFill>
              </a:rPr>
              <a:t>СОШ </a:t>
            </a:r>
            <a:r>
              <a:rPr lang="ru-RU" sz="2000" dirty="0" smtClean="0">
                <a:solidFill>
                  <a:srgbClr val="FF0000"/>
                </a:solidFill>
              </a:rPr>
              <a:t>им. </a:t>
            </a:r>
            <a:r>
              <a:rPr lang="ru-RU" sz="2000" dirty="0" err="1" smtClean="0">
                <a:solidFill>
                  <a:srgbClr val="FF0000"/>
                </a:solidFill>
              </a:rPr>
              <a:t>Хуснутдинова</a:t>
            </a:r>
            <a:r>
              <a:rPr lang="ru-RU" sz="2000" dirty="0" smtClean="0">
                <a:solidFill>
                  <a:srgbClr val="FF0000"/>
                </a:solidFill>
              </a:rPr>
              <a:t> А.Г. села Учалы </a:t>
            </a:r>
            <a:r>
              <a:rPr lang="ru-RU" sz="2000" dirty="0">
                <a:solidFill>
                  <a:srgbClr val="FF0000"/>
                </a:solidFill>
              </a:rPr>
              <a:t>МР Учалинский район </a:t>
            </a:r>
            <a:r>
              <a:rPr lang="ru-RU" sz="2000" dirty="0" smtClean="0">
                <a:solidFill>
                  <a:srgbClr val="FF0000"/>
                </a:solidFill>
              </a:rPr>
              <a:t>РБ</a:t>
            </a:r>
          </a:p>
          <a:p>
            <a:pPr hangingPunct="1"/>
            <a:r>
              <a:rPr lang="ru-RU" sz="2000" b="0" dirty="0">
                <a:solidFill>
                  <a:schemeClr val="tx1"/>
                </a:solidFill>
              </a:rPr>
              <a:t>Учалинский колледж горной промышленности, Учалинский детский дом, социальный приют "Надежда", МБОУ БГ с. </a:t>
            </a:r>
            <a:r>
              <a:rPr lang="ru-RU" sz="2000" b="0" dirty="0" smtClean="0">
                <a:solidFill>
                  <a:schemeClr val="tx1"/>
                </a:solidFill>
              </a:rPr>
              <a:t>Учалы.</a:t>
            </a:r>
          </a:p>
          <a:p>
            <a:pPr hangingPunct="1"/>
            <a:endParaRPr lang="ru-RU" sz="1800" dirty="0">
              <a:solidFill>
                <a:srgbClr val="FF0000"/>
              </a:solidFill>
            </a:endParaRPr>
          </a:p>
          <a:p>
            <a:pPr hangingPunct="1"/>
            <a:endParaRPr lang="en-US" sz="2000" dirty="0" smtClean="0">
              <a:solidFill>
                <a:srgbClr val="FF0000"/>
              </a:solidFill>
            </a:endParaRPr>
          </a:p>
          <a:p>
            <a:pPr hangingPunct="1"/>
            <a:r>
              <a:rPr lang="ru-RU" sz="2000" dirty="0" smtClean="0">
                <a:solidFill>
                  <a:srgbClr val="FF0000"/>
                </a:solidFill>
              </a:rPr>
              <a:t>МБОУ </a:t>
            </a:r>
            <a:r>
              <a:rPr lang="ru-RU" sz="2000" dirty="0">
                <a:solidFill>
                  <a:srgbClr val="FF0000"/>
                </a:solidFill>
              </a:rPr>
              <a:t>СОШ села </a:t>
            </a:r>
            <a:r>
              <a:rPr lang="ru-RU" sz="2000" dirty="0" err="1">
                <a:solidFill>
                  <a:srgbClr val="FF0000"/>
                </a:solidFill>
              </a:rPr>
              <a:t>Ильчино</a:t>
            </a:r>
            <a:r>
              <a:rPr lang="ru-RU" sz="2000" dirty="0">
                <a:solidFill>
                  <a:srgbClr val="FF0000"/>
                </a:solidFill>
              </a:rPr>
              <a:t> МР Учалинский район РБ</a:t>
            </a:r>
          </a:p>
          <a:p>
            <a:pPr hangingPunct="1"/>
            <a:r>
              <a:rPr lang="ru-RU" sz="2000" b="0" dirty="0">
                <a:solidFill>
                  <a:schemeClr val="tx1"/>
                </a:solidFill>
              </a:rPr>
              <a:t>Учалинский филиал ЦБС сельская библиотека с. </a:t>
            </a:r>
            <a:r>
              <a:rPr lang="ru-RU" sz="2000" b="0" dirty="0" err="1">
                <a:solidFill>
                  <a:schemeClr val="tx1"/>
                </a:solidFill>
              </a:rPr>
              <a:t>Ильчино</a:t>
            </a:r>
            <a:r>
              <a:rPr lang="ru-RU" sz="2000" b="0" dirty="0">
                <a:solidFill>
                  <a:schemeClr val="tx1"/>
                </a:solidFill>
              </a:rPr>
              <a:t>, сельский дом культуры.</a:t>
            </a:r>
          </a:p>
          <a:p>
            <a:pPr hangingPunct="1"/>
            <a:endParaRPr lang="ru-RU" sz="1600" b="0" dirty="0"/>
          </a:p>
          <a:p>
            <a:pPr hangingPunct="1"/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3806380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Направления работы центров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 descr="N4mZ3TnzXD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2659" y="1847132"/>
            <a:ext cx="1919999" cy="144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7579" y="3312445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«Креативное рукоделие»</a:t>
            </a:r>
          </a:p>
        </p:txBody>
      </p:sp>
      <p:pic>
        <p:nvPicPr>
          <p:cNvPr id="18" name="Рисунок 17" descr="vHrBFhAPja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06206" y="1847132"/>
            <a:ext cx="1447947" cy="19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6205" y="3767132"/>
            <a:ext cx="16199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«Умелые руки»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0" name="Рисунок 19" descr="_vJjg7rVWYI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6289" y="1825709"/>
            <a:ext cx="1440000" cy="19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59780" y="3270531"/>
            <a:ext cx="146129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«Шахматист» 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074" name="Picture 2" descr="C:\Users\СОШ с. Уразово\Desktop\Презентации\Ильчино1 — копия\ppt\media\image13.jpe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7"/>
          <a:stretch/>
        </p:blipFill>
        <p:spPr bwMode="auto">
          <a:xfrm>
            <a:off x="7498209" y="1825709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45" y="1825709"/>
            <a:ext cx="216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45" y="4256447"/>
            <a:ext cx="216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41" y="4278573"/>
            <a:ext cx="1440000" cy="21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5" t="1125" r="2991" b="53331"/>
          <a:stretch/>
        </p:blipFill>
        <p:spPr bwMode="auto">
          <a:xfrm>
            <a:off x="9443034" y="4333561"/>
            <a:ext cx="216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288987" y="5696447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«Юнармеец»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557406" y="5763165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«Юный репортер»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8" y="4405668"/>
            <a:ext cx="215947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33221" y="5881113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«Юный </a:t>
            </a:r>
            <a:r>
              <a:rPr lang="ru-RU" dirty="0" smtClean="0"/>
              <a:t>программист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09" y="4256447"/>
            <a:ext cx="1440000" cy="216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766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Индикативные показатели результативности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31403" y="2165309"/>
            <a:ext cx="10504406" cy="24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1600" b="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73172164"/>
              </p:ext>
            </p:extLst>
          </p:nvPr>
        </p:nvGraphicFramePr>
        <p:xfrm>
          <a:off x="158261" y="1828800"/>
          <a:ext cx="11672834" cy="481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10934166"/>
              </p:ext>
            </p:extLst>
          </p:nvPr>
        </p:nvGraphicFramePr>
        <p:xfrm>
          <a:off x="7752664" y="1830640"/>
          <a:ext cx="3974124" cy="516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655308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Слоган (</a:t>
            </a:r>
            <a:r>
              <a:rPr lang="ru-RU" dirty="0" err="1" smtClean="0">
                <a:solidFill>
                  <a:schemeClr val="tx1"/>
                </a:solidFill>
              </a:rPr>
              <a:t>хэштег</a:t>
            </a:r>
            <a:r>
              <a:rPr lang="ru-RU" dirty="0" smtClean="0">
                <a:solidFill>
                  <a:schemeClr val="tx1"/>
                </a:solidFill>
              </a:rPr>
              <a:t>) центров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57200" y="2165309"/>
            <a:ext cx="11259879" cy="24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1600" b="0" dirty="0"/>
              <a:t/>
            </a:r>
            <a:br>
              <a:rPr lang="ru-RU" sz="1600" b="0" dirty="0"/>
            </a:br>
            <a:r>
              <a:rPr lang="en-US" sz="2200" b="0" dirty="0">
                <a:solidFill>
                  <a:srgbClr val="0070C0"/>
                </a:solidFill>
              </a:rPr>
              <a:t>#</a:t>
            </a:r>
            <a:r>
              <a:rPr lang="ru-RU" sz="2200" b="0" dirty="0" err="1">
                <a:solidFill>
                  <a:srgbClr val="0070C0"/>
                </a:solidFill>
              </a:rPr>
              <a:t>ТочкаРоста</a:t>
            </a:r>
            <a:r>
              <a:rPr lang="en-US" sz="2200" b="0" dirty="0">
                <a:solidFill>
                  <a:srgbClr val="0070C0"/>
                </a:solidFill>
              </a:rPr>
              <a:t> </a:t>
            </a:r>
            <a:r>
              <a:rPr lang="ru-RU" sz="2200" b="0" dirty="0" smtClean="0">
                <a:solidFill>
                  <a:srgbClr val="0070C0"/>
                </a:solidFill>
              </a:rPr>
              <a:t> </a:t>
            </a:r>
            <a:r>
              <a:rPr lang="en-US" sz="2200" b="0" dirty="0" smtClean="0">
                <a:solidFill>
                  <a:srgbClr val="0070C0"/>
                </a:solidFill>
              </a:rPr>
              <a:t>#</a:t>
            </a:r>
            <a:r>
              <a:rPr lang="ru-RU" sz="2200" b="0" dirty="0" err="1">
                <a:solidFill>
                  <a:srgbClr val="0070C0"/>
                </a:solidFill>
              </a:rPr>
              <a:t>дальшепредела</a:t>
            </a:r>
            <a:r>
              <a:rPr lang="ru-RU" sz="2200" b="0" dirty="0">
                <a:solidFill>
                  <a:srgbClr val="0070C0"/>
                </a:solidFill>
              </a:rPr>
              <a:t>  </a:t>
            </a:r>
            <a:r>
              <a:rPr lang="en-US" sz="2200" b="0" dirty="0">
                <a:solidFill>
                  <a:srgbClr val="0070C0"/>
                </a:solidFill>
              </a:rPr>
              <a:t>#</a:t>
            </a:r>
            <a:r>
              <a:rPr lang="ru-RU" sz="2200" b="0" dirty="0" err="1" smtClean="0">
                <a:solidFill>
                  <a:srgbClr val="0070C0"/>
                </a:solidFill>
              </a:rPr>
              <a:t>нацпроектобразование</a:t>
            </a:r>
            <a:r>
              <a:rPr lang="ru-RU" sz="2200" b="0" dirty="0" smtClean="0">
                <a:solidFill>
                  <a:srgbClr val="0070C0"/>
                </a:solidFill>
              </a:rPr>
              <a:t>  </a:t>
            </a:r>
            <a:r>
              <a:rPr lang="en-US" sz="2200" b="0" dirty="0" smtClean="0">
                <a:solidFill>
                  <a:srgbClr val="0070C0"/>
                </a:solidFill>
              </a:rPr>
              <a:t>#</a:t>
            </a:r>
            <a:r>
              <a:rPr lang="ru-RU" sz="2200" b="0" dirty="0" err="1">
                <a:solidFill>
                  <a:srgbClr val="0070C0"/>
                </a:solidFill>
              </a:rPr>
              <a:t>РеспубликаБашкортостан</a:t>
            </a:r>
            <a:endParaRPr lang="ru-RU" sz="2200" b="0" dirty="0">
              <a:solidFill>
                <a:srgbClr val="0070C0"/>
              </a:solidFill>
            </a:endParaRPr>
          </a:p>
          <a:p>
            <a:pPr hangingPunct="1"/>
            <a:endParaRPr lang="ru-RU" sz="2200" b="0" dirty="0">
              <a:solidFill>
                <a:srgbClr val="0070C0"/>
              </a:solidFill>
            </a:endParaRPr>
          </a:p>
          <a:p>
            <a:pPr hangingPunct="1"/>
            <a:r>
              <a:rPr lang="en-US" sz="2200" b="0" dirty="0">
                <a:solidFill>
                  <a:srgbClr val="0070C0"/>
                </a:solidFill>
              </a:rPr>
              <a:t>#</a:t>
            </a:r>
            <a:r>
              <a:rPr lang="ru-RU" sz="2200" b="0" dirty="0" err="1">
                <a:solidFill>
                  <a:srgbClr val="0070C0"/>
                </a:solidFill>
              </a:rPr>
              <a:t>точкароста</a:t>
            </a:r>
            <a:r>
              <a:rPr lang="ru-RU" sz="2200" b="0" dirty="0">
                <a:solidFill>
                  <a:srgbClr val="0070C0"/>
                </a:solidFill>
              </a:rPr>
              <a:t> </a:t>
            </a:r>
            <a:r>
              <a:rPr lang="ru-RU" sz="2200" b="0" dirty="0" smtClean="0">
                <a:solidFill>
                  <a:srgbClr val="0070C0"/>
                </a:solidFill>
              </a:rPr>
              <a:t> </a:t>
            </a:r>
            <a:r>
              <a:rPr lang="en-US" sz="2200" b="0" dirty="0" smtClean="0">
                <a:solidFill>
                  <a:srgbClr val="0070C0"/>
                </a:solidFill>
              </a:rPr>
              <a:t>#</a:t>
            </a:r>
            <a:r>
              <a:rPr lang="ru-RU" sz="2200" b="0" dirty="0" err="1">
                <a:solidFill>
                  <a:srgbClr val="0070C0"/>
                </a:solidFill>
              </a:rPr>
              <a:t>МБОУСОШимИсхаковаАСселаУральск</a:t>
            </a:r>
            <a:endParaRPr lang="ru-RU" sz="2200" b="0" dirty="0">
              <a:solidFill>
                <a:srgbClr val="0070C0"/>
              </a:solidFill>
            </a:endParaRPr>
          </a:p>
          <a:p>
            <a:pPr hangingPunct="1"/>
            <a:endParaRPr lang="ru-RU" sz="2200" b="0" dirty="0" smtClean="0">
              <a:solidFill>
                <a:srgbClr val="0070C0"/>
              </a:solidFill>
            </a:endParaRPr>
          </a:p>
          <a:p>
            <a:pPr hangingPunct="1"/>
            <a:r>
              <a:rPr lang="en-US" sz="2200" b="0" dirty="0" smtClean="0">
                <a:solidFill>
                  <a:srgbClr val="0070C0"/>
                </a:solidFill>
              </a:rPr>
              <a:t>#</a:t>
            </a:r>
            <a:r>
              <a:rPr lang="ru-RU" sz="2200" b="0" dirty="0" err="1" smtClean="0">
                <a:solidFill>
                  <a:srgbClr val="0070C0"/>
                </a:solidFill>
              </a:rPr>
              <a:t>ТочкаРостаУральскБашкортостан</a:t>
            </a:r>
            <a:r>
              <a:rPr lang="ru-RU" sz="2200" b="0" dirty="0" smtClean="0">
                <a:solidFill>
                  <a:srgbClr val="0070C0"/>
                </a:solidFill>
              </a:rPr>
              <a:t>  </a:t>
            </a:r>
            <a:r>
              <a:rPr lang="en-US" sz="2200" b="0" dirty="0" smtClean="0">
                <a:solidFill>
                  <a:srgbClr val="0070C0"/>
                </a:solidFill>
              </a:rPr>
              <a:t>#</a:t>
            </a:r>
            <a:r>
              <a:rPr lang="ru-RU" sz="2200" b="0" dirty="0" err="1">
                <a:solidFill>
                  <a:srgbClr val="0070C0"/>
                </a:solidFill>
              </a:rPr>
              <a:t>ТочкаРостаУСШ</a:t>
            </a:r>
            <a:endParaRPr lang="ru-RU" sz="2200" b="0" dirty="0"/>
          </a:p>
          <a:p>
            <a:pPr hangingPunct="1"/>
            <a:endParaRPr lang="ru-RU" sz="2200" b="0" dirty="0" smtClean="0">
              <a:solidFill>
                <a:srgbClr val="0070C0"/>
              </a:solidFill>
            </a:endParaRPr>
          </a:p>
          <a:p>
            <a:pPr hangingPunct="1"/>
            <a:r>
              <a:rPr lang="en-US" sz="2200" b="0" dirty="0" smtClean="0">
                <a:solidFill>
                  <a:srgbClr val="0070C0"/>
                </a:solidFill>
              </a:rPr>
              <a:t>#</a:t>
            </a:r>
            <a:r>
              <a:rPr lang="ru-RU" sz="2200" b="0" dirty="0" err="1" smtClean="0">
                <a:solidFill>
                  <a:srgbClr val="0070C0"/>
                </a:solidFill>
              </a:rPr>
              <a:t>ТочкаРостаИльчиноБашкортостан</a:t>
            </a:r>
            <a:r>
              <a:rPr lang="ru-RU" sz="2200" b="0" dirty="0" smtClean="0">
                <a:solidFill>
                  <a:srgbClr val="0070C0"/>
                </a:solidFill>
              </a:rPr>
              <a:t>  </a:t>
            </a:r>
            <a:r>
              <a:rPr lang="en-US" sz="2200" b="0" dirty="0" smtClean="0">
                <a:solidFill>
                  <a:srgbClr val="0070C0"/>
                </a:solidFill>
              </a:rPr>
              <a:t>#</a:t>
            </a:r>
            <a:r>
              <a:rPr lang="ru-RU" sz="2200" b="0" dirty="0" err="1" smtClean="0">
                <a:solidFill>
                  <a:srgbClr val="0070C0"/>
                </a:solidFill>
              </a:rPr>
              <a:t>ТочкаРостаМиндякБашкортостан</a:t>
            </a:r>
            <a:endParaRPr lang="ru-RU" sz="2200" b="0" dirty="0" smtClean="0">
              <a:solidFill>
                <a:srgbClr val="0070C0"/>
              </a:solidFill>
            </a:endParaRPr>
          </a:p>
          <a:p>
            <a:pPr hangingPunct="1"/>
            <a:endParaRPr lang="ru-RU" sz="2000" b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15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Задачи центра на 2020 год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99464" y="2140309"/>
            <a:ext cx="10504406" cy="3593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Повысить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 мотивацию у детей к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учебе.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5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Разработать и внедрить новые методы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обучения.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5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Привлечь социальных партнеров сетевого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взаимодействия.</a:t>
            </a:r>
          </a:p>
          <a:p>
            <a:pPr hangingPunct="1">
              <a:lnSpc>
                <a:spcPct val="15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Организовать и провести зональные шахматные турниры.</a:t>
            </a:r>
          </a:p>
          <a:p>
            <a:pPr hangingPunct="1">
              <a:lnSpc>
                <a:spcPct val="150000"/>
              </a:lnSpc>
            </a:pP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hangingPunct="1"/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1721573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  <a:fontScheme name="Тема Office">
    <a:majorFont>
      <a:latin typeface="Calibri"/>
      <a:ea typeface="Calibri"/>
      <a:cs typeface="Calibri"/>
    </a:majorFont>
    <a:minorFont>
      <a:latin typeface="Helvetica"/>
      <a:ea typeface="Helvetica"/>
      <a:cs typeface="Helvetica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219</Words>
  <Application>Microsoft Office PowerPoint</Application>
  <PresentationFormat>Произвольный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ИТОГИ ПЕРВОГО ГОДА РАБОТЫ ЦЕНТРОВ  «ТОЧКА РОСТА», СОЗДАННЫХ В МУНИЦИПАЛЬНОМ РАЙОНЕ УЧАЛИНСКИЙ РЕСПУБЛИКИ БАШКОРТОСТАН</vt:lpstr>
      <vt:lpstr>География проекта   </vt:lpstr>
      <vt:lpstr>Инфраструктура центра </vt:lpstr>
      <vt:lpstr>Инфраструктура центра  </vt:lpstr>
      <vt:lpstr>Организация сетевого взаимодействия </vt:lpstr>
      <vt:lpstr>Направления работы центров</vt:lpstr>
      <vt:lpstr>Индикативные показатели результативности</vt:lpstr>
      <vt:lpstr>Слоган (хэштег) центров</vt:lpstr>
      <vt:lpstr>Задачи центра на 2020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СОШ с. Уразово</cp:lastModifiedBy>
  <cp:revision>95</cp:revision>
  <cp:lastPrinted>2019-09-16T17:07:16Z</cp:lastPrinted>
  <dcterms:modified xsi:type="dcterms:W3CDTF">2020-02-24T13:11:39Z</dcterms:modified>
</cp:coreProperties>
</file>