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65" r:id="rId3"/>
    <p:sldId id="492" r:id="rId4"/>
    <p:sldId id="494" r:id="rId5"/>
    <p:sldId id="493" r:id="rId6"/>
    <p:sldId id="495" r:id="rId7"/>
  </p:sldIdLst>
  <p:sldSz cx="5549900" cy="3124200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84">
          <p15:clr>
            <a:srgbClr val="A4A3A4"/>
          </p15:clr>
        </p15:guide>
        <p15:guide id="2" pos="17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87" autoAdjust="0"/>
    <p:restoredTop sz="94688" autoAdjust="0"/>
  </p:normalViewPr>
  <p:slideViewPr>
    <p:cSldViewPr snapToGrid="0">
      <p:cViewPr varScale="1">
        <p:scale>
          <a:sx n="160" d="100"/>
          <a:sy n="160" d="100"/>
        </p:scale>
        <p:origin x="132" y="726"/>
      </p:cViewPr>
      <p:guideLst>
        <p:guide orient="horz" pos="984"/>
        <p:guide pos="174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277200" y="124560"/>
            <a:ext cx="4994280" cy="521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1800" b="0" strike="noStrike" spc="-1">
              <a:latin typeface="Calibri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 type="body"/>
          </p:nvPr>
        </p:nvSpPr>
        <p:spPr>
          <a:xfrm>
            <a:off x="277200" y="730800"/>
            <a:ext cx="4994280" cy="8640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800" b="0" strike="noStrike" spc="-1">
              <a:latin typeface="Calibri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 type="body"/>
          </p:nvPr>
        </p:nvSpPr>
        <p:spPr>
          <a:xfrm>
            <a:off x="277200" y="1677240"/>
            <a:ext cx="4994280" cy="8640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800" b="0" strike="noStrike" spc="-1">
              <a:latin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277200" y="124560"/>
            <a:ext cx="4994280" cy="521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1800" b="0" strike="noStrike" spc="-1">
              <a:latin typeface="Calibri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277200" y="730800"/>
            <a:ext cx="2437200" cy="8640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800" b="0" strike="noStrike" spc="-1">
              <a:latin typeface="Calibri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 type="body"/>
          </p:nvPr>
        </p:nvSpPr>
        <p:spPr>
          <a:xfrm>
            <a:off x="2836800" y="730800"/>
            <a:ext cx="2437200" cy="8640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800" b="0" strike="noStrike" spc="-1">
              <a:latin typeface="Calibri"/>
            </a:endParaRPr>
          </a:p>
        </p:txBody>
      </p:sp>
      <p:sp>
        <p:nvSpPr>
          <p:cNvPr id="33" name="PlaceHolder 4"/>
          <p:cNvSpPr>
            <a:spLocks noGrp="1"/>
          </p:cNvSpPr>
          <p:nvPr>
            <p:ph type="body"/>
          </p:nvPr>
        </p:nvSpPr>
        <p:spPr>
          <a:xfrm>
            <a:off x="277200" y="1677240"/>
            <a:ext cx="2437200" cy="8640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800" b="0" strike="noStrike" spc="-1">
              <a:latin typeface="Calibri"/>
            </a:endParaRPr>
          </a:p>
        </p:txBody>
      </p:sp>
      <p:sp>
        <p:nvSpPr>
          <p:cNvPr id="34" name="PlaceHolder 5"/>
          <p:cNvSpPr>
            <a:spLocks noGrp="1"/>
          </p:cNvSpPr>
          <p:nvPr>
            <p:ph type="body"/>
          </p:nvPr>
        </p:nvSpPr>
        <p:spPr>
          <a:xfrm>
            <a:off x="2836800" y="1677240"/>
            <a:ext cx="2437200" cy="8640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800" b="0" strike="noStrike" spc="-1">
              <a:latin typeface="Calibri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277200" y="124560"/>
            <a:ext cx="4994280" cy="521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1800" b="0" strike="noStrike" spc="-1">
              <a:latin typeface="Calibri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 type="body"/>
          </p:nvPr>
        </p:nvSpPr>
        <p:spPr>
          <a:xfrm>
            <a:off x="277200" y="730800"/>
            <a:ext cx="1607760" cy="864000"/>
          </a:xfrm>
          <a:prstGeom prst="rect">
            <a:avLst/>
          </a:prstGeom>
        </p:spPr>
        <p:txBody>
          <a:bodyPr lIns="0" tIns="0" rIns="0" bIns="0">
            <a:normAutofit fontScale="64000"/>
          </a:bodyPr>
          <a:lstStyle/>
          <a:p>
            <a:endParaRPr lang="ru-RU" sz="1800" b="0" strike="noStrike" spc="-1">
              <a:latin typeface="Calibri"/>
            </a:endParaRPr>
          </a:p>
        </p:txBody>
      </p:sp>
      <p:sp>
        <p:nvSpPr>
          <p:cNvPr id="37" name="PlaceHolder 3"/>
          <p:cNvSpPr>
            <a:spLocks noGrp="1"/>
          </p:cNvSpPr>
          <p:nvPr>
            <p:ph type="body"/>
          </p:nvPr>
        </p:nvSpPr>
        <p:spPr>
          <a:xfrm>
            <a:off x="1965600" y="730800"/>
            <a:ext cx="1607760" cy="864000"/>
          </a:xfrm>
          <a:prstGeom prst="rect">
            <a:avLst/>
          </a:prstGeom>
        </p:spPr>
        <p:txBody>
          <a:bodyPr lIns="0" tIns="0" rIns="0" bIns="0">
            <a:normAutofit fontScale="64000"/>
          </a:bodyPr>
          <a:lstStyle/>
          <a:p>
            <a:endParaRPr lang="ru-RU" sz="1800" b="0" strike="noStrike" spc="-1">
              <a:latin typeface="Calibri"/>
            </a:endParaRPr>
          </a:p>
        </p:txBody>
      </p:sp>
      <p:sp>
        <p:nvSpPr>
          <p:cNvPr id="38" name="PlaceHolder 4"/>
          <p:cNvSpPr>
            <a:spLocks noGrp="1"/>
          </p:cNvSpPr>
          <p:nvPr>
            <p:ph type="body"/>
          </p:nvPr>
        </p:nvSpPr>
        <p:spPr>
          <a:xfrm>
            <a:off x="3654360" y="730800"/>
            <a:ext cx="1607760" cy="864000"/>
          </a:xfrm>
          <a:prstGeom prst="rect">
            <a:avLst/>
          </a:prstGeom>
        </p:spPr>
        <p:txBody>
          <a:bodyPr lIns="0" tIns="0" rIns="0" bIns="0">
            <a:normAutofit fontScale="64000"/>
          </a:bodyPr>
          <a:lstStyle/>
          <a:p>
            <a:endParaRPr lang="ru-RU" sz="1800" b="0" strike="noStrike" spc="-1">
              <a:latin typeface="Calibri"/>
            </a:endParaRPr>
          </a:p>
        </p:txBody>
      </p:sp>
      <p:sp>
        <p:nvSpPr>
          <p:cNvPr id="39" name="PlaceHolder 5"/>
          <p:cNvSpPr>
            <a:spLocks noGrp="1"/>
          </p:cNvSpPr>
          <p:nvPr>
            <p:ph type="body"/>
          </p:nvPr>
        </p:nvSpPr>
        <p:spPr>
          <a:xfrm>
            <a:off x="277200" y="1677240"/>
            <a:ext cx="1607760" cy="864000"/>
          </a:xfrm>
          <a:prstGeom prst="rect">
            <a:avLst/>
          </a:prstGeom>
        </p:spPr>
        <p:txBody>
          <a:bodyPr lIns="0" tIns="0" rIns="0" bIns="0">
            <a:normAutofit fontScale="64000"/>
          </a:bodyPr>
          <a:lstStyle/>
          <a:p>
            <a:endParaRPr lang="ru-RU" sz="1800" b="0" strike="noStrike" spc="-1">
              <a:latin typeface="Calibri"/>
            </a:endParaRPr>
          </a:p>
        </p:txBody>
      </p:sp>
      <p:sp>
        <p:nvSpPr>
          <p:cNvPr id="40" name="PlaceHolder 6"/>
          <p:cNvSpPr>
            <a:spLocks noGrp="1"/>
          </p:cNvSpPr>
          <p:nvPr>
            <p:ph type="body"/>
          </p:nvPr>
        </p:nvSpPr>
        <p:spPr>
          <a:xfrm>
            <a:off x="1965600" y="1677240"/>
            <a:ext cx="1607760" cy="864000"/>
          </a:xfrm>
          <a:prstGeom prst="rect">
            <a:avLst/>
          </a:prstGeom>
        </p:spPr>
        <p:txBody>
          <a:bodyPr lIns="0" tIns="0" rIns="0" bIns="0">
            <a:normAutofit fontScale="64000"/>
          </a:bodyPr>
          <a:lstStyle/>
          <a:p>
            <a:endParaRPr lang="ru-RU" sz="1800" b="0" strike="noStrike" spc="-1">
              <a:latin typeface="Calibri"/>
            </a:endParaRPr>
          </a:p>
        </p:txBody>
      </p:sp>
      <p:sp>
        <p:nvSpPr>
          <p:cNvPr id="41" name="PlaceHolder 7"/>
          <p:cNvSpPr>
            <a:spLocks noGrp="1"/>
          </p:cNvSpPr>
          <p:nvPr>
            <p:ph type="body"/>
          </p:nvPr>
        </p:nvSpPr>
        <p:spPr>
          <a:xfrm>
            <a:off x="3654360" y="1677240"/>
            <a:ext cx="1607760" cy="864000"/>
          </a:xfrm>
          <a:prstGeom prst="rect">
            <a:avLst/>
          </a:prstGeom>
        </p:spPr>
        <p:txBody>
          <a:bodyPr lIns="0" tIns="0" rIns="0" bIns="0">
            <a:normAutofit fontScale="64000"/>
          </a:bodyPr>
          <a:lstStyle/>
          <a:p>
            <a:endParaRPr lang="ru-RU" sz="1800" b="0" strike="noStrike" spc="-1">
              <a:latin typeface="Calibri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Заголовок и объект" type="obj">
  <p:cSld name="Заголовок и объект"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5"/>
          <p:cNvSpPr txBox="1">
            <a:spLocks noGrp="1"/>
          </p:cNvSpPr>
          <p:nvPr>
            <p:ph type="title"/>
          </p:nvPr>
        </p:nvSpPr>
        <p:spPr>
          <a:xfrm>
            <a:off x="381556" y="166335"/>
            <a:ext cx="4786789" cy="6039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8" name="Google Shape;98;p15"/>
          <p:cNvSpPr txBox="1">
            <a:spLocks noGrp="1"/>
          </p:cNvSpPr>
          <p:nvPr>
            <p:ph type="body" idx="1"/>
          </p:nvPr>
        </p:nvSpPr>
        <p:spPr>
          <a:xfrm>
            <a:off x="381556" y="831674"/>
            <a:ext cx="4786789" cy="19822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208117" lvl="0" indent="-156088" algn="l" rtl="0">
              <a:lnSpc>
                <a:spcPct val="90000"/>
              </a:lnSpc>
              <a:spcBef>
                <a:spcPts val="45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416235" lvl="1" indent="-156088" algn="l" rtl="0">
              <a:lnSpc>
                <a:spcPct val="90000"/>
              </a:lnSpc>
              <a:spcBef>
                <a:spcPts val="22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624352" lvl="2" indent="-156088" algn="l" rtl="0">
              <a:lnSpc>
                <a:spcPct val="90000"/>
              </a:lnSpc>
              <a:spcBef>
                <a:spcPts val="22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832470" lvl="3" indent="-156088" algn="l" rtl="0">
              <a:lnSpc>
                <a:spcPct val="90000"/>
              </a:lnSpc>
              <a:spcBef>
                <a:spcPts val="22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1040587" lvl="4" indent="-156088" algn="l" rtl="0">
              <a:lnSpc>
                <a:spcPct val="90000"/>
              </a:lnSpc>
              <a:spcBef>
                <a:spcPts val="22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1248705" lvl="5" indent="-156088" algn="l" rtl="0">
              <a:lnSpc>
                <a:spcPct val="90000"/>
              </a:lnSpc>
              <a:spcBef>
                <a:spcPts val="22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1456822" lvl="6" indent="-156088" algn="l" rtl="0">
              <a:lnSpc>
                <a:spcPct val="90000"/>
              </a:lnSpc>
              <a:spcBef>
                <a:spcPts val="22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1664940" lvl="7" indent="-156088" algn="l" rtl="0">
              <a:lnSpc>
                <a:spcPct val="90000"/>
              </a:lnSpc>
              <a:spcBef>
                <a:spcPts val="22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1873057" lvl="8" indent="-156088" algn="l" rtl="0">
              <a:lnSpc>
                <a:spcPct val="90000"/>
              </a:lnSpc>
              <a:spcBef>
                <a:spcPts val="22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99" name="Google Shape;99;p15"/>
          <p:cNvSpPr txBox="1">
            <a:spLocks noGrp="1"/>
          </p:cNvSpPr>
          <p:nvPr>
            <p:ph type="dt" idx="10"/>
          </p:nvPr>
        </p:nvSpPr>
        <p:spPr>
          <a:xfrm>
            <a:off x="381555" y="2895671"/>
            <a:ext cx="1248728" cy="1663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0" name="Google Shape;100;p15"/>
          <p:cNvSpPr txBox="1">
            <a:spLocks noGrp="1"/>
          </p:cNvSpPr>
          <p:nvPr>
            <p:ph type="ftr" idx="11"/>
          </p:nvPr>
        </p:nvSpPr>
        <p:spPr>
          <a:xfrm>
            <a:off x="1838405" y="2895671"/>
            <a:ext cx="1873091" cy="1663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1" name="Google Shape;101;p15"/>
          <p:cNvSpPr txBox="1">
            <a:spLocks noGrp="1"/>
          </p:cNvSpPr>
          <p:nvPr>
            <p:ph type="sldNum" idx="12"/>
          </p:nvPr>
        </p:nvSpPr>
        <p:spPr>
          <a:xfrm>
            <a:off x="3919617" y="2895671"/>
            <a:ext cx="1248728" cy="1663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30306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277200" y="124560"/>
            <a:ext cx="4994280" cy="521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1800" b="0" strike="noStrike" spc="-1">
              <a:latin typeface="Calibri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subTitle"/>
          </p:nvPr>
        </p:nvSpPr>
        <p:spPr>
          <a:xfrm>
            <a:off x="277200" y="730800"/>
            <a:ext cx="4994280" cy="18115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277200" y="124560"/>
            <a:ext cx="4994280" cy="521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1800" b="0" strike="noStrike" spc="-1">
              <a:latin typeface="Calibri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body"/>
          </p:nvPr>
        </p:nvSpPr>
        <p:spPr>
          <a:xfrm>
            <a:off x="277200" y="730800"/>
            <a:ext cx="4994280" cy="1811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800" b="0" strike="noStrike" spc="-1">
              <a:latin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277200" y="124560"/>
            <a:ext cx="4994280" cy="521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1800" b="0" strike="noStrike" spc="-1">
              <a:latin typeface="Calibri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body"/>
          </p:nvPr>
        </p:nvSpPr>
        <p:spPr>
          <a:xfrm>
            <a:off x="277200" y="730800"/>
            <a:ext cx="2437200" cy="1811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800" b="0" strike="noStrike" spc="-1">
              <a:latin typeface="Calibri"/>
            </a:endParaRPr>
          </a:p>
        </p:txBody>
      </p:sp>
      <p:sp>
        <p:nvSpPr>
          <p:cNvPr id="12" name="PlaceHolder 3"/>
          <p:cNvSpPr>
            <a:spLocks noGrp="1"/>
          </p:cNvSpPr>
          <p:nvPr>
            <p:ph type="body"/>
          </p:nvPr>
        </p:nvSpPr>
        <p:spPr>
          <a:xfrm>
            <a:off x="2836800" y="730800"/>
            <a:ext cx="2437200" cy="1811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800" b="0" strike="noStrike" spc="-1">
              <a:latin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277200" y="124560"/>
            <a:ext cx="4994280" cy="521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1800" b="0" strike="noStrike" spc="-1">
              <a:latin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subTitle"/>
          </p:nvPr>
        </p:nvSpPr>
        <p:spPr>
          <a:xfrm>
            <a:off x="277200" y="124560"/>
            <a:ext cx="4994280" cy="24177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277200" y="124560"/>
            <a:ext cx="4994280" cy="521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1800" b="0" strike="noStrike" spc="-1">
              <a:latin typeface="Calibri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277200" y="730800"/>
            <a:ext cx="2437200" cy="8640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800" b="0" strike="noStrike" spc="-1">
              <a:latin typeface="Calibri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2836800" y="730800"/>
            <a:ext cx="2437200" cy="1811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800" b="0" strike="noStrike" spc="-1">
              <a:latin typeface="Calibri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277200" y="1677240"/>
            <a:ext cx="2437200" cy="8640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800" b="0" strike="noStrike" spc="-1">
              <a:latin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277200" y="124560"/>
            <a:ext cx="4994280" cy="521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1800" b="0" strike="noStrike" spc="-1">
              <a:latin typeface="Calibri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277200" y="730800"/>
            <a:ext cx="2437200" cy="1811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800" b="0" strike="noStrike" spc="-1">
              <a:latin typeface="Calibri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2836800" y="730800"/>
            <a:ext cx="2437200" cy="8640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800" b="0" strike="noStrike" spc="-1">
              <a:latin typeface="Calibri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2836800" y="1677240"/>
            <a:ext cx="2437200" cy="8640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800" b="0" strike="noStrike" spc="-1">
              <a:latin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277200" y="124560"/>
            <a:ext cx="4994280" cy="521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1800" b="0" strike="noStrike" spc="-1">
              <a:latin typeface="Calibri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277200" y="730800"/>
            <a:ext cx="2437200" cy="8640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800" b="0" strike="noStrike" spc="-1">
              <a:latin typeface="Calibri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2836800" y="730800"/>
            <a:ext cx="2437200" cy="8640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800" b="0" strike="noStrike" spc="-1">
              <a:latin typeface="Calibri"/>
            </a:endParaRPr>
          </a:p>
        </p:txBody>
      </p:sp>
      <p:sp>
        <p:nvSpPr>
          <p:cNvPr id="26" name="PlaceHolder 4"/>
          <p:cNvSpPr>
            <a:spLocks noGrp="1"/>
          </p:cNvSpPr>
          <p:nvPr>
            <p:ph type="body"/>
          </p:nvPr>
        </p:nvSpPr>
        <p:spPr>
          <a:xfrm>
            <a:off x="277200" y="1677240"/>
            <a:ext cx="4994280" cy="8640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800" b="0" strike="noStrike" spc="-1">
              <a:latin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bg object 16"/>
          <p:cNvPicPr/>
          <p:nvPr/>
        </p:nvPicPr>
        <p:blipFill>
          <a:blip r:embed="rId15"/>
          <a:stretch/>
        </p:blipFill>
        <p:spPr>
          <a:xfrm>
            <a:off x="0" y="0"/>
            <a:ext cx="5546880" cy="3120840"/>
          </a:xfrm>
          <a:prstGeom prst="rect">
            <a:avLst/>
          </a:prstGeom>
          <a:ln>
            <a:noFill/>
          </a:ln>
        </p:spPr>
      </p:pic>
      <p:sp>
        <p:nvSpPr>
          <p:cNvPr id="7" name="PlaceHolder 1"/>
          <p:cNvSpPr>
            <a:spLocks noGrp="1"/>
          </p:cNvSpPr>
          <p:nvPr>
            <p:ph type="ftr"/>
          </p:nvPr>
        </p:nvSpPr>
        <p:spPr>
          <a:xfrm>
            <a:off x="1887120" y="2905560"/>
            <a:ext cx="1775520" cy="15588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endParaRPr lang="ru-RU" sz="2400" b="0" strike="noStrike" spc="-1">
              <a:latin typeface="Times New Roman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dt"/>
          </p:nvPr>
        </p:nvSpPr>
        <p:spPr>
          <a:xfrm>
            <a:off x="277560" y="2905560"/>
            <a:ext cx="1276200" cy="15588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endParaRPr lang="ru-RU" sz="2400" b="0" strike="noStrike" spc="-1">
              <a:latin typeface="Times New Roman"/>
            </a:endParaRPr>
          </a:p>
        </p:txBody>
      </p:sp>
      <p:sp>
        <p:nvSpPr>
          <p:cNvPr id="3" name="PlaceHolder 3"/>
          <p:cNvSpPr>
            <a:spLocks noGrp="1"/>
          </p:cNvSpPr>
          <p:nvPr>
            <p:ph type="sldNum"/>
          </p:nvPr>
        </p:nvSpPr>
        <p:spPr>
          <a:xfrm>
            <a:off x="3996000" y="2905560"/>
            <a:ext cx="1276200" cy="15588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algn="r">
              <a:lnSpc>
                <a:spcPct val="100000"/>
              </a:lnSpc>
            </a:pPr>
            <a:fld id="{D80FE4AD-86F6-4376-A1F1-296C0899313E}" type="slidenum">
              <a:rPr lang="ru-RU" sz="1400" b="0" strike="noStrike" spc="-1">
                <a:solidFill>
                  <a:srgbClr val="B2B2B2"/>
                </a:solidFill>
                <a:latin typeface="Times New Roman"/>
              </a:rPr>
              <a:t>‹#›</a:t>
            </a:fld>
            <a:endParaRPr lang="ru-RU" sz="1400" b="0" strike="noStrike" spc="-1">
              <a:latin typeface="Times New Roman"/>
            </a:endParaRPr>
          </a:p>
        </p:txBody>
      </p:sp>
      <p:sp>
        <p:nvSpPr>
          <p:cNvPr id="4" name="PlaceHolder 4"/>
          <p:cNvSpPr>
            <a:spLocks noGrp="1"/>
          </p:cNvSpPr>
          <p:nvPr>
            <p:ph type="title"/>
          </p:nvPr>
        </p:nvSpPr>
        <p:spPr>
          <a:xfrm>
            <a:off x="277200" y="124560"/>
            <a:ext cx="4994280" cy="521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ru-RU" sz="1800" b="0" strike="noStrike" spc="-1">
                <a:latin typeface="Calibri"/>
              </a:rPr>
              <a:t>Для правки текста заглавия щёлкните мышью</a:t>
            </a:r>
          </a:p>
        </p:txBody>
      </p:sp>
      <p:sp>
        <p:nvSpPr>
          <p:cNvPr id="5" name="PlaceHolder 5"/>
          <p:cNvSpPr>
            <a:spLocks noGrp="1"/>
          </p:cNvSpPr>
          <p:nvPr>
            <p:ph type="body"/>
          </p:nvPr>
        </p:nvSpPr>
        <p:spPr>
          <a:xfrm>
            <a:off x="277200" y="730800"/>
            <a:ext cx="4994280" cy="1811520"/>
          </a:xfrm>
          <a:prstGeom prst="rect">
            <a:avLst/>
          </a:prstGeom>
        </p:spPr>
        <p:txBody>
          <a:bodyPr lIns="0" tIns="0" rIns="0" bIns="0">
            <a:normAutofit fontScale="45000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latin typeface="Calibri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latin typeface="Calibri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latin typeface="Calibri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latin typeface="Calibri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latin typeface="Calibri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latin typeface="Calibri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latin typeface="Calibri"/>
              </a:rPr>
              <a:t>Седьмой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87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mailto:avrora.olimp@yandex.ru" TargetMode="Externa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mailto:avrora.olimp@yandex.ru" TargetMode="Externa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9" name="Group 4"/>
          <p:cNvGrpSpPr/>
          <p:nvPr/>
        </p:nvGrpSpPr>
        <p:grpSpPr>
          <a:xfrm>
            <a:off x="1200960" y="299520"/>
            <a:ext cx="3004560" cy="549000"/>
            <a:chOff x="1200960" y="299520"/>
            <a:chExt cx="3004560" cy="549000"/>
          </a:xfrm>
        </p:grpSpPr>
        <p:pic>
          <p:nvPicPr>
            <p:cNvPr id="130" name="object 6"/>
            <p:cNvPicPr/>
            <p:nvPr/>
          </p:nvPicPr>
          <p:blipFill>
            <a:blip r:embed="rId2"/>
            <a:stretch/>
          </p:blipFill>
          <p:spPr>
            <a:xfrm>
              <a:off x="1200960" y="299520"/>
              <a:ext cx="550080" cy="549000"/>
            </a:xfrm>
            <a:prstGeom prst="rect">
              <a:avLst/>
            </a:prstGeom>
            <a:ln>
              <a:noFill/>
            </a:ln>
          </p:spPr>
        </p:pic>
        <p:pic>
          <p:nvPicPr>
            <p:cNvPr id="131" name="object 7"/>
            <p:cNvPicPr/>
            <p:nvPr/>
          </p:nvPicPr>
          <p:blipFill>
            <a:blip r:embed="rId3"/>
            <a:stretch/>
          </p:blipFill>
          <p:spPr>
            <a:xfrm>
              <a:off x="3325320" y="332280"/>
              <a:ext cx="880200" cy="481320"/>
            </a:xfrm>
            <a:prstGeom prst="rect">
              <a:avLst/>
            </a:prstGeom>
            <a:ln>
              <a:noFill/>
            </a:ln>
          </p:spPr>
        </p:pic>
      </p:grpSp>
      <p:sp>
        <p:nvSpPr>
          <p:cNvPr id="132" name="CustomShape 5"/>
          <p:cNvSpPr/>
          <p:nvPr/>
        </p:nvSpPr>
        <p:spPr>
          <a:xfrm>
            <a:off x="1834200" y="399960"/>
            <a:ext cx="1333080" cy="4287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1520" rIns="0" bIns="0">
            <a:spAutoFit/>
          </a:bodyPr>
          <a:lstStyle/>
          <a:p>
            <a:pPr marL="12600">
              <a:lnSpc>
                <a:spcPct val="106000"/>
              </a:lnSpc>
              <a:spcBef>
                <a:spcPts val="91"/>
              </a:spcBef>
            </a:pPr>
            <a:r>
              <a:rPr lang="ru-RU" sz="650" b="1" strike="noStrike" spc="32" dirty="0">
                <a:solidFill>
                  <a:srgbClr val="FFFFFF"/>
                </a:solidFill>
                <a:latin typeface="Century Gothic"/>
              </a:rPr>
              <a:t>МИНИСТЕРСТВО  </a:t>
            </a:r>
            <a:r>
              <a:rPr lang="ru-RU" sz="650" b="1" strike="noStrike" spc="9" dirty="0">
                <a:solidFill>
                  <a:srgbClr val="FFFFFF"/>
                </a:solidFill>
                <a:latin typeface="Century Gothic"/>
              </a:rPr>
              <a:t>ОБРАЗОВАНИЯ </a:t>
            </a:r>
            <a:r>
              <a:rPr lang="ru-RU" sz="650" b="1" strike="noStrike" spc="32" dirty="0">
                <a:solidFill>
                  <a:srgbClr val="FFFFFF"/>
                </a:solidFill>
                <a:latin typeface="Century Gothic"/>
              </a:rPr>
              <a:t>И </a:t>
            </a:r>
            <a:r>
              <a:rPr lang="ru-RU" sz="650" b="1" strike="noStrike" spc="24" dirty="0">
                <a:solidFill>
                  <a:srgbClr val="FFFFFF"/>
                </a:solidFill>
                <a:latin typeface="Century Gothic"/>
              </a:rPr>
              <a:t>НАУКИ  </a:t>
            </a:r>
            <a:r>
              <a:rPr lang="ru-RU" sz="650" b="1" strike="noStrike" spc="32" dirty="0">
                <a:solidFill>
                  <a:srgbClr val="FFFFFF"/>
                </a:solidFill>
                <a:latin typeface="Century Gothic"/>
              </a:rPr>
              <a:t>РЕСПУБЛИКИ</a:t>
            </a:r>
            <a:r>
              <a:rPr lang="ru-RU" sz="650" b="1" strike="noStrike" spc="-80" dirty="0">
                <a:solidFill>
                  <a:srgbClr val="FFFFFF"/>
                </a:solidFill>
                <a:latin typeface="Century Gothic"/>
              </a:rPr>
              <a:t> </a:t>
            </a:r>
            <a:r>
              <a:rPr lang="ru-RU" sz="650" b="1" strike="noStrike" spc="18" dirty="0">
                <a:solidFill>
                  <a:srgbClr val="FFFFFF"/>
                </a:solidFill>
                <a:latin typeface="Century Gothic"/>
              </a:rPr>
              <a:t>БАШКОРТОСТАН</a:t>
            </a:r>
            <a:endParaRPr lang="ru-RU" sz="650" b="0" strike="noStrike" spc="-1" dirty="0">
              <a:latin typeface="Arial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92504" y="988440"/>
            <a:ext cx="5160623" cy="16010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2600" indent="482760" algn="ctr">
              <a:lnSpc>
                <a:spcPct val="108000"/>
              </a:lnSpc>
              <a:spcBef>
                <a:spcPts val="99"/>
              </a:spcBef>
            </a:pPr>
            <a:r>
              <a:rPr lang="ru-RU" spc="-1" dirty="0" smtClean="0">
                <a:solidFill>
                  <a:srgbClr val="FFFFFF"/>
                </a:solidFill>
                <a:latin typeface="Arial Black"/>
              </a:rPr>
              <a:t>ОРГАНИЗАЦИЯ </a:t>
            </a:r>
          </a:p>
          <a:p>
            <a:pPr marL="12600" indent="482760" algn="ctr">
              <a:lnSpc>
                <a:spcPct val="108000"/>
              </a:lnSpc>
              <a:spcBef>
                <a:spcPts val="99"/>
              </a:spcBef>
            </a:pPr>
            <a:r>
              <a:rPr lang="ru-RU" spc="-1" dirty="0" smtClean="0">
                <a:solidFill>
                  <a:srgbClr val="FFFFFF"/>
                </a:solidFill>
                <a:latin typeface="Arial Black"/>
              </a:rPr>
              <a:t>ОБЩЕСТВЕННОГО НАБЛЮДЕНИЯ НА ШКОЛЬНОМ И МУНИЦИПАЛЬНОМ ЭТАПАХ</a:t>
            </a:r>
            <a:r>
              <a:rPr lang="ru-RU" spc="-1" dirty="0">
                <a:solidFill>
                  <a:srgbClr val="FFFFFF"/>
                </a:solidFill>
                <a:latin typeface="Arial Black"/>
              </a:rPr>
              <a:t> </a:t>
            </a:r>
            <a:r>
              <a:rPr lang="ru-RU" spc="-1" dirty="0" smtClean="0">
                <a:solidFill>
                  <a:srgbClr val="FFFFFF"/>
                </a:solidFill>
                <a:latin typeface="Arial Black"/>
              </a:rPr>
              <a:t>ВСЕРОССИЙСКОЙ ОЛИМПИАДЫ ШКОЛЬНИКОВ</a:t>
            </a:r>
            <a:endParaRPr lang="ru-RU" spc="-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8" name="Group 1"/>
          <p:cNvGrpSpPr/>
          <p:nvPr/>
        </p:nvGrpSpPr>
        <p:grpSpPr>
          <a:xfrm>
            <a:off x="93516" y="124391"/>
            <a:ext cx="1398489" cy="726674"/>
            <a:chOff x="1892880" y="1078920"/>
            <a:chExt cx="1761840" cy="963000"/>
          </a:xfrm>
        </p:grpSpPr>
        <p:pic>
          <p:nvPicPr>
            <p:cNvPr id="219" name="object 3"/>
            <p:cNvPicPr/>
            <p:nvPr/>
          </p:nvPicPr>
          <p:blipFill>
            <a:blip r:embed="rId2"/>
            <a:stretch/>
          </p:blipFill>
          <p:spPr>
            <a:xfrm>
              <a:off x="2536560" y="1503000"/>
              <a:ext cx="180000" cy="237600"/>
            </a:xfrm>
            <a:prstGeom prst="rect">
              <a:avLst/>
            </a:prstGeom>
            <a:ln>
              <a:noFill/>
            </a:ln>
          </p:spPr>
        </p:pic>
        <p:pic>
          <p:nvPicPr>
            <p:cNvPr id="220" name="object 4"/>
            <p:cNvPicPr/>
            <p:nvPr/>
          </p:nvPicPr>
          <p:blipFill>
            <a:blip r:embed="rId3"/>
            <a:stretch/>
          </p:blipFill>
          <p:spPr>
            <a:xfrm>
              <a:off x="2972880" y="1500840"/>
              <a:ext cx="238320" cy="238320"/>
            </a:xfrm>
            <a:prstGeom prst="rect">
              <a:avLst/>
            </a:prstGeom>
            <a:ln>
              <a:noFill/>
            </a:ln>
          </p:spPr>
        </p:pic>
        <p:pic>
          <p:nvPicPr>
            <p:cNvPr id="221" name="object 5"/>
            <p:cNvPicPr/>
            <p:nvPr/>
          </p:nvPicPr>
          <p:blipFill>
            <a:blip r:embed="rId4"/>
            <a:stretch/>
          </p:blipFill>
          <p:spPr>
            <a:xfrm>
              <a:off x="2286000" y="1503720"/>
              <a:ext cx="220320" cy="235440"/>
            </a:xfrm>
            <a:prstGeom prst="rect">
              <a:avLst/>
            </a:prstGeom>
            <a:ln>
              <a:noFill/>
            </a:ln>
          </p:spPr>
        </p:pic>
        <p:sp>
          <p:nvSpPr>
            <p:cNvPr id="222" name="CustomShape 2"/>
            <p:cNvSpPr/>
            <p:nvPr/>
          </p:nvSpPr>
          <p:spPr>
            <a:xfrm>
              <a:off x="3249000" y="1502640"/>
              <a:ext cx="185040" cy="237240"/>
            </a:xfrm>
            <a:custGeom>
              <a:avLst/>
              <a:gdLst/>
              <a:ahLst/>
              <a:cxnLst/>
              <a:rect l="l" t="t" r="r" b="b"/>
              <a:pathLst>
                <a:path w="185420" h="237489">
                  <a:moveTo>
                    <a:pt x="64175" y="0"/>
                  </a:moveTo>
                  <a:lnTo>
                    <a:pt x="14630" y="1021"/>
                  </a:lnTo>
                  <a:lnTo>
                    <a:pt x="2402" y="4347"/>
                  </a:lnTo>
                  <a:lnTo>
                    <a:pt x="140" y="13237"/>
                  </a:lnTo>
                  <a:lnTo>
                    <a:pt x="2617" y="26056"/>
                  </a:lnTo>
                  <a:lnTo>
                    <a:pt x="4605" y="41172"/>
                  </a:lnTo>
                  <a:lnTo>
                    <a:pt x="4605" y="196764"/>
                  </a:lnTo>
                  <a:lnTo>
                    <a:pt x="1781" y="218483"/>
                  </a:lnTo>
                  <a:lnTo>
                    <a:pt x="0" y="230571"/>
                  </a:lnTo>
                  <a:lnTo>
                    <a:pt x="9293" y="235793"/>
                  </a:lnTo>
                  <a:lnTo>
                    <a:pt x="39693" y="236919"/>
                  </a:lnTo>
                  <a:lnTo>
                    <a:pt x="39693" y="141554"/>
                  </a:lnTo>
                  <a:lnTo>
                    <a:pt x="95404" y="141554"/>
                  </a:lnTo>
                  <a:lnTo>
                    <a:pt x="132218" y="138489"/>
                  </a:lnTo>
                  <a:lnTo>
                    <a:pt x="169794" y="119754"/>
                  </a:lnTo>
                  <a:lnTo>
                    <a:pt x="172718" y="111440"/>
                  </a:lnTo>
                  <a:lnTo>
                    <a:pt x="39693" y="111440"/>
                  </a:lnTo>
                  <a:lnTo>
                    <a:pt x="39693" y="36153"/>
                  </a:lnTo>
                  <a:lnTo>
                    <a:pt x="88559" y="35122"/>
                  </a:lnTo>
                  <a:lnTo>
                    <a:pt x="175764" y="35122"/>
                  </a:lnTo>
                  <a:lnTo>
                    <a:pt x="175300" y="33070"/>
                  </a:lnTo>
                  <a:lnTo>
                    <a:pt x="148940" y="9974"/>
                  </a:lnTo>
                  <a:lnTo>
                    <a:pt x="110421" y="967"/>
                  </a:lnTo>
                  <a:lnTo>
                    <a:pt x="64175" y="0"/>
                  </a:lnTo>
                  <a:close/>
                  <a:moveTo>
                    <a:pt x="95404" y="141554"/>
                  </a:moveTo>
                  <a:lnTo>
                    <a:pt x="39693" y="141554"/>
                  </a:lnTo>
                  <a:lnTo>
                    <a:pt x="84723" y="142444"/>
                  </a:lnTo>
                  <a:lnTo>
                    <a:pt x="95404" y="141554"/>
                  </a:lnTo>
                  <a:close/>
                  <a:moveTo>
                    <a:pt x="175764" y="35122"/>
                  </a:moveTo>
                  <a:lnTo>
                    <a:pt x="88559" y="35122"/>
                  </a:lnTo>
                  <a:lnTo>
                    <a:pt x="121146" y="36748"/>
                  </a:lnTo>
                  <a:lnTo>
                    <a:pt x="139325" y="48115"/>
                  </a:lnTo>
                  <a:lnTo>
                    <a:pt x="144969" y="76304"/>
                  </a:lnTo>
                  <a:lnTo>
                    <a:pt x="141014" y="93813"/>
                  </a:lnTo>
                  <a:lnTo>
                    <a:pt x="130244" y="104556"/>
                  </a:lnTo>
                  <a:lnTo>
                    <a:pt x="114304" y="109957"/>
                  </a:lnTo>
                  <a:lnTo>
                    <a:pt x="94838" y="111440"/>
                  </a:lnTo>
                  <a:lnTo>
                    <a:pt x="172718" y="111440"/>
                  </a:lnTo>
                  <a:lnTo>
                    <a:pt x="185072" y="76304"/>
                  </a:lnTo>
                  <a:lnTo>
                    <a:pt x="175764" y="3512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pic>
          <p:nvPicPr>
            <p:cNvPr id="223" name="object 7"/>
            <p:cNvPicPr/>
            <p:nvPr/>
          </p:nvPicPr>
          <p:blipFill>
            <a:blip r:embed="rId5"/>
            <a:stretch/>
          </p:blipFill>
          <p:spPr>
            <a:xfrm>
              <a:off x="2767320" y="1503000"/>
              <a:ext cx="180000" cy="236160"/>
            </a:xfrm>
            <a:prstGeom prst="rect">
              <a:avLst/>
            </a:prstGeom>
            <a:ln>
              <a:noFill/>
            </a:ln>
          </p:spPr>
        </p:pic>
        <p:sp>
          <p:nvSpPr>
            <p:cNvPr id="224" name="CustomShape 3"/>
            <p:cNvSpPr/>
            <p:nvPr/>
          </p:nvSpPr>
          <p:spPr>
            <a:xfrm>
              <a:off x="3434040" y="1503720"/>
              <a:ext cx="220680" cy="235800"/>
            </a:xfrm>
            <a:custGeom>
              <a:avLst/>
              <a:gdLst/>
              <a:ahLst/>
              <a:cxnLst/>
              <a:rect l="l" t="t" r="r" b="b"/>
              <a:pathLst>
                <a:path w="220979" h="236219">
                  <a:moveTo>
                    <a:pt x="100260" y="0"/>
                  </a:moveTo>
                  <a:lnTo>
                    <a:pt x="91531" y="1827"/>
                  </a:lnTo>
                  <a:lnTo>
                    <a:pt x="86358" y="6568"/>
                  </a:lnTo>
                  <a:lnTo>
                    <a:pt x="83192" y="13114"/>
                  </a:lnTo>
                  <a:lnTo>
                    <a:pt x="80488" y="20354"/>
                  </a:lnTo>
                  <a:lnTo>
                    <a:pt x="77478" y="27955"/>
                  </a:lnTo>
                  <a:lnTo>
                    <a:pt x="72479" y="41617"/>
                  </a:lnTo>
                  <a:lnTo>
                    <a:pt x="69455" y="49463"/>
                  </a:lnTo>
                  <a:lnTo>
                    <a:pt x="0" y="235897"/>
                  </a:lnTo>
                  <a:lnTo>
                    <a:pt x="40104" y="235897"/>
                  </a:lnTo>
                  <a:lnTo>
                    <a:pt x="43976" y="216041"/>
                  </a:lnTo>
                  <a:lnTo>
                    <a:pt x="50257" y="199250"/>
                  </a:lnTo>
                  <a:lnTo>
                    <a:pt x="56476" y="183216"/>
                  </a:lnTo>
                  <a:lnTo>
                    <a:pt x="60159" y="165628"/>
                  </a:lnTo>
                  <a:lnTo>
                    <a:pt x="192625" y="165628"/>
                  </a:lnTo>
                  <a:lnTo>
                    <a:pt x="180648" y="135514"/>
                  </a:lnTo>
                  <a:lnTo>
                    <a:pt x="75197" y="135514"/>
                  </a:lnTo>
                  <a:lnTo>
                    <a:pt x="78611" y="122623"/>
                  </a:lnTo>
                  <a:lnTo>
                    <a:pt x="82485" y="110795"/>
                  </a:lnTo>
                  <a:lnTo>
                    <a:pt x="86841" y="99147"/>
                  </a:lnTo>
                  <a:lnTo>
                    <a:pt x="91702" y="86791"/>
                  </a:lnTo>
                  <a:lnTo>
                    <a:pt x="110290" y="40151"/>
                  </a:lnTo>
                  <a:lnTo>
                    <a:pt x="142720" y="40151"/>
                  </a:lnTo>
                  <a:lnTo>
                    <a:pt x="136339" y="24105"/>
                  </a:lnTo>
                  <a:lnTo>
                    <a:pt x="130963" y="9932"/>
                  </a:lnTo>
                  <a:lnTo>
                    <a:pt x="126278" y="2802"/>
                  </a:lnTo>
                  <a:lnTo>
                    <a:pt x="117604" y="297"/>
                  </a:lnTo>
                  <a:lnTo>
                    <a:pt x="100260" y="0"/>
                  </a:lnTo>
                  <a:close/>
                  <a:moveTo>
                    <a:pt x="192625" y="165628"/>
                  </a:moveTo>
                  <a:lnTo>
                    <a:pt x="155404" y="165628"/>
                  </a:lnTo>
                  <a:lnTo>
                    <a:pt x="160238" y="183216"/>
                  </a:lnTo>
                  <a:lnTo>
                    <a:pt x="166530" y="201965"/>
                  </a:lnTo>
                  <a:lnTo>
                    <a:pt x="173563" y="220229"/>
                  </a:lnTo>
                  <a:lnTo>
                    <a:pt x="180468" y="235897"/>
                  </a:lnTo>
                  <a:lnTo>
                    <a:pt x="220572" y="235897"/>
                  </a:lnTo>
                  <a:lnTo>
                    <a:pt x="192625" y="165628"/>
                  </a:lnTo>
                  <a:close/>
                  <a:moveTo>
                    <a:pt x="142720" y="40151"/>
                  </a:moveTo>
                  <a:lnTo>
                    <a:pt x="110290" y="40151"/>
                  </a:lnTo>
                  <a:lnTo>
                    <a:pt x="115111" y="64372"/>
                  </a:lnTo>
                  <a:lnTo>
                    <a:pt x="123633" y="88369"/>
                  </a:lnTo>
                  <a:lnTo>
                    <a:pt x="133002" y="112098"/>
                  </a:lnTo>
                  <a:lnTo>
                    <a:pt x="140364" y="135514"/>
                  </a:lnTo>
                  <a:lnTo>
                    <a:pt x="180648" y="135514"/>
                  </a:lnTo>
                  <a:lnTo>
                    <a:pt x="142720" y="4015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pic>
          <p:nvPicPr>
            <p:cNvPr id="225" name="object 9"/>
            <p:cNvPicPr/>
            <p:nvPr/>
          </p:nvPicPr>
          <p:blipFill>
            <a:blip r:embed="rId6"/>
            <a:stretch/>
          </p:blipFill>
          <p:spPr>
            <a:xfrm>
              <a:off x="1892880" y="1078920"/>
              <a:ext cx="1759320" cy="963000"/>
            </a:xfrm>
            <a:prstGeom prst="rect">
              <a:avLst/>
            </a:prstGeom>
            <a:ln>
              <a:noFill/>
            </a:ln>
          </p:spPr>
        </p:pic>
      </p:grpSp>
      <p:sp>
        <p:nvSpPr>
          <p:cNvPr id="2" name="TextBox 1"/>
          <p:cNvSpPr txBox="1"/>
          <p:nvPr/>
        </p:nvSpPr>
        <p:spPr>
          <a:xfrm>
            <a:off x="1638795" y="329481"/>
            <a:ext cx="352552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Нормативно-правовое </a:t>
            </a:r>
          </a:p>
          <a:p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обеспечение:</a:t>
            </a:r>
            <a:endParaRPr lang="ru-RU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96160" y="1249687"/>
            <a:ext cx="4971819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 algn="just">
              <a:buFontTx/>
              <a:buChar char="-"/>
            </a:pPr>
            <a:r>
              <a:rPr lang="ru-RU" sz="800" dirty="0" smtClean="0">
                <a:solidFill>
                  <a:schemeClr val="bg1"/>
                </a:solidFill>
              </a:rPr>
              <a:t>Федеральный закон </a:t>
            </a:r>
            <a:r>
              <a:rPr lang="ru-RU" sz="800" dirty="0">
                <a:solidFill>
                  <a:schemeClr val="bg1"/>
                </a:solidFill>
              </a:rPr>
              <a:t>от 29 декабря 2012 г. № 273-ФЗ «Об образовании в </a:t>
            </a:r>
            <a:r>
              <a:rPr lang="ru-RU" sz="800" dirty="0" smtClean="0">
                <a:solidFill>
                  <a:schemeClr val="bg1"/>
                </a:solidFill>
              </a:rPr>
              <a:t>РФ»;</a:t>
            </a:r>
          </a:p>
          <a:p>
            <a:pPr marL="171450" indent="-171450" algn="just">
              <a:buFontTx/>
              <a:buChar char="-"/>
            </a:pPr>
            <a:r>
              <a:rPr lang="ru-RU" sz="800" dirty="0" smtClean="0">
                <a:solidFill>
                  <a:schemeClr val="bg1"/>
                </a:solidFill>
              </a:rPr>
              <a:t>Порядок </a:t>
            </a:r>
            <a:r>
              <a:rPr lang="ru-RU" sz="800" dirty="0">
                <a:solidFill>
                  <a:schemeClr val="bg1"/>
                </a:solidFill>
              </a:rPr>
              <a:t>проведения всероссийской олимпиады школьников, </a:t>
            </a:r>
            <a:r>
              <a:rPr lang="ru-RU" sz="800" dirty="0" smtClean="0">
                <a:solidFill>
                  <a:schemeClr val="bg1"/>
                </a:solidFill>
              </a:rPr>
              <a:t>утвержденный Приказом </a:t>
            </a:r>
            <a:r>
              <a:rPr lang="ru-RU" sz="800" dirty="0">
                <a:solidFill>
                  <a:schemeClr val="bg1"/>
                </a:solidFill>
              </a:rPr>
              <a:t>Министерства образования и науки Российской Федерации от 27 ноября 2020 года № </a:t>
            </a:r>
            <a:r>
              <a:rPr lang="ru-RU" sz="800" dirty="0" smtClean="0">
                <a:solidFill>
                  <a:schemeClr val="bg1"/>
                </a:solidFill>
              </a:rPr>
              <a:t>678;</a:t>
            </a:r>
          </a:p>
          <a:p>
            <a:pPr marL="171450" indent="-171450" algn="just">
              <a:buFontTx/>
              <a:buChar char="-"/>
            </a:pPr>
            <a:r>
              <a:rPr lang="ru-RU" sz="800" dirty="0" smtClean="0">
                <a:solidFill>
                  <a:schemeClr val="bg1"/>
                </a:solidFill>
              </a:rPr>
              <a:t>Порядок </a:t>
            </a:r>
            <a:r>
              <a:rPr lang="ru-RU" sz="800" dirty="0">
                <a:solidFill>
                  <a:schemeClr val="bg1"/>
                </a:solidFill>
              </a:rPr>
              <a:t>аккредитации граждан в качестве общественных наблюдателей при проведении государственной итоговой аттестации по образовательным программам основного общего и среднего общего образования, всероссийской олимпиады школьников и олимпиад </a:t>
            </a:r>
            <a:r>
              <a:rPr lang="ru-RU" sz="800" dirty="0" smtClean="0">
                <a:solidFill>
                  <a:schemeClr val="bg1"/>
                </a:solidFill>
              </a:rPr>
              <a:t>школьников утвержденный Приказом </a:t>
            </a:r>
            <a:r>
              <a:rPr lang="ru-RU" sz="800" dirty="0">
                <a:solidFill>
                  <a:schemeClr val="bg1"/>
                </a:solidFill>
              </a:rPr>
              <a:t>Министерства образования и науки Российской Федерации от 28 июня 2013 г. № </a:t>
            </a:r>
            <a:r>
              <a:rPr lang="ru-RU" sz="800" dirty="0" smtClean="0">
                <a:solidFill>
                  <a:schemeClr val="bg1"/>
                </a:solidFill>
              </a:rPr>
              <a:t>491; </a:t>
            </a:r>
          </a:p>
          <a:p>
            <a:pPr marL="171450" indent="-171450" algn="just">
              <a:buFontTx/>
              <a:buChar char="-"/>
            </a:pPr>
            <a:r>
              <a:rPr lang="ru-RU" sz="800" dirty="0" smtClean="0">
                <a:solidFill>
                  <a:schemeClr val="bg1"/>
                </a:solidFill>
              </a:rPr>
              <a:t>Приказ </a:t>
            </a:r>
            <a:r>
              <a:rPr lang="ru-RU" sz="800" dirty="0">
                <a:solidFill>
                  <a:schemeClr val="bg1"/>
                </a:solidFill>
              </a:rPr>
              <a:t>Министерства образования и науки </a:t>
            </a:r>
            <a:r>
              <a:rPr lang="ru-RU" sz="800" dirty="0" smtClean="0">
                <a:solidFill>
                  <a:schemeClr val="bg1"/>
                </a:solidFill>
              </a:rPr>
              <a:t>РБ </a:t>
            </a:r>
            <a:r>
              <a:rPr lang="ru-RU" sz="800" dirty="0">
                <a:solidFill>
                  <a:schemeClr val="bg1"/>
                </a:solidFill>
              </a:rPr>
              <a:t>от 01 сентября 2022 г. № 2161 «Об обеспечении организации и проведения всероссийской олимпиады школьников в 2022-2023 учебном году</a:t>
            </a:r>
            <a:r>
              <a:rPr lang="ru-RU" sz="800" dirty="0" smtClean="0">
                <a:solidFill>
                  <a:schemeClr val="bg1"/>
                </a:solidFill>
              </a:rPr>
              <a:t>»;</a:t>
            </a:r>
          </a:p>
          <a:p>
            <a:pPr marL="171450" indent="-171450" algn="just">
              <a:buFontTx/>
              <a:buChar char="-"/>
            </a:pPr>
            <a:r>
              <a:rPr lang="ru-RU" sz="800" dirty="0" smtClean="0">
                <a:solidFill>
                  <a:schemeClr val="bg1"/>
                </a:solidFill>
              </a:rPr>
              <a:t>Приказ </a:t>
            </a:r>
            <a:r>
              <a:rPr lang="ru-RU" sz="800" dirty="0">
                <a:solidFill>
                  <a:schemeClr val="bg1"/>
                </a:solidFill>
              </a:rPr>
              <a:t>Министерства образования и науки </a:t>
            </a:r>
            <a:r>
              <a:rPr lang="ru-RU" sz="800" dirty="0" smtClean="0">
                <a:solidFill>
                  <a:schemeClr val="bg1"/>
                </a:solidFill>
              </a:rPr>
              <a:t>РБ от </a:t>
            </a:r>
            <a:r>
              <a:rPr lang="ru-RU" sz="800" dirty="0">
                <a:solidFill>
                  <a:schemeClr val="bg1"/>
                </a:solidFill>
              </a:rPr>
              <a:t>05 сентября 2022 г. № 2188 «Об организации и проведении школьного этапа всероссийской олимпиады школьников в 2022-2023 учебном году</a:t>
            </a:r>
            <a:r>
              <a:rPr lang="ru-RU" sz="800" dirty="0" smtClean="0">
                <a:solidFill>
                  <a:schemeClr val="bg1"/>
                </a:solidFill>
              </a:rPr>
              <a:t>».</a:t>
            </a:r>
            <a:endParaRPr lang="ru-RU" sz="7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49184" y="138546"/>
            <a:ext cx="469220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Порядок аккредитации граждан в качестве </a:t>
            </a:r>
          </a:p>
          <a:p>
            <a:pPr algn="ctr"/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общественных наблюдателей при проведении </a:t>
            </a:r>
          </a:p>
          <a:p>
            <a:pPr algn="ctr"/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ВсОШ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2920" y="1061876"/>
            <a:ext cx="51861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Tx/>
              <a:buChar char="-"/>
            </a:pPr>
            <a:r>
              <a:rPr lang="ru-RU" sz="1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признаются совершеннолетние граждане РФ, не заинтересованные в результате аккредитации в качестве общественного наблюдателя, во избежание конфликта интересов;</a:t>
            </a:r>
          </a:p>
          <a:p>
            <a:pPr marL="285750" indent="-285750" algn="just">
              <a:buFontTx/>
              <a:buChar char="-"/>
            </a:pPr>
            <a:r>
              <a:rPr lang="ru-RU" sz="1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ответственность за назначение и количество общественных наблюдателей образовательные организации берут на себя, рекомендуется от 1 до 3 кандидатур на пункт проведения;</a:t>
            </a:r>
          </a:p>
          <a:p>
            <a:pPr marL="285750" indent="-285750" algn="just">
              <a:buFontTx/>
              <a:buChar char="-"/>
            </a:pPr>
            <a:r>
              <a:rPr lang="ru-RU" sz="1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сбор документов осуществляется централизованно, следующим образом: </a:t>
            </a:r>
          </a:p>
        </p:txBody>
      </p:sp>
    </p:spTree>
    <p:extLst>
      <p:ext uri="{BB962C8B-B14F-4D97-AF65-F5344CB8AC3E}">
        <p14:creationId xmlns:p14="http://schemas.microsoft.com/office/powerpoint/2010/main" val="3864172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49184" y="138546"/>
            <a:ext cx="469220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Порядок аккредитации граждан в качестве </a:t>
            </a:r>
          </a:p>
          <a:p>
            <a:pPr algn="ctr"/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общественных наблюдателей при проведении </a:t>
            </a:r>
          </a:p>
          <a:p>
            <a:pPr algn="ctr"/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ВсОШ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2919" y="1061876"/>
            <a:ext cx="241793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Tx/>
              <a:buChar char="-"/>
            </a:pPr>
            <a:r>
              <a:rPr lang="ru-RU" sz="11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муниципалитет заполняет форму отчета </a:t>
            </a:r>
            <a:r>
              <a:rPr lang="ru-RU" sz="1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(Приложение № 1);</a:t>
            </a:r>
            <a:endParaRPr lang="ru-RU" sz="11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indent="-285750" algn="just">
              <a:buFontTx/>
              <a:buChar char="-"/>
            </a:pPr>
            <a:r>
              <a:rPr lang="ru-RU" sz="11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кандидаты заполняют в формате </a:t>
            </a:r>
            <a:r>
              <a:rPr lang="en-US" sz="11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Word</a:t>
            </a:r>
            <a:r>
              <a:rPr lang="ru-RU" sz="11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Удостоверения </a:t>
            </a:r>
            <a:r>
              <a:rPr lang="ru-RU" sz="1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(Приложение № 2)</a:t>
            </a:r>
          </a:p>
        </p:txBody>
      </p:sp>
      <p:sp>
        <p:nvSpPr>
          <p:cNvPr id="2" name="Стрелка вправо 1"/>
          <p:cNvSpPr/>
          <p:nvPr/>
        </p:nvSpPr>
        <p:spPr>
          <a:xfrm>
            <a:off x="2520850" y="1177421"/>
            <a:ext cx="872500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bg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579556" y="1061876"/>
            <a:ext cx="176182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присылать на </a:t>
            </a:r>
          </a:p>
          <a:p>
            <a:r>
              <a:rPr lang="ru-RU" sz="1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электронную почту:</a:t>
            </a:r>
          </a:p>
          <a:p>
            <a:r>
              <a:rPr lang="en-US" sz="1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  <a:hlinkClick r:id="rId2"/>
              </a:rPr>
              <a:t>avrora.olimp@yandex.ru</a:t>
            </a:r>
            <a:endParaRPr lang="en-US" sz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endParaRPr lang="ru-RU" sz="1200" dirty="0"/>
          </a:p>
        </p:txBody>
      </p:sp>
      <p:sp>
        <p:nvSpPr>
          <p:cNvPr id="6" name="TextBox 5"/>
          <p:cNvSpPr txBox="1"/>
          <p:nvPr/>
        </p:nvSpPr>
        <p:spPr>
          <a:xfrm>
            <a:off x="102919" y="1987998"/>
            <a:ext cx="283424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Tx/>
              <a:buChar char="-"/>
            </a:pPr>
            <a:r>
              <a:rPr lang="ru-RU" sz="11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Заявление </a:t>
            </a:r>
            <a:r>
              <a:rPr lang="ru-RU" sz="1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(Приложение № 3);</a:t>
            </a:r>
            <a:endParaRPr lang="ru-RU" sz="11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indent="-285750" algn="just">
              <a:buFontTx/>
              <a:buChar char="-"/>
            </a:pPr>
            <a:r>
              <a:rPr lang="ru-RU" sz="11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копия паспорта с пропиской </a:t>
            </a:r>
            <a:endParaRPr lang="ru-RU" sz="10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Стрелка вправо 6"/>
          <p:cNvSpPr/>
          <p:nvPr/>
        </p:nvSpPr>
        <p:spPr>
          <a:xfrm rot="20940858">
            <a:off x="2559033" y="1764891"/>
            <a:ext cx="872500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TextBox 7"/>
          <p:cNvSpPr txBox="1"/>
          <p:nvPr/>
        </p:nvSpPr>
        <p:spPr>
          <a:xfrm>
            <a:off x="3669527" y="2418885"/>
            <a:ext cx="1606530" cy="57708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05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привезти представителю</a:t>
            </a:r>
          </a:p>
          <a:p>
            <a:r>
              <a:rPr lang="ru-RU" sz="105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и обменять на </a:t>
            </a:r>
          </a:p>
          <a:p>
            <a:r>
              <a:rPr lang="ru-RU" sz="105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удостоверения</a:t>
            </a:r>
            <a:endParaRPr lang="ru-RU" sz="1050" dirty="0">
              <a:solidFill>
                <a:schemeClr val="bg1"/>
              </a:solidFill>
            </a:endParaRPr>
          </a:p>
        </p:txBody>
      </p:sp>
      <p:sp>
        <p:nvSpPr>
          <p:cNvPr id="9" name="Стрелка вправо 8"/>
          <p:cNvSpPr/>
          <p:nvPr/>
        </p:nvSpPr>
        <p:spPr>
          <a:xfrm rot="1212184">
            <a:off x="2500913" y="2283323"/>
            <a:ext cx="872500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TextBox 9"/>
          <p:cNvSpPr txBox="1"/>
          <p:nvPr/>
        </p:nvSpPr>
        <p:spPr>
          <a:xfrm>
            <a:off x="3639455" y="1785150"/>
            <a:ext cx="1869423" cy="57708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05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Приказ об аккредитации </a:t>
            </a:r>
          </a:p>
          <a:p>
            <a:r>
              <a:rPr lang="ru-RU" sz="105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гражданина в качестве </a:t>
            </a:r>
          </a:p>
          <a:p>
            <a:r>
              <a:rPr lang="ru-RU" sz="105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общественного наблюдателя</a:t>
            </a:r>
          </a:p>
        </p:txBody>
      </p:sp>
    </p:spTree>
    <p:extLst>
      <p:ext uri="{BB962C8B-B14F-4D97-AF65-F5344CB8AC3E}">
        <p14:creationId xmlns:p14="http://schemas.microsoft.com/office/powerpoint/2010/main" val="1610735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49184" y="138546"/>
            <a:ext cx="469220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Форма осуществления общественного наблюдения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25150" y="789849"/>
            <a:ext cx="4732201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ru-RU" sz="1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личное присутствие на всех мероприятиях школьного и муниципального этапов олимпиады, в том числе при проверке и показе выполненных олимпиадных работ, а также при рассмотрении апелляций участников олимпиады </a:t>
            </a:r>
            <a:r>
              <a:rPr lang="ru-RU" sz="1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(при себе иметь Удостоверение общественного наблюдателя, паспорт, график посещения мест проведения олимпиады)</a:t>
            </a:r>
            <a:r>
              <a:rPr lang="ru-RU" sz="1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285750" indent="-285750">
              <a:buFontTx/>
              <a:buChar char="-"/>
            </a:pPr>
            <a:r>
              <a:rPr lang="ru-RU" sz="1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дистанционно, с использованием информационно-коммуникационных технологий.</a:t>
            </a:r>
          </a:p>
          <a:p>
            <a:pPr marL="285750" indent="-285750">
              <a:buFontTx/>
              <a:buChar char="-"/>
            </a:pP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0072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535227" y="285573"/>
            <a:ext cx="4732201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1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Во время выполнения участниками олимпиадных заданий общественные наблюдатели занимают места, определенные оргкомитетами соответствующих этапов олимпиады.</a:t>
            </a:r>
          </a:p>
          <a:p>
            <a:pPr algn="just"/>
            <a:r>
              <a:rPr lang="ru-RU" sz="1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	После проведения олимпиады по отдельному предмету общественный наблюдатель заполняет и направляет на электронный адрес </a:t>
            </a:r>
            <a:r>
              <a:rPr lang="en-US" sz="1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hlinkClick r:id="rId2"/>
              </a:rPr>
              <a:t>avrora.olimp@yandex.ru</a:t>
            </a:r>
            <a:r>
              <a:rPr lang="ru-RU" sz="1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акт (</a:t>
            </a:r>
            <a:r>
              <a:rPr lang="ru-RU" sz="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подписанный и заполненный синей ручкой, с указанием начала и окончания олимпиады по предмету, с отсутствием нарушений)</a:t>
            </a:r>
            <a:r>
              <a:rPr lang="ru-RU" sz="1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sz="1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	В случае выявления нарушений Порядка, при проведении олимпиады общественными наблюдателями в срок не позднее чем через 3 рабочих дня со дня выявления </a:t>
            </a:r>
            <a:r>
              <a:rPr lang="ru-RU" sz="1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нарушения составляется акт* </a:t>
            </a:r>
            <a:r>
              <a:rPr lang="ru-RU" sz="1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 соответствии с пунктами 20, 27 и 28 Порядка проведения всероссийской олимпиады школьников.</a:t>
            </a:r>
            <a:endParaRPr lang="ru-RU" sz="14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endParaRPr lang="ru-RU" sz="14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3326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471</TotalTime>
  <Words>339</Words>
  <Application>Microsoft Office PowerPoint</Application>
  <PresentationFormat>Произвольный</PresentationFormat>
  <Paragraphs>39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5" baseType="lpstr">
      <vt:lpstr>Arial</vt:lpstr>
      <vt:lpstr>Arial Black</vt:lpstr>
      <vt:lpstr>Calibri</vt:lpstr>
      <vt:lpstr>Century Gothic</vt:lpstr>
      <vt:lpstr>DejaVu Sans</vt:lpstr>
      <vt:lpstr>Symbol</vt:lpstr>
      <vt:lpstr>Times New Roman</vt:lpstr>
      <vt:lpstr>Wingdings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Безымянный-1.cdr</dc:title>
  <dc:subject/>
  <dc:creator>odmen</dc:creator>
  <dc:description/>
  <cp:lastModifiedBy>RePack by Diakov</cp:lastModifiedBy>
  <cp:revision>34</cp:revision>
  <dcterms:created xsi:type="dcterms:W3CDTF">2020-05-22T21:46:50Z</dcterms:created>
  <dcterms:modified xsi:type="dcterms:W3CDTF">2022-09-15T03:55:31Z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HyperlinksChanged">
    <vt:bool>false</vt:bool>
  </property>
  <property fmtid="{D5CDD505-2E9C-101B-9397-08002B2CF9AE}" pid="3" name="LinksUpToDate">
    <vt:bool>false</vt:bool>
  </property>
  <property fmtid="{D5CDD505-2E9C-101B-9397-08002B2CF9AE}" pid="4" name="PresentationFormat">
    <vt:lpwstr>On-screen Show (4:3)</vt:lpwstr>
  </property>
  <property fmtid="{D5CDD505-2E9C-101B-9397-08002B2CF9AE}" pid="5" name="ScaleCrop">
    <vt:bool>false</vt:bool>
  </property>
  <property fmtid="{D5CDD505-2E9C-101B-9397-08002B2CF9AE}" pid="6" name="ShareDoc">
    <vt:bool>false</vt:bool>
  </property>
</Properties>
</file>