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91" r:id="rId3"/>
    <p:sldId id="258" r:id="rId4"/>
    <p:sldId id="260" r:id="rId5"/>
    <p:sldId id="264" r:id="rId6"/>
    <p:sldId id="289" r:id="rId7"/>
    <p:sldId id="298" r:id="rId8"/>
    <p:sldId id="297" r:id="rId9"/>
    <p:sldId id="303" r:id="rId10"/>
    <p:sldId id="293" r:id="rId11"/>
    <p:sldId id="300" r:id="rId12"/>
    <p:sldId id="267" r:id="rId13"/>
    <p:sldId id="294" r:id="rId14"/>
    <p:sldId id="268" r:id="rId15"/>
    <p:sldId id="273" r:id="rId16"/>
    <p:sldId id="295" r:id="rId17"/>
    <p:sldId id="28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CCFF"/>
    <a:srgbClr val="3399FF"/>
    <a:srgbClr val="0066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8" autoAdjust="0"/>
  </p:normalViewPr>
  <p:slideViewPr>
    <p:cSldViewPr>
      <p:cViewPr varScale="1">
        <p:scale>
          <a:sx n="49" d="100"/>
          <a:sy n="49" d="100"/>
        </p:scale>
        <p:origin x="-1200"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Franklin Gothic Book"/>
              </a:defRPr>
            </a:lvl1pPr>
          </a:lstStyle>
          <a:p>
            <a:pPr>
              <a:defRPr/>
            </a:pPr>
            <a:endParaRPr lang="ru-RU"/>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Franklin Gothic Book"/>
              </a:defRPr>
            </a:lvl1pPr>
          </a:lstStyle>
          <a:p>
            <a:pPr>
              <a:defRPr/>
            </a:pPr>
            <a:fld id="{FB78A015-6684-4BE8-AA0F-710EC55B5941}" type="datetimeFigureOut">
              <a:rPr lang="ru-RU"/>
              <a:pPr>
                <a:defRPr/>
              </a:pPr>
              <a:t>16.09.2018</a:t>
            </a:fld>
            <a:endParaRPr lang="ru-RU"/>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Franklin Gothic Book"/>
              </a:defRPr>
            </a:lvl1pPr>
          </a:lstStyle>
          <a:p>
            <a:pPr>
              <a:defRPr/>
            </a:pPr>
            <a:endParaRPr lang="ru-RU"/>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Franklin Gothic Book"/>
              </a:defRPr>
            </a:lvl1pPr>
          </a:lstStyle>
          <a:p>
            <a:pPr>
              <a:defRPr/>
            </a:pPr>
            <a:fld id="{C5EF8EDF-DCC9-42B9-9EDA-D7DDC6110F4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ru-RU" smtClean="0"/>
              <a:t>	15 октября  — Международный день белой трости . Это — не праздник. </a:t>
            </a:r>
          </a:p>
          <a:p>
            <a:r>
              <a:rPr lang="ru-RU" smtClean="0"/>
              <a:t>Это — своеобразный знак беды, напоминающий обществу о существовании рядом людей с ограниченными физическими возможностями, о помощи и о солидарности.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spcBef>
                <a:spcPct val="0"/>
              </a:spcBef>
            </a:pPr>
            <a:r>
              <a:rPr lang="ru-RU" smtClean="0"/>
              <a:t>Международный день белой трости – это попытка уравнять в правах инвалидов и условно здоровых, позволить первым почувствовать себя полноценными, а вторым – примерить на себя участь человека с физическим недостатком. И, как итог, понять и принять друг друга такими, какие они есть: со всеми достоинствами, отрицательными и положительными сторонами характера, сложностями и спецификой. Этот день - своеобразный символ, обращающий наш ум к делам не касающимся нас напрямую. Этот день - вовсе не праздник, а скорее повод проявить сочувствие, которого иногда так не хватает людям. Притом, в сочувствии нуждаются не только сами слепые, сколько мы - зрячие. Мы нуждаемся в том, чтобы проявлять сочувствие.</a:t>
            </a:r>
          </a:p>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ru-RU" smtClean="0"/>
              <a:t>Наверняка каждый человек хотя бы раз в своей жизни встречал на улицах города незрячего человека. Как правило ,этих людей легко узнать по солнцезащитным очкам , которые они носят вне зависимости от сезона ,и белой трости в руках. Белая трость – это признак того, что человек, которому она принадлежит, является инвалидом по зрению и ему нужна поддержка и помощь.</a:t>
            </a:r>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ru-RU" smtClean="0"/>
              <a:t>Белый – это цвет надежды, </a:t>
            </a:r>
          </a:p>
          <a:p>
            <a:r>
              <a:rPr lang="ru-RU" smtClean="0"/>
              <a:t>Это цвет добра, любви, тепла. </a:t>
            </a:r>
          </a:p>
          <a:p>
            <a:r>
              <a:rPr lang="ru-RU" smtClean="0"/>
              <a:t>Трость такого цвета - знак          заботы,</a:t>
            </a:r>
          </a:p>
          <a:p>
            <a:r>
              <a:rPr lang="ru-RU" smtClean="0"/>
              <a:t> О тех, чья доля в жизни тяжела </a:t>
            </a:r>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r>
              <a:rPr lang="ru-RU" smtClean="0"/>
              <a:t>Вообще трость - это не только символ незрячих людей, это их инструмент, их «глаза». Ведь звук от удара тростью о тротуар или мостовую позволяет незрячему услышать окружающее пространство и ощутить «высокие» препятствия (например, дома, деревья, столбы, припаркованные машины), скольжение трости по поверхности дороги – определить наличие «низких» (бордюров, ступенек, люков, ям).</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ru-RU" smtClean="0"/>
              <a:t>Иногда бок о бок со слепым человеком  идёт собака-проводник в специальной сбруе и с пометкой красного креста на груди.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ru-RU" smtClean="0"/>
              <a:t>Во всем мире для людей с плохим зрением на тротуарах делают тактильную плитку. Она  необходима  для информирования людей с ослабленным зрением о путях передвижения на улице.Тактильная плитка бывает двух видов :предупреждающая  и направляющая.Направляющая плитка имеет рельефные полоски ,а предупреждающая об опасности – точки.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ru-RU" smtClean="0"/>
              <a:t>При чтении и написании слабовидящие и незрячие люди используют шрифт Брайля, где знаки состоят из выпуклых точек, которые незрячие ощущают подушечками пальцев. Эта система письма для слепых широко распространена во всем мире, ею пользуются многие поколения незрячих уже около 180-ти лет.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ru-RU" smtClean="0"/>
              <a:t>2010 года Шрифт Брайля стали применять для написания названия лекарств на упаковке.</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ru-RU" smtClean="0"/>
              <a:t>Спорт для  незрячих и слабовидящих спортсменов на дистанции сопровождают так называемые «лидеры».</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5A9F479E-6159-4526-8BB9-C78FEEBC256F}" type="datetimeFigureOut">
              <a:rPr lang="ru-RU"/>
              <a:pPr>
                <a:defRPr/>
              </a:pPr>
              <a:t>16.09.2018</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AC470931-4D37-486A-B623-565EFE679A38}"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1C168527-E8C1-4FED-854D-199395F4600A}" type="datetimeFigureOut">
              <a:rPr lang="ru-RU"/>
              <a:pPr>
                <a:defRPr/>
              </a:pPr>
              <a:t>16.09.2018</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0778275-93A8-4E0F-928B-8D0AEDA8F4C3}"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69835A0C-3C8E-408D-829C-E44E0BAE233D}" type="datetimeFigureOut">
              <a:rPr lang="ru-RU"/>
              <a:pPr>
                <a:defRPr/>
              </a:pPr>
              <a:t>16.09.2018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7D9683-5A68-433E-82B9-54EA1B530563}"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49D6D0F-6FFA-482E-938D-3F5E0F894341}" type="datetimeFigureOut">
              <a:rPr lang="ru-RU"/>
              <a:pPr>
                <a:defRPr/>
              </a:pPr>
              <a:t>16.09.2018</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40B69782-4BBE-4CDC-885A-68A5AB9B0BBA}"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1586D52F-39A6-4665-9718-1FBFD6D9BCBE}" type="datetimeFigureOut">
              <a:rPr lang="ru-RU"/>
              <a:pPr>
                <a:defRPr/>
              </a:pPr>
              <a:t>16.09.2018</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0E206616-4391-4E8C-9DA3-E75DD7F1F0C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957571AD-A8ED-4154-9B70-37F098E017D3}" type="datetimeFigureOut">
              <a:rPr lang="ru-RU"/>
              <a:pPr>
                <a:defRPr/>
              </a:pPr>
              <a:t>16.09.2018</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D3D09FE8-6D18-4708-B643-ADDCA65A32DB}"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B0A64982-09AF-4BF9-8B9F-20D5C296A63C}" type="datetimeFigureOut">
              <a:rPr lang="ru-RU"/>
              <a:pPr>
                <a:defRPr/>
              </a:pPr>
              <a:t>16.09.2018</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3A7DD5D9-00B8-43B4-9122-B339A3BF302B}"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1E7C2FB2-C362-43BA-A425-5895FAF8F3E0}" type="datetimeFigureOut">
              <a:rPr lang="ru-RU"/>
              <a:pPr>
                <a:defRPr/>
              </a:pPr>
              <a:t>16.09.2018</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85D2883-10D9-49CA-B001-2BABAE03A9B7}"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48BC6776-63C0-407B-A033-C6AA73805007}" type="datetimeFigureOut">
              <a:rPr lang="ru-RU"/>
              <a:pPr>
                <a:defRPr/>
              </a:pPr>
              <a:t>16.09.2018</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361657C5-1089-4B13-ACD2-00C3407FA25D}"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2CD7E1E8-9824-4CB5-AEA6-9F3599CC143F}" type="datetimeFigureOut">
              <a:rPr lang="ru-RU"/>
              <a:pPr>
                <a:defRPr/>
              </a:pPr>
              <a:t>16.09.2018</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C2AA9BCB-CFCB-4DD6-9B08-5C3E0450F422}"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5644A7D0-0A0C-4282-9763-9EF2923CF99B}" type="datetimeFigureOut">
              <a:rPr lang="ru-RU"/>
              <a:pPr>
                <a:defRPr/>
              </a:pPr>
              <a:t>16.09.2018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A5364ED8-194E-4DC1-899F-EBBBA9568586}"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F74ABF1A-6E5B-4284-8E5F-3157154F6E1B}" type="datetimeFigureOut">
              <a:rPr lang="ru-RU"/>
              <a:pPr>
                <a:defRPr/>
              </a:pPr>
              <a:t>16.09.2018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B0C28EF3-BA5E-403A-BECC-671F7A0A9895}"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333375"/>
            <a:ext cx="8075612" cy="1582738"/>
          </a:xfrm>
        </p:spPr>
        <p:txBody>
          <a:bodyPr wrap="square" lIns="91440" tIns="45720" rIns="91440" bIns="45720" numCol="1" anchorCtr="0" compatLnSpc="1">
            <a:prstTxWarp prst="textNoShape">
              <a:avLst/>
            </a:prstTxWarp>
            <a:noAutofit/>
          </a:bodyPr>
          <a:lstStyle/>
          <a:p>
            <a:pPr algn="ctr" eaLnBrk="1" hangingPunct="1">
              <a:defRPr/>
            </a:pPr>
            <a:r>
              <a:rPr lang="ru-RU" sz="4000" b="1" i="1" cap="none" smtClean="0">
                <a:solidFill>
                  <a:srgbClr val="FF0000"/>
                </a:solidFill>
                <a:effectLst>
                  <a:outerShdw blurRad="38100" dist="38100" dir="2700000" algn="tl">
                    <a:srgbClr val="000000"/>
                  </a:outerShdw>
                </a:effectLst>
              </a:rPr>
              <a:t/>
            </a:r>
            <a:br>
              <a:rPr lang="ru-RU" sz="4000" b="1" i="1" cap="none" smtClean="0">
                <a:solidFill>
                  <a:srgbClr val="FF0000"/>
                </a:solidFill>
                <a:effectLst>
                  <a:outerShdw blurRad="38100" dist="38100" dir="2700000" algn="tl">
                    <a:srgbClr val="000000"/>
                  </a:outerShdw>
                </a:effectLst>
              </a:rPr>
            </a:br>
            <a:r>
              <a:rPr lang="ru-RU" sz="4000" b="1" i="1" cap="none" smtClean="0">
                <a:solidFill>
                  <a:srgbClr val="FF0000"/>
                </a:solidFill>
                <a:effectLst>
                  <a:outerShdw blurRad="38100" dist="38100" dir="2700000" algn="tl">
                    <a:srgbClr val="000000"/>
                  </a:outerShdw>
                </a:effectLst>
              </a:rPr>
              <a:t/>
            </a:r>
            <a:br>
              <a:rPr lang="ru-RU" sz="4000" b="1" i="1" cap="none" smtClean="0">
                <a:solidFill>
                  <a:srgbClr val="FF0000"/>
                </a:solidFill>
                <a:effectLst>
                  <a:outerShdw blurRad="38100" dist="38100" dir="2700000" algn="tl">
                    <a:srgbClr val="000000"/>
                  </a:outerShdw>
                </a:effectLst>
              </a:rPr>
            </a:br>
            <a:r>
              <a:rPr lang="ru-RU" sz="4000" b="1" i="1" cap="none" smtClean="0">
                <a:solidFill>
                  <a:srgbClr val="FF0000"/>
                </a:solidFill>
                <a:effectLst>
                  <a:outerShdw blurRad="38100" dist="38100" dir="2700000" algn="tl">
                    <a:srgbClr val="000000"/>
                  </a:outerShdw>
                </a:effectLst>
              </a:rPr>
              <a:t>15 октября  Международный день   белой трости </a:t>
            </a:r>
            <a:br>
              <a:rPr lang="ru-RU" sz="4000" b="1" i="1" cap="none" smtClean="0">
                <a:solidFill>
                  <a:srgbClr val="FF0000"/>
                </a:solidFill>
                <a:effectLst>
                  <a:outerShdw blurRad="38100" dist="38100" dir="2700000" algn="tl">
                    <a:srgbClr val="000000"/>
                  </a:outerShdw>
                </a:effectLst>
              </a:rPr>
            </a:br>
            <a:r>
              <a:rPr lang="ru-RU" sz="4000" b="1" i="1" cap="none" smtClean="0">
                <a:solidFill>
                  <a:srgbClr val="FF0000"/>
                </a:solidFill>
                <a:effectLst>
                  <a:outerShdw blurRad="38100" dist="38100" dir="2700000" algn="tl">
                    <a:srgbClr val="000000"/>
                  </a:outerShdw>
                </a:effectLst>
              </a:rPr>
              <a:t> </a:t>
            </a:r>
            <a:br>
              <a:rPr lang="ru-RU" sz="4000" b="1" i="1" cap="none" smtClean="0">
                <a:solidFill>
                  <a:srgbClr val="FF0000"/>
                </a:solidFill>
                <a:effectLst>
                  <a:outerShdw blurRad="38100" dist="38100" dir="2700000" algn="tl">
                    <a:srgbClr val="000000"/>
                  </a:outerShdw>
                </a:effectLst>
              </a:rPr>
            </a:br>
            <a:endParaRPr lang="ru-RU" sz="4000" b="1" i="1" cap="none" smtClean="0">
              <a:solidFill>
                <a:srgbClr val="FF0000"/>
              </a:solidFill>
              <a:effectLst>
                <a:outerShdw blurRad="38100" dist="38100" dir="2700000" algn="tl">
                  <a:srgbClr val="000000"/>
                </a:outerShdw>
              </a:effectLst>
            </a:endParaRPr>
          </a:p>
        </p:txBody>
      </p:sp>
      <p:pic>
        <p:nvPicPr>
          <p:cNvPr id="14338" name="Содержимое 3" descr="День белой трости 1 страница.png"/>
          <p:cNvPicPr>
            <a:picLocks noGrp="1" noChangeAspect="1"/>
          </p:cNvPicPr>
          <p:nvPr>
            <p:ph idx="1"/>
          </p:nvPr>
        </p:nvPicPr>
        <p:blipFill>
          <a:blip r:embed="rId2"/>
          <a:srcRect/>
          <a:stretch>
            <a:fillRect/>
          </a:stretch>
        </p:blipFill>
        <p:spPr>
          <a:xfrm>
            <a:off x="1258888" y="2852738"/>
            <a:ext cx="2376487" cy="2635250"/>
          </a:xfrm>
        </p:spPr>
      </p:pic>
      <p:sp>
        <p:nvSpPr>
          <p:cNvPr id="5" name="TextBox 4"/>
          <p:cNvSpPr txBox="1"/>
          <p:nvPr/>
        </p:nvSpPr>
        <p:spPr>
          <a:xfrm>
            <a:off x="4572000" y="4570413"/>
            <a:ext cx="4022725" cy="1006475"/>
          </a:xfrm>
          <a:prstGeom prst="rect">
            <a:avLst/>
          </a:prstGeom>
          <a:noFill/>
        </p:spPr>
        <p:txBody>
          <a:bodyPr>
            <a:spAutoFit/>
          </a:bodyPr>
          <a:lstStyle/>
          <a:p>
            <a:pPr>
              <a:defRPr/>
            </a:pPr>
            <a:r>
              <a:rPr lang="ru-RU" sz="2000" b="1">
                <a:solidFill>
                  <a:srgbClr val="0000FF"/>
                </a:solidFill>
                <a:effectLst>
                  <a:outerShdw blurRad="38100" dist="38100" dir="2700000" algn="tl">
                    <a:srgbClr val="000000"/>
                  </a:outerShdw>
                </a:effectLst>
                <a:latin typeface="Franklin Gothic Book"/>
              </a:rPr>
              <a:t>Подготовила: воспитатель МБДОУ «Детский сад №30»</a:t>
            </a:r>
            <a:br>
              <a:rPr lang="ru-RU" sz="2000" b="1">
                <a:solidFill>
                  <a:srgbClr val="0000FF"/>
                </a:solidFill>
                <a:effectLst>
                  <a:outerShdw blurRad="38100" dist="38100" dir="2700000" algn="tl">
                    <a:srgbClr val="000000"/>
                  </a:outerShdw>
                </a:effectLst>
                <a:latin typeface="Franklin Gothic Book"/>
              </a:rPr>
            </a:br>
            <a:r>
              <a:rPr lang="ru-RU" sz="2000" b="1">
                <a:solidFill>
                  <a:srgbClr val="0000FF"/>
                </a:solidFill>
                <a:effectLst>
                  <a:outerShdw blurRad="38100" dist="38100" dir="2700000" algn="tl">
                    <a:srgbClr val="000000"/>
                  </a:outerShdw>
                </a:effectLst>
                <a:latin typeface="Franklin Gothic Book"/>
              </a:rPr>
              <a:t>Павлова</a:t>
            </a:r>
            <a:r>
              <a:rPr lang="ru-RU" sz="2000" b="1">
                <a:solidFill>
                  <a:srgbClr val="FF0000"/>
                </a:solidFill>
                <a:effectLst>
                  <a:outerShdw blurRad="38100" dist="38100" dir="2700000" algn="tl">
                    <a:srgbClr val="000000"/>
                  </a:outerShdw>
                </a:effectLst>
                <a:latin typeface="Franklin Gothic Book"/>
              </a:rPr>
              <a:t> </a:t>
            </a:r>
            <a:r>
              <a:rPr lang="ru-RU" sz="2000" b="1">
                <a:solidFill>
                  <a:srgbClr val="0000FF"/>
                </a:solidFill>
                <a:effectLst>
                  <a:outerShdw blurRad="38100" dist="38100" dir="2700000" algn="tl">
                    <a:srgbClr val="000000"/>
                  </a:outerShdw>
                </a:effectLst>
                <a:latin typeface="Franklin Gothic Book"/>
              </a:rPr>
              <a:t>О.Г.</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ru-RU" b="1" cap="none" smtClean="0">
                <a:solidFill>
                  <a:srgbClr val="0000FF"/>
                </a:solidFill>
                <a:effectLst>
                  <a:outerShdw blurRad="38100" dist="38100" dir="2700000" algn="tl">
                    <a:srgbClr val="000000"/>
                  </a:outerShdw>
                </a:effectLst>
              </a:rPr>
              <a:t>                    Азбука Брайля</a:t>
            </a:r>
          </a:p>
        </p:txBody>
      </p:sp>
      <p:pic>
        <p:nvPicPr>
          <p:cNvPr id="28674" name="Picture 2" descr="Картинки по запросу шрифт брайля книги"/>
          <p:cNvPicPr>
            <a:picLocks noChangeAspect="1" noChangeArrowheads="1"/>
          </p:cNvPicPr>
          <p:nvPr>
            <p:ph idx="4294967295"/>
          </p:nvPr>
        </p:nvPicPr>
        <p:blipFill>
          <a:blip r:embed="rId3"/>
          <a:srcRect/>
          <a:stretch>
            <a:fillRect/>
          </a:stretch>
        </p:blipFill>
        <p:spPr>
          <a:xfrm>
            <a:off x="827088" y="1341438"/>
            <a:ext cx="7561262" cy="4883150"/>
          </a:xfr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r>
              <a:rPr lang="ru-RU" cap="none" smtClean="0">
                <a:solidFill>
                  <a:srgbClr val="0000FF"/>
                </a:solidFill>
                <a:effectLst/>
              </a:rPr>
              <a:t>                 </a:t>
            </a:r>
            <a:r>
              <a:rPr lang="ru-RU" b="1" cap="none" smtClean="0">
                <a:solidFill>
                  <a:srgbClr val="0000FF"/>
                </a:solidFill>
                <a:effectLst/>
              </a:rPr>
              <a:t>Шрифт Брайля</a:t>
            </a:r>
            <a:r>
              <a:rPr lang="ru-RU" cap="none" smtClean="0">
                <a:effectLst/>
              </a:rPr>
              <a:t> </a:t>
            </a:r>
          </a:p>
        </p:txBody>
      </p:sp>
      <p:sp>
        <p:nvSpPr>
          <p:cNvPr id="30722" name="Rectangle 3"/>
          <p:cNvSpPr>
            <a:spLocks noGrp="1"/>
          </p:cNvSpPr>
          <p:nvPr>
            <p:ph type="body" idx="4294967295"/>
          </p:nvPr>
        </p:nvSpPr>
        <p:spPr/>
        <p:txBody>
          <a:bodyPr/>
          <a:lstStyle/>
          <a:p>
            <a:endParaRPr lang="ru-RU" smtClean="0"/>
          </a:p>
        </p:txBody>
      </p:sp>
      <p:pic>
        <p:nvPicPr>
          <p:cNvPr id="30723" name="Picture 2" descr="Картинки по запросу со шрифтом брайля лекарства"/>
          <p:cNvPicPr>
            <a:picLocks noChangeAspect="1" noChangeArrowheads="1"/>
          </p:cNvPicPr>
          <p:nvPr/>
        </p:nvPicPr>
        <p:blipFill>
          <a:blip r:embed="rId3"/>
          <a:srcRect/>
          <a:stretch>
            <a:fillRect/>
          </a:stretch>
        </p:blipFill>
        <p:spPr bwMode="auto">
          <a:xfrm>
            <a:off x="611188" y="1341438"/>
            <a:ext cx="7273925" cy="4608512"/>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r>
              <a:rPr lang="ru-RU" sz="3200" cap="none" smtClean="0">
                <a:solidFill>
                  <a:srgbClr val="0000FF"/>
                </a:solidFill>
                <a:effectLst>
                  <a:outerShdw blurRad="38100" dist="38100" dir="2700000" algn="tl">
                    <a:srgbClr val="000000"/>
                  </a:outerShdw>
                </a:effectLst>
              </a:rPr>
              <a:t> ИМ ПОМОГАЮТ ЗДОРОВЫЕ СПОРТСМЕНЫ</a:t>
            </a:r>
          </a:p>
        </p:txBody>
      </p:sp>
      <p:pic>
        <p:nvPicPr>
          <p:cNvPr id="33794" name="Содержимое 3" descr="Вася-Рома.jpg"/>
          <p:cNvPicPr>
            <a:picLocks noGrp="1" noChangeAspect="1"/>
          </p:cNvPicPr>
          <p:nvPr>
            <p:ph idx="1"/>
          </p:nvPr>
        </p:nvPicPr>
        <p:blipFill>
          <a:blip r:embed="rId3"/>
          <a:srcRect/>
          <a:stretch>
            <a:fillRect/>
          </a:stretch>
        </p:blipFill>
        <p:spPr>
          <a:xfrm>
            <a:off x="250825" y="1628775"/>
            <a:ext cx="4140200" cy="2760663"/>
          </a:xfrm>
        </p:spPr>
      </p:pic>
      <p:pic>
        <p:nvPicPr>
          <p:cNvPr id="33795" name="Рисунок 5" descr="альпинист.jpg"/>
          <p:cNvPicPr>
            <a:picLocks noChangeAspect="1"/>
          </p:cNvPicPr>
          <p:nvPr/>
        </p:nvPicPr>
        <p:blipFill>
          <a:blip r:embed="rId4"/>
          <a:srcRect/>
          <a:stretch>
            <a:fillRect/>
          </a:stretch>
        </p:blipFill>
        <p:spPr bwMode="auto">
          <a:xfrm>
            <a:off x="4427538" y="3357563"/>
            <a:ext cx="3986212" cy="298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ru-RU" b="1" cap="none" smtClean="0">
                <a:solidFill>
                  <a:srgbClr val="0000FF"/>
                </a:solidFill>
                <a:effectLst>
                  <a:outerShdw blurRad="38100" dist="38100" dir="2700000" algn="tl">
                    <a:srgbClr val="000000"/>
                  </a:outerShdw>
                </a:effectLst>
              </a:rPr>
              <a:t>           ЗАНИМАЮТСЯ СПОРТОМ</a:t>
            </a:r>
          </a:p>
        </p:txBody>
      </p:sp>
      <p:pic>
        <p:nvPicPr>
          <p:cNvPr id="35842" name="Содержимое 3" descr="футболист.jpg"/>
          <p:cNvPicPr>
            <a:picLocks noGrp="1" noChangeAspect="1"/>
          </p:cNvPicPr>
          <p:nvPr>
            <p:ph idx="4294967295"/>
          </p:nvPr>
        </p:nvPicPr>
        <p:blipFill>
          <a:blip r:embed="rId2"/>
          <a:srcRect/>
          <a:stretch>
            <a:fillRect/>
          </a:stretch>
        </p:blipFill>
        <p:spPr>
          <a:xfrm>
            <a:off x="250825" y="1196975"/>
            <a:ext cx="4433888" cy="3024188"/>
          </a:xfrm>
        </p:spPr>
      </p:pic>
      <p:pic>
        <p:nvPicPr>
          <p:cNvPr id="35843" name="Рисунок 4" descr="лыжник.jpg"/>
          <p:cNvPicPr>
            <a:picLocks noChangeAspect="1"/>
          </p:cNvPicPr>
          <p:nvPr/>
        </p:nvPicPr>
        <p:blipFill>
          <a:blip r:embed="rId3"/>
          <a:srcRect/>
          <a:stretch>
            <a:fillRect/>
          </a:stretch>
        </p:blipFill>
        <p:spPr bwMode="auto">
          <a:xfrm>
            <a:off x="4572000" y="3573463"/>
            <a:ext cx="4379913" cy="3284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813"/>
            <a:ext cx="8686800" cy="838200"/>
          </a:xfrm>
        </p:spPr>
        <p:txBody>
          <a:bodyPr wrap="square" lIns="91440" tIns="45720" rIns="91440" bIns="45720" numCol="1" anchorCtr="0" compatLnSpc="1">
            <a:prstTxWarp prst="textNoShape">
              <a:avLst/>
            </a:prstTxWarp>
          </a:bodyPr>
          <a:lstStyle/>
          <a:p>
            <a:pPr eaLnBrk="1" hangingPunct="1">
              <a:defRPr/>
            </a:pPr>
            <a:r>
              <a:rPr lang="ru-RU" b="1" cap="none" smtClean="0">
                <a:solidFill>
                  <a:srgbClr val="0000FF"/>
                </a:solidFill>
                <a:effectLst>
                  <a:outerShdw blurRad="38100" dist="38100" dir="2700000" algn="tl">
                    <a:srgbClr val="000000"/>
                  </a:outerShdw>
                </a:effectLst>
              </a:rPr>
              <a:t>ТАЛИСМАН ПАРАОЛИМПИАДЫ В СОЧИ</a:t>
            </a:r>
          </a:p>
        </p:txBody>
      </p:sp>
      <p:pic>
        <p:nvPicPr>
          <p:cNvPr id="36866" name="Содержимое 3" descr="олимпиада.jpg"/>
          <p:cNvPicPr>
            <a:picLocks noGrp="1" noChangeAspect="1"/>
          </p:cNvPicPr>
          <p:nvPr>
            <p:ph idx="1"/>
          </p:nvPr>
        </p:nvPicPr>
        <p:blipFill>
          <a:blip r:embed="rId2"/>
          <a:srcRect/>
          <a:stretch>
            <a:fillRect/>
          </a:stretch>
        </p:blipFill>
        <p:spPr>
          <a:xfrm>
            <a:off x="1476375" y="1598613"/>
            <a:ext cx="5832475" cy="4827587"/>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3375"/>
            <a:ext cx="8686800" cy="838200"/>
          </a:xfrm>
        </p:spPr>
        <p:txBody>
          <a:bodyPr wrap="square" lIns="91440" tIns="45720" rIns="91440" bIns="45720" numCol="1" anchorCtr="0" compatLnSpc="1">
            <a:prstTxWarp prst="textNoShape">
              <a:avLst/>
            </a:prstTxWarp>
          </a:bodyPr>
          <a:lstStyle/>
          <a:p>
            <a:pPr eaLnBrk="1" hangingPunct="1"/>
            <a:r>
              <a:rPr lang="ru-RU" b="1" cap="none" smtClean="0">
                <a:solidFill>
                  <a:srgbClr val="0000FF"/>
                </a:solidFill>
                <a:effectLst>
                  <a:outerShdw blurRad="38100" dist="38100" dir="2700000" algn="tl">
                    <a:srgbClr val="000000"/>
                  </a:outerShdw>
                </a:effectLst>
              </a:rPr>
              <a:t>     ПАМЯТНИК НЕЗРЯЧЕМУ ЧЕЛОВЕКУ</a:t>
            </a:r>
          </a:p>
        </p:txBody>
      </p:sp>
      <p:pic>
        <p:nvPicPr>
          <p:cNvPr id="37890" name="Содержимое 5" descr="памятник очки.jpg"/>
          <p:cNvPicPr>
            <a:picLocks noGrp="1" noChangeAspect="1"/>
          </p:cNvPicPr>
          <p:nvPr>
            <p:ph idx="1"/>
          </p:nvPr>
        </p:nvPicPr>
        <p:blipFill>
          <a:blip r:embed="rId2"/>
          <a:srcRect/>
          <a:stretch>
            <a:fillRect/>
          </a:stretch>
        </p:blipFill>
        <p:spPr>
          <a:xfrm>
            <a:off x="1331913" y="1412875"/>
            <a:ext cx="6408737" cy="4814888"/>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60350"/>
            <a:ext cx="8686800" cy="838200"/>
          </a:xfrm>
        </p:spPr>
        <p:txBody>
          <a:bodyPr wrap="square" lIns="91440" tIns="45720" rIns="91440" bIns="45720" numCol="1" anchorCtr="0" compatLnSpc="1">
            <a:prstTxWarp prst="textNoShape">
              <a:avLst/>
            </a:prstTxWarp>
          </a:bodyPr>
          <a:lstStyle/>
          <a:p>
            <a:pPr eaLnBrk="1" hangingPunct="1">
              <a:defRPr/>
            </a:pPr>
            <a:r>
              <a:rPr lang="ru-RU" sz="3200" b="1" cap="none" smtClean="0">
                <a:solidFill>
                  <a:srgbClr val="0000FF"/>
                </a:solidFill>
                <a:effectLst>
                  <a:outerShdw blurRad="38100" dist="38100" dir="2700000" algn="tl">
                    <a:srgbClr val="000000"/>
                  </a:outerShdw>
                </a:effectLst>
              </a:rPr>
              <a:t>НЕЗРЯЧИЕ ЛЮДИ УЧАСТВУЮТ В ОБЩЕСТВЕННОЙ ЖИЗНИ ОБЩЕСТВА</a:t>
            </a:r>
          </a:p>
        </p:txBody>
      </p:sp>
      <p:pic>
        <p:nvPicPr>
          <p:cNvPr id="38914" name="Содержимое 3" descr="1371974324_13.jpg"/>
          <p:cNvPicPr>
            <a:picLocks noGrp="1" noChangeAspect="1"/>
          </p:cNvPicPr>
          <p:nvPr>
            <p:ph idx="4294967295"/>
          </p:nvPr>
        </p:nvPicPr>
        <p:blipFill>
          <a:blip r:embed="rId3"/>
          <a:srcRect/>
          <a:stretch>
            <a:fillRect/>
          </a:stretch>
        </p:blipFill>
        <p:spPr>
          <a:xfrm>
            <a:off x="0" y="1196975"/>
            <a:ext cx="4286250" cy="3219450"/>
          </a:xfrm>
        </p:spPr>
      </p:pic>
      <p:pic>
        <p:nvPicPr>
          <p:cNvPr id="38915" name="Рисунок 4" descr="гурцкая.jpg"/>
          <p:cNvPicPr>
            <a:picLocks noChangeAspect="1"/>
          </p:cNvPicPr>
          <p:nvPr/>
        </p:nvPicPr>
        <p:blipFill>
          <a:blip r:embed="rId4"/>
          <a:srcRect/>
          <a:stretch>
            <a:fillRect/>
          </a:stretch>
        </p:blipFill>
        <p:spPr bwMode="auto">
          <a:xfrm>
            <a:off x="4356100" y="3429000"/>
            <a:ext cx="4572000" cy="307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333375"/>
            <a:ext cx="8229600" cy="1143000"/>
          </a:xfrm>
        </p:spPr>
        <p:txBody>
          <a:bodyPr wrap="square" lIns="91440" tIns="45720" rIns="91440" bIns="45720" numCol="1" anchorCtr="0" compatLnSpc="1">
            <a:prstTxWarp prst="textNoShape">
              <a:avLst/>
            </a:prstTxWarp>
          </a:bodyPr>
          <a:lstStyle/>
          <a:p>
            <a:pPr eaLnBrk="1" hangingPunct="1"/>
            <a:r>
              <a:rPr lang="ru-RU" b="1" cap="none" smtClean="0">
                <a:solidFill>
                  <a:srgbClr val="FF0000"/>
                </a:solidFill>
                <a:effectLst>
                  <a:outerShdw blurRad="38100" dist="38100" dir="2700000" algn="tl">
                    <a:srgbClr val="000000"/>
                  </a:outerShdw>
                </a:effectLst>
              </a:rPr>
              <a:t>         СПАСИБО ЗА ВНИМАНИЕ !</a:t>
            </a:r>
          </a:p>
        </p:txBody>
      </p:sp>
      <p:pic>
        <p:nvPicPr>
          <p:cNvPr id="40962" name="Содержимое 5" descr="толерантность 1.jpg"/>
          <p:cNvPicPr>
            <a:picLocks noGrp="1" noChangeAspect="1"/>
          </p:cNvPicPr>
          <p:nvPr>
            <p:ph idx="1"/>
          </p:nvPr>
        </p:nvPicPr>
        <p:blipFill>
          <a:blip r:embed="rId2"/>
          <a:srcRect/>
          <a:stretch>
            <a:fillRect/>
          </a:stretch>
        </p:blipFill>
        <p:spPr>
          <a:xfrm>
            <a:off x="304800" y="1824038"/>
            <a:ext cx="8686800" cy="3986212"/>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r>
              <a:rPr lang="ru-RU" cap="none" smtClean="0">
                <a:solidFill>
                  <a:srgbClr val="0000FF"/>
                </a:solidFill>
                <a:effectLst/>
              </a:rPr>
              <a:t>    </a:t>
            </a:r>
            <a:r>
              <a:rPr lang="ru-RU" b="1" cap="none" smtClean="0">
                <a:solidFill>
                  <a:srgbClr val="0000FF"/>
                </a:solidFill>
                <a:effectLst/>
              </a:rPr>
              <a:t>Международный день белой трости</a:t>
            </a:r>
          </a:p>
        </p:txBody>
      </p:sp>
      <p:pic>
        <p:nvPicPr>
          <p:cNvPr id="15362" name="Picture 2" descr="Картинки по запросу международный день белой трости"/>
          <p:cNvPicPr>
            <a:picLocks noChangeAspect="1" noChangeArrowheads="1"/>
          </p:cNvPicPr>
          <p:nvPr>
            <p:ph idx="4294967295"/>
          </p:nvPr>
        </p:nvPicPr>
        <p:blipFill>
          <a:blip r:embed="rId3"/>
          <a:srcRect/>
          <a:stretch>
            <a:fillRect/>
          </a:stretch>
        </p:blipFill>
        <p:spPr>
          <a:xfrm>
            <a:off x="684213" y="1412875"/>
            <a:ext cx="7488237" cy="4895850"/>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r>
              <a:rPr lang="ru-RU" cap="none" smtClean="0">
                <a:solidFill>
                  <a:srgbClr val="0000FF"/>
                </a:solidFill>
                <a:effectLst>
                  <a:outerShdw blurRad="38100" dist="38100" dir="2700000" algn="tl">
                    <a:srgbClr val="000000"/>
                  </a:outerShdw>
                </a:effectLst>
              </a:rPr>
              <a:t>            </a:t>
            </a:r>
            <a:r>
              <a:rPr lang="ru-RU" b="1" cap="none" smtClean="0">
                <a:solidFill>
                  <a:srgbClr val="0000FF"/>
                </a:solidFill>
                <a:effectLst>
                  <a:outerShdw blurRad="38100" dist="38100" dir="2700000" algn="tl">
                    <a:srgbClr val="000000"/>
                  </a:outerShdw>
                </a:effectLst>
              </a:rPr>
              <a:t>Белая трость - помощница</a:t>
            </a:r>
          </a:p>
        </p:txBody>
      </p:sp>
      <p:pic>
        <p:nvPicPr>
          <p:cNvPr id="17410" name="Содержимое 3" descr="m_25611.jpg"/>
          <p:cNvPicPr>
            <a:picLocks noGrp="1" noChangeAspect="1"/>
          </p:cNvPicPr>
          <p:nvPr>
            <p:ph idx="1"/>
          </p:nvPr>
        </p:nvPicPr>
        <p:blipFill>
          <a:blip r:embed="rId3"/>
          <a:srcRect/>
          <a:stretch>
            <a:fillRect/>
          </a:stretch>
        </p:blipFill>
        <p:spPr>
          <a:xfrm>
            <a:off x="1187450" y="1412875"/>
            <a:ext cx="6149975" cy="4562475"/>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r>
              <a:rPr lang="ru-RU" cap="none" smtClean="0">
                <a:solidFill>
                  <a:srgbClr val="0000FF"/>
                </a:solidFill>
                <a:effectLst>
                  <a:outerShdw blurRad="38100" dist="38100" dir="2700000" algn="tl">
                    <a:srgbClr val="000000"/>
                  </a:outerShdw>
                </a:effectLst>
              </a:rPr>
              <a:t>               ТРОСТЬ  СКЛАДЫВАЕТСЯ</a:t>
            </a:r>
          </a:p>
        </p:txBody>
      </p:sp>
      <p:pic>
        <p:nvPicPr>
          <p:cNvPr id="19458" name="Содержимое 3" descr="ф трость.jpg"/>
          <p:cNvPicPr>
            <a:picLocks noGrp="1" noChangeAspect="1"/>
          </p:cNvPicPr>
          <p:nvPr>
            <p:ph idx="1"/>
          </p:nvPr>
        </p:nvPicPr>
        <p:blipFill>
          <a:blip r:embed="rId3"/>
          <a:srcRect/>
          <a:stretch>
            <a:fillRect/>
          </a:stretch>
        </p:blipFill>
        <p:spPr>
          <a:xfrm>
            <a:off x="1547813" y="1384300"/>
            <a:ext cx="6337300" cy="5070475"/>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Содержимое 5" descr="фото с собакой.jpg"/>
          <p:cNvPicPr>
            <a:picLocks noGrp="1" noChangeAspect="1"/>
          </p:cNvPicPr>
          <p:nvPr>
            <p:ph idx="1"/>
          </p:nvPr>
        </p:nvPicPr>
        <p:blipFill>
          <a:blip r:embed="rId3"/>
          <a:srcRect/>
          <a:stretch>
            <a:fillRect/>
          </a:stretch>
        </p:blipFill>
        <p:spPr>
          <a:xfrm>
            <a:off x="1258888" y="476250"/>
            <a:ext cx="6985000" cy="575945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ru-RU" sz="3200" b="1" cap="none" smtClean="0">
                <a:solidFill>
                  <a:srgbClr val="0000FF"/>
                </a:solidFill>
                <a:effectLst>
                  <a:outerShdw blurRad="38100" dist="38100" dir="2700000" algn="tl">
                    <a:srgbClr val="000000"/>
                  </a:outerShdw>
                </a:effectLst>
              </a:rPr>
              <a:t>Собака –проводник в специальной сбруе</a:t>
            </a:r>
          </a:p>
        </p:txBody>
      </p:sp>
      <p:pic>
        <p:nvPicPr>
          <p:cNvPr id="23554" name="Содержимое 3" descr="с собакой.jpeg"/>
          <p:cNvPicPr>
            <a:picLocks noGrp="1" noChangeAspect="1"/>
          </p:cNvPicPr>
          <p:nvPr>
            <p:ph idx="4294967295"/>
          </p:nvPr>
        </p:nvPicPr>
        <p:blipFill>
          <a:blip r:embed="rId3"/>
          <a:srcRect/>
          <a:stretch>
            <a:fillRect/>
          </a:stretch>
        </p:blipFill>
        <p:spPr>
          <a:xfrm>
            <a:off x="1042988" y="1484313"/>
            <a:ext cx="6985000" cy="4657725"/>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ru-RU" sz="4000" b="1" cap="none" smtClean="0">
                <a:solidFill>
                  <a:srgbClr val="0000FF"/>
                </a:solidFill>
                <a:effectLst>
                  <a:outerShdw blurRad="38100" dist="38100" dir="2700000" algn="tl">
                    <a:srgbClr val="000000"/>
                  </a:outerShdw>
                </a:effectLst>
              </a:rPr>
              <a:t>                     Желтый круг</a:t>
            </a:r>
            <a:r>
              <a:rPr lang="ru-RU" b="1" cap="none" smtClean="0">
                <a:solidFill>
                  <a:srgbClr val="0000FF"/>
                </a:solidFill>
                <a:effectLst>
                  <a:outerShdw blurRad="38100" dist="38100" dir="2700000" algn="tl">
                    <a:srgbClr val="000000"/>
                  </a:outerShdw>
                </a:effectLst>
              </a:rPr>
              <a:t>  </a:t>
            </a:r>
            <a:endParaRPr lang="ru-RU" sz="4000" b="1" cap="none" smtClean="0">
              <a:solidFill>
                <a:srgbClr val="0000FF"/>
              </a:solidFill>
              <a:effectLst>
                <a:outerShdw blurRad="38100" dist="38100" dir="2700000" algn="tl">
                  <a:srgbClr val="000000"/>
                </a:outerShdw>
              </a:effectLst>
            </a:endParaRPr>
          </a:p>
        </p:txBody>
      </p:sp>
      <p:pic>
        <p:nvPicPr>
          <p:cNvPr id="25602" name="Содержимое 3" descr="двери.jpg"/>
          <p:cNvPicPr>
            <a:picLocks noGrp="1" noChangeAspect="1"/>
          </p:cNvPicPr>
          <p:nvPr>
            <p:ph idx="4294967295"/>
          </p:nvPr>
        </p:nvPicPr>
        <p:blipFill>
          <a:blip r:embed="rId2"/>
          <a:srcRect/>
          <a:stretch>
            <a:fillRect/>
          </a:stretch>
        </p:blipFill>
        <p:spPr>
          <a:xfrm>
            <a:off x="1042988" y="1341438"/>
            <a:ext cx="7129462" cy="4967287"/>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60350"/>
            <a:ext cx="8686800" cy="838200"/>
          </a:xfrm>
        </p:spPr>
        <p:txBody>
          <a:bodyPr wrap="square" lIns="91440" tIns="45720" rIns="91440" bIns="45720" numCol="1" anchorCtr="0" compatLnSpc="1">
            <a:prstTxWarp prst="textNoShape">
              <a:avLst/>
            </a:prstTxWarp>
          </a:bodyPr>
          <a:lstStyle/>
          <a:p>
            <a:pPr eaLnBrk="1" hangingPunct="1">
              <a:defRPr/>
            </a:pPr>
            <a:r>
              <a:rPr lang="ru-RU" cap="none" smtClean="0">
                <a:solidFill>
                  <a:srgbClr val="0000FF"/>
                </a:solidFill>
                <a:effectLst>
                  <a:outerShdw blurRad="38100" dist="38100" dir="2700000" algn="tl">
                    <a:srgbClr val="000000"/>
                  </a:outerShdw>
                </a:effectLst>
              </a:rPr>
              <a:t>              ТАКТИЛЬНАЯ ПЛИТКА</a:t>
            </a:r>
          </a:p>
        </p:txBody>
      </p:sp>
      <p:pic>
        <p:nvPicPr>
          <p:cNvPr id="26626" name="Содержимое 3" descr="разметка1.jpeg"/>
          <p:cNvPicPr>
            <a:picLocks noGrp="1" noChangeAspect="1"/>
          </p:cNvPicPr>
          <p:nvPr>
            <p:ph idx="4294967295"/>
          </p:nvPr>
        </p:nvPicPr>
        <p:blipFill>
          <a:blip r:embed="rId3"/>
          <a:srcRect/>
          <a:stretch>
            <a:fillRect/>
          </a:stretch>
        </p:blipFill>
        <p:spPr>
          <a:xfrm>
            <a:off x="250825" y="1268413"/>
            <a:ext cx="4787900" cy="3190875"/>
          </a:xfrm>
        </p:spPr>
      </p:pic>
      <p:pic>
        <p:nvPicPr>
          <p:cNvPr id="26627" name="Рисунок 4" descr="разметка3.jpeg"/>
          <p:cNvPicPr>
            <a:picLocks noChangeAspect="1"/>
          </p:cNvPicPr>
          <p:nvPr/>
        </p:nvPicPr>
        <p:blipFill>
          <a:blip r:embed="rId4"/>
          <a:srcRect/>
          <a:stretch>
            <a:fillRect/>
          </a:stretch>
        </p:blipFill>
        <p:spPr bwMode="auto">
          <a:xfrm>
            <a:off x="4470400" y="3743325"/>
            <a:ext cx="4673600" cy="311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ru-RU" sz="3200" cap="none" smtClean="0">
                <a:solidFill>
                  <a:srgbClr val="0000FF"/>
                </a:solidFill>
                <a:effectLst>
                  <a:outerShdw blurRad="38100" dist="38100" dir="2700000" algn="tl">
                    <a:srgbClr val="000000"/>
                  </a:outerShdw>
                </a:effectLst>
              </a:rPr>
              <a:t>ДОРОЖНЫЙ ЗНАК « НЕЗРЯЧИЙ ПЕШЕХОД »</a:t>
            </a:r>
          </a:p>
        </p:txBody>
      </p:sp>
      <p:pic>
        <p:nvPicPr>
          <p:cNvPr id="51203" name="Содержимое 3" descr="дорохный знак.jpg"/>
          <p:cNvPicPr>
            <a:picLocks noGrp="1" noChangeAspect="1"/>
          </p:cNvPicPr>
          <p:nvPr>
            <p:ph idx="4294967295"/>
          </p:nvPr>
        </p:nvPicPr>
        <p:blipFill>
          <a:blip r:embed="rId2"/>
          <a:srcRect/>
          <a:stretch>
            <a:fillRect/>
          </a:stretch>
        </p:blipFill>
        <p:spPr>
          <a:xfrm>
            <a:off x="900113" y="1412875"/>
            <a:ext cx="7127875" cy="4525963"/>
          </a:xfr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232</TotalTime>
  <Words>441</Words>
  <Application>Microsoft Office PowerPoint</Application>
  <PresentationFormat>On-screen Show (4:3)</PresentationFormat>
  <Paragraphs>31</Paragraphs>
  <Slides>17</Slides>
  <Notes>10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9</vt:i4>
      </vt:variant>
      <vt:variant>
        <vt:lpstr>Заголовки слайдов</vt:lpstr>
      </vt:variant>
      <vt:variant>
        <vt:i4>17</vt:i4>
      </vt:variant>
    </vt:vector>
  </HeadingPairs>
  <TitlesOfParts>
    <vt:vector size="31" baseType="lpstr">
      <vt:lpstr>Arial</vt:lpstr>
      <vt:lpstr>Franklin Gothic Medium</vt:lpstr>
      <vt:lpstr>Franklin Gothic Book</vt:lpstr>
      <vt:lpstr>Wingdings 2</vt:lpstr>
      <vt:lpstr>Calibri</vt:lpstr>
      <vt:lpstr>Трек</vt:lpstr>
      <vt:lpstr>Трек</vt:lpstr>
      <vt:lpstr>Трек</vt:lpstr>
      <vt:lpstr>Трек</vt:lpstr>
      <vt:lpstr>Трек</vt:lpstr>
      <vt:lpstr>Трек</vt:lpstr>
      <vt:lpstr>Трек</vt:lpstr>
      <vt:lpstr>Трек</vt:lpstr>
      <vt:lpstr>Трек</vt:lpstr>
      <vt:lpstr>  15 октября  Международный день   белой трости    </vt:lpstr>
      <vt:lpstr>    Международный день белой трости</vt:lpstr>
      <vt:lpstr>            Белая трость - помощница</vt:lpstr>
      <vt:lpstr>               ТРОСТЬ  СКЛАДЫВАЕТСЯ</vt:lpstr>
      <vt:lpstr>Слайд 5</vt:lpstr>
      <vt:lpstr>Собака –проводник в специальной сбруе</vt:lpstr>
      <vt:lpstr>                     Желтый круг  </vt:lpstr>
      <vt:lpstr>              ТАКТИЛЬНАЯ ПЛИТКА</vt:lpstr>
      <vt:lpstr>ДОРОЖНЫЙ ЗНАК « НЕЗРЯЧИЙ ПЕШЕХОД »</vt:lpstr>
      <vt:lpstr>                    Азбука Брайля</vt:lpstr>
      <vt:lpstr>                 Шрифт Брайля </vt:lpstr>
      <vt:lpstr> ИМ ПОМОГАЮТ ЗДОРОВЫЕ СПОРТСМЕНЫ</vt:lpstr>
      <vt:lpstr>           ЗАНИМАЮТСЯ СПОРТОМ</vt:lpstr>
      <vt:lpstr>ТАЛИСМАН ПАРАОЛИМПИАДЫ В СОЧИ</vt:lpstr>
      <vt:lpstr>     ПАМЯТНИК НЕЗРЯЧЕМУ ЧЕЛОВЕКУ</vt:lpstr>
      <vt:lpstr>НЕЗРЯЧИЕ ЛЮДИ УЧАСТВУЮТ В ОБЩЕСТВЕННОЙ ЖИЗНИ ОБЩЕСТВА</vt:lpstr>
      <vt:lpstr>         СПАСИБО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образовательное учреждение города Москвы средняя общеобразовательная школа № 364</dc:title>
  <dc:creator>Asus</dc:creator>
  <cp:lastModifiedBy>Оля</cp:lastModifiedBy>
  <cp:revision>31</cp:revision>
  <dcterms:created xsi:type="dcterms:W3CDTF">2014-06-23T06:10:25Z</dcterms:created>
  <dcterms:modified xsi:type="dcterms:W3CDTF">2018-09-16T14:14:59Z</dcterms:modified>
</cp:coreProperties>
</file>