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70" r:id="rId6"/>
    <p:sldId id="275" r:id="rId7"/>
    <p:sldId id="280" r:id="rId8"/>
    <p:sldId id="279" r:id="rId9"/>
    <p:sldId id="276" r:id="rId10"/>
    <p:sldId id="278" r:id="rId11"/>
    <p:sldId id="273" r:id="rId12"/>
    <p:sldId id="281" r:id="rId13"/>
    <p:sldId id="269" r:id="rId14"/>
    <p:sldId id="264" r:id="rId15"/>
    <p:sldId id="268" r:id="rId16"/>
    <p:sldId id="265" r:id="rId17"/>
    <p:sldId id="26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июнь</c:v>
                </c:pt>
              </c:strCache>
            </c:strRef>
          </c:tx>
          <c:dLbls>
            <c:txPr>
              <a:bodyPr/>
              <a:lstStyle/>
              <a:p>
                <a:pPr>
                  <a:defRPr sz="1600">
                    <a:latin typeface="Arial Black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Заболеваемость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июль</c:v>
                </c:pt>
              </c:strCache>
            </c:strRef>
          </c:tx>
          <c:dLbls>
            <c:txPr>
              <a:bodyPr/>
              <a:lstStyle/>
              <a:p>
                <a:pPr>
                  <a:defRPr sz="1600">
                    <a:latin typeface="Arial Black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Заболеваемость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август</c:v>
                </c:pt>
              </c:strCache>
            </c:strRef>
          </c:tx>
          <c:dLbls>
            <c:txPr>
              <a:bodyPr/>
              <a:lstStyle/>
              <a:p>
                <a:pPr>
                  <a:defRPr sz="1600">
                    <a:latin typeface="Arial Black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Заболеваемость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3.5</c:v>
                </c:pt>
              </c:numCache>
            </c:numRef>
          </c:val>
        </c:ser>
        <c:axId val="46270720"/>
        <c:axId val="46284800"/>
      </c:barChart>
      <c:catAx>
        <c:axId val="46270720"/>
        <c:scaling>
          <c:orientation val="minMax"/>
        </c:scaling>
        <c:axPos val="b"/>
        <c:tickLblPos val="nextTo"/>
        <c:crossAx val="46284800"/>
        <c:crosses val="autoZero"/>
        <c:auto val="1"/>
        <c:lblAlgn val="ctr"/>
        <c:lblOffset val="100"/>
      </c:catAx>
      <c:valAx>
        <c:axId val="46284800"/>
        <c:scaling>
          <c:orientation val="minMax"/>
        </c:scaling>
        <c:axPos val="l"/>
        <c:majorGridlines/>
        <c:numFmt formatCode="General" sourceLinked="1"/>
        <c:tickLblPos val="nextTo"/>
        <c:crossAx val="4627072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7.8462529504519013E-2"/>
          <c:y val="4.3450284911982433E-2"/>
          <c:w val="0.6941139093706935"/>
          <c:h val="0.8998515060323409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июнь</c:v>
                </c:pt>
              </c:strCache>
            </c:strRef>
          </c:tx>
          <c:dLbls>
            <c:txPr>
              <a:bodyPr/>
              <a:lstStyle/>
              <a:p>
                <a:pPr>
                  <a:defRPr sz="1400" baseline="0">
                    <a:latin typeface="Arial Black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0.73000000000000043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июль</c:v>
                </c:pt>
              </c:strCache>
            </c:strRef>
          </c:tx>
          <c:dLbls>
            <c:txPr>
              <a:bodyPr/>
              <a:lstStyle/>
              <a:p>
                <a:pPr>
                  <a:defRPr sz="1400" baseline="0">
                    <a:latin typeface="Arial Black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0.00%</c:formatCode>
                <c:ptCount val="1"/>
                <c:pt idx="0">
                  <c:v>0.77000000000000046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август</c:v>
                </c:pt>
              </c:strCache>
            </c:strRef>
          </c:tx>
          <c:dLbls>
            <c:txPr>
              <a:bodyPr/>
              <a:lstStyle/>
              <a:p>
                <a:pPr>
                  <a:defRPr sz="1400" baseline="0">
                    <a:latin typeface="Arial Black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0.00%</c:formatCode>
                <c:ptCount val="1"/>
                <c:pt idx="0">
                  <c:v>0.51</c:v>
                </c:pt>
              </c:numCache>
            </c:numRef>
          </c:val>
        </c:ser>
        <c:axId val="71372800"/>
        <c:axId val="71374336"/>
      </c:barChart>
      <c:catAx>
        <c:axId val="71372800"/>
        <c:scaling>
          <c:orientation val="minMax"/>
        </c:scaling>
        <c:axPos val="b"/>
        <c:numFmt formatCode="General" sourceLinked="1"/>
        <c:tickLblPos val="nextTo"/>
        <c:crossAx val="71374336"/>
        <c:crosses val="autoZero"/>
        <c:auto val="1"/>
        <c:lblAlgn val="ctr"/>
        <c:lblOffset val="100"/>
      </c:catAx>
      <c:valAx>
        <c:axId val="71374336"/>
        <c:scaling>
          <c:orientation val="minMax"/>
        </c:scaling>
        <c:axPos val="l"/>
        <c:majorGridlines/>
        <c:numFmt formatCode="0%" sourceLinked="1"/>
        <c:tickLblPos val="nextTo"/>
        <c:crossAx val="71372800"/>
        <c:crosses val="autoZero"/>
        <c:crossBetween val="between"/>
      </c:valAx>
      <c:spPr>
        <a:noFill/>
      </c:spPr>
    </c:plotArea>
    <c:legend>
      <c:legendPos val="r"/>
      <c:legendEntry>
        <c:idx val="0"/>
        <c:txPr>
          <a:bodyPr/>
          <a:lstStyle/>
          <a:p>
            <a:pPr>
              <a:defRPr sz="14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aseline="0"/>
            </a:pPr>
            <a:endParaRPr lang="ru-RU"/>
          </a:p>
        </c:txPr>
      </c:legendEntry>
      <c:layout>
        <c:manualLayout>
          <c:xMode val="edge"/>
          <c:yMode val="edge"/>
          <c:x val="0.7793148470832677"/>
          <c:y val="0.31820055420573234"/>
          <c:w val="0.14023600204265799"/>
          <c:h val="0.25113131552210716"/>
        </c:manualLayout>
      </c:layout>
    </c:legend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822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7704856" cy="43204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latin typeface="Arial Black" pitchFamily="34" charset="0"/>
              </a:rPr>
              <a:t>Анализ летней оздоровительной кампании в группе Вишенка</a:t>
            </a:r>
            <a:endParaRPr lang="ru-RU" sz="3200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3074" name="Picture 2" descr="C:\Users\User\Desktop\фото Вишенки\день защиты детей\20190531_103007.jpg"/>
          <p:cNvPicPr>
            <a:picLocks noChangeAspect="1" noChangeArrowheads="1"/>
          </p:cNvPicPr>
          <p:nvPr/>
        </p:nvPicPr>
        <p:blipFill>
          <a:blip r:embed="rId3" cstate="print"/>
          <a:srcRect t="9962"/>
          <a:stretch>
            <a:fillRect/>
          </a:stretch>
        </p:blipFill>
        <p:spPr bwMode="auto">
          <a:xfrm>
            <a:off x="2375248" y="2287147"/>
            <a:ext cx="6768752" cy="4570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User\Desktop\фото Вишенки\фото с собрания\20190829_162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User\Desktop\фото Вишенки\фото с собрания\20190829_163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5569" y="332656"/>
            <a:ext cx="3888431" cy="2916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User\Desktop\фото Вишенки\фото с собрания\20190829_163118.jpg"/>
          <p:cNvPicPr>
            <a:picLocks noChangeAspect="1" noChangeArrowheads="1"/>
          </p:cNvPicPr>
          <p:nvPr/>
        </p:nvPicPr>
        <p:blipFill>
          <a:blip r:embed="rId5" cstate="print"/>
          <a:srcRect l="34447" r="11011"/>
          <a:stretch>
            <a:fillRect/>
          </a:stretch>
        </p:blipFill>
        <p:spPr bwMode="auto">
          <a:xfrm>
            <a:off x="3131840" y="2699257"/>
            <a:ext cx="3024336" cy="415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79712" y="0"/>
            <a:ext cx="447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Участие в творческих конкурсах</a:t>
            </a:r>
            <a:endParaRPr lang="ru-RU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0245" name="Picture 5" descr="C:\Users\User\Desktop\2018-2019уч. год\Победы детей 18-19 уч.год\мир нептуна 2019\коллективная работа гр Вишенка-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8706" y="548680"/>
            <a:ext cx="3105294" cy="4392488"/>
          </a:xfrm>
          <a:prstGeom prst="rect">
            <a:avLst/>
          </a:prstGeom>
          <a:noFill/>
        </p:spPr>
      </p:pic>
      <p:pic>
        <p:nvPicPr>
          <p:cNvPr id="1026" name="Picture 2" descr="C:\Users\User\Desktop\2018-2019уч. год\Победы детей 18-19 уч.год\Флаг РФ\фото РФ от 01.09.2019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6672"/>
            <a:ext cx="3156200" cy="4464496"/>
          </a:xfrm>
          <a:prstGeom prst="rect">
            <a:avLst/>
          </a:prstGeom>
          <a:noFill/>
        </p:spPr>
      </p:pic>
      <p:pic>
        <p:nvPicPr>
          <p:cNvPr id="1027" name="Picture 3" descr="C:\Users\User\Desktop\2018-2019уч. год\Победы детей 18-19 уч.год\Коршунова Лиза лето 2019\Коршунова Лиза 2019 лето-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864826"/>
            <a:ext cx="3529952" cy="49931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79712" y="0"/>
            <a:ext cx="447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Участие в творческих конкурсах</a:t>
            </a:r>
            <a:endParaRPr lang="ru-RU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0242" name="Picture 2" descr="C:\Users\User\Desktop\2018-2019уч. год\Победы детей 18-19 уч.год\Егор Соцков 2019\Соцков Егор-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2850761" cy="4032448"/>
          </a:xfrm>
          <a:prstGeom prst="rect">
            <a:avLst/>
          </a:prstGeom>
          <a:noFill/>
        </p:spPr>
      </p:pic>
      <p:pic>
        <p:nvPicPr>
          <p:cNvPr id="10243" name="Picture 3" descr="C:\Users\User\Desktop\2018-2019уч. год\Победы детей 18-19 уч.год\коллективная работа Божьи коровки\doc (1)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885598"/>
            <a:ext cx="2808312" cy="3972402"/>
          </a:xfrm>
          <a:prstGeom prst="rect">
            <a:avLst/>
          </a:prstGeom>
          <a:noFill/>
        </p:spPr>
      </p:pic>
      <p:pic>
        <p:nvPicPr>
          <p:cNvPr id="10244" name="Picture 4" descr="C:\Users\User\Desktop\2018-2019уч. год\Победы детей 18-19 уч.год\Лера Кириченко лето 2019\Лера Кириченко-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548680"/>
            <a:ext cx="2698042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442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6093296"/>
            <a:ext cx="657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Конструирование «День флага РФ»</a:t>
            </a:r>
            <a:endParaRPr lang="ru-RU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6387" name="Picture 3" descr="C:\Users\User\Desktop\фото Вишенки\День флага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5" descr="C:\Users\User\Desktop\фото Вишенки\День флага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708920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C:\Users\User\Desktop\фото Вишенки\День флага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88640"/>
            <a:ext cx="3168352" cy="337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0" name="Picture 6" descr="C:\Users\User\Desktop\фото Вишенки\День флага\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3356992"/>
            <a:ext cx="3600400" cy="3234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latin typeface="Arial Black" pitchFamily="34" charset="0"/>
              </a:rPr>
              <a:t>Взаимодействие с родителями и специалистами ДОО</a:t>
            </a:r>
            <a:endParaRPr lang="ru-RU" sz="3200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6146" name="Picture 2" descr="C:\Users\User\Desktop\фото Вишенки\родительское собрание\20190617_205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User\Desktop\фото Вишенки\фото с собрания\IMG_7272.JPG.jpg"/>
          <p:cNvPicPr>
            <a:picLocks noChangeAspect="1" noChangeArrowheads="1"/>
          </p:cNvPicPr>
          <p:nvPr/>
        </p:nvPicPr>
        <p:blipFill>
          <a:blip r:embed="rId4" cstate="print"/>
          <a:srcRect l="15278" t="6260" r="4167"/>
          <a:stretch>
            <a:fillRect/>
          </a:stretch>
        </p:blipFill>
        <p:spPr bwMode="auto">
          <a:xfrm>
            <a:off x="5436096" y="3778583"/>
            <a:ext cx="3528392" cy="3079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User\Desktop\фото Вишенки\фото с собрания\20190606_172745.jpg"/>
          <p:cNvPicPr>
            <a:picLocks noChangeAspect="1" noChangeArrowheads="1"/>
          </p:cNvPicPr>
          <p:nvPr/>
        </p:nvPicPr>
        <p:blipFill>
          <a:blip r:embed="rId5" cstate="print"/>
          <a:srcRect t="11364"/>
          <a:stretch>
            <a:fillRect/>
          </a:stretch>
        </p:blipFill>
        <p:spPr bwMode="auto">
          <a:xfrm>
            <a:off x="4067944" y="1196752"/>
            <a:ext cx="4549429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User\Desktop\фото Вишенки\фото с собрания\IMG_7268.JPG.jpg"/>
          <p:cNvPicPr>
            <a:picLocks noChangeAspect="1" noChangeArrowheads="1"/>
          </p:cNvPicPr>
          <p:nvPr/>
        </p:nvPicPr>
        <p:blipFill>
          <a:blip r:embed="rId6" cstate="print"/>
          <a:srcRect t="17532" b="10390"/>
          <a:stretch>
            <a:fillRect/>
          </a:stretch>
        </p:blipFill>
        <p:spPr bwMode="auto">
          <a:xfrm>
            <a:off x="2051720" y="3833664"/>
            <a:ext cx="314694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23528" y="5661248"/>
            <a:ext cx="45031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Воспитание ребёнка, 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как многосерийный фильм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с уже готовыми декорациями</a:t>
            </a:r>
            <a:endParaRPr lang="ru-RU" sz="2000" dirty="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C:\Users\User\Desktop\фото Вишенки\день имен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68011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User\Desktop\фото Вишенки\20190710_2238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5990" y="3356992"/>
            <a:ext cx="466801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C:\Users\User\Desktop\фото Вишенки\День Нептуна\20190710_2244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3520" y="188640"/>
            <a:ext cx="4320480" cy="3077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5" name="Picture 7" descr="C:\Users\User\Desktop\фото Вишенки\игры с Карлсоном\игра 5.jpg"/>
          <p:cNvPicPr>
            <a:picLocks noChangeAspect="1" noChangeArrowheads="1"/>
          </p:cNvPicPr>
          <p:nvPr/>
        </p:nvPicPr>
        <p:blipFill>
          <a:blip r:embed="rId6" cstate="print"/>
          <a:srcRect t="13046"/>
          <a:stretch>
            <a:fillRect/>
          </a:stretch>
        </p:blipFill>
        <p:spPr bwMode="auto">
          <a:xfrm>
            <a:off x="179512" y="3501008"/>
            <a:ext cx="4248472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latin typeface="Arial Black" pitchFamily="34" charset="0"/>
              </a:rPr>
              <a:t>«+» организации ЛОК</a:t>
            </a:r>
            <a:endParaRPr lang="ru-RU" sz="32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Подготовка педагогов к организации ежедневного планирования.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организации летней работы с детьми учитывались основные направления развития детей: оздоровительное, изобразительное, конструктивное, познавательное, речевое, социально-личностное; эмоциональный комфорт.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Анализ пропусков по болезни с июня по конец июля 2019г.  одним ребенком выявил, что уровень состояния здоровья стабильно оптимальный, что говорит об удовлетворительной работе педагогов группы по сохранению здоровья детей.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Посещаемость детей группы «Вишенка» 68,9% в среднем за 3 месяца.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Наполнение предметно-развивающего образовательного пространства  прогулочного участка.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5013176"/>
            <a:ext cx="6552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Arial Black" pitchFamily="34" charset="0"/>
              </a:rPr>
              <a:t>«-» организации ЛОК</a:t>
            </a:r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5877272"/>
            <a:ext cx="768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Заболеваемость в августе месяце, недостаток погодных </a:t>
            </a:r>
          </a:p>
          <a:p>
            <a:r>
              <a:rPr lang="ru-RU" dirty="0" smtClean="0">
                <a:latin typeface="Arial Black" pitchFamily="34" charset="0"/>
              </a:rPr>
              <a:t>условий для проведения некоторых видов деятельности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Выводы</a:t>
            </a:r>
            <a:endParaRPr lang="ru-RU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96752"/>
            <a:ext cx="8640960" cy="5472608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поставленные задачи выполнены: посещаемость в летний период составила 68,9%, заболеваемость в пределах нормы с июня по июль, травматизма нет;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течение летней работы с детьми учитывались основные направления развития детей;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просветительское и проектное взаимодействие с родителями будет продолжаться в течение 2019-2020 учебного года.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Анализ заболеваемости</a:t>
            </a:r>
            <a:endParaRPr lang="ru-RU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95536" y="1268760"/>
          <a:ext cx="8064896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Анализ посещаемости</a:t>
            </a:r>
            <a:endParaRPr lang="ru-RU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39552" y="1268760"/>
          <a:ext cx="8208912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31" y="0"/>
            <a:ext cx="910126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085584" cy="47667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tx2"/>
                </a:solidFill>
                <a:latin typeface="Arial Black" pitchFamily="34" charset="0"/>
              </a:rPr>
              <a:t>Виды и формы деятельности</a:t>
            </a:r>
            <a:endParaRPr lang="ru-RU" sz="3200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027" name="Picture 3" descr="C:\Users\User\Desktop\день белого кораблика\дбк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User\Desktop\день белого кораблика\дбк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2656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User\Desktop\день белого кораблика\дбк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501008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851920" y="5934670"/>
            <a:ext cx="4634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Рассказывание рассказа</a:t>
            </a:r>
          </a:p>
          <a:p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с использованием </a:t>
            </a:r>
          </a:p>
          <a:p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исследовательской деятельности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031" name="Picture 7" descr="C:\Users\User\Desktop\фото Вишенки\опыты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645024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467544" y="3284984"/>
            <a:ext cx="5125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  <a:t>Исследовательская деятельность</a:t>
            </a:r>
            <a:endParaRPr lang="ru-RU" sz="2000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56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27784" y="260648"/>
            <a:ext cx="442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Изобразительная деятельность</a:t>
            </a:r>
            <a:endParaRPr lang="ru-RU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2050" name="Picture 2" descr="C:\Users\User\Desktop\группа Вишенка.jpg"/>
          <p:cNvPicPr>
            <a:picLocks noChangeAspect="1" noChangeArrowheads="1"/>
          </p:cNvPicPr>
          <p:nvPr/>
        </p:nvPicPr>
        <p:blipFill>
          <a:blip r:embed="rId3" cstate="print"/>
          <a:srcRect t="5290" r="1667" b="10266"/>
          <a:stretch>
            <a:fillRect/>
          </a:stretch>
        </p:blipFill>
        <p:spPr bwMode="auto">
          <a:xfrm>
            <a:off x="179512" y="4121696"/>
            <a:ext cx="424847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фото дс июль 2019\20190724_135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User\Desktop\фото дс июль 2019\20190724_1353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5542" y="620688"/>
            <a:ext cx="412845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User\Desktop\фото дс июль 2019\20190724_141957.jpg"/>
          <p:cNvPicPr>
            <a:picLocks noChangeAspect="1" noChangeArrowheads="1"/>
          </p:cNvPicPr>
          <p:nvPr/>
        </p:nvPicPr>
        <p:blipFill>
          <a:blip r:embed="rId6" cstate="print"/>
          <a:srcRect l="2459" t="8197" r="5328" b="4918"/>
          <a:stretch>
            <a:fillRect/>
          </a:stretch>
        </p:blipFill>
        <p:spPr bwMode="auto">
          <a:xfrm>
            <a:off x="4895528" y="3855747"/>
            <a:ext cx="4248472" cy="3002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User\Desktop\фото Вишенки\30.07.2019\20190726_132756.jpg"/>
          <p:cNvPicPr>
            <a:picLocks noChangeAspect="1" noChangeArrowheads="1"/>
          </p:cNvPicPr>
          <p:nvPr/>
        </p:nvPicPr>
        <p:blipFill>
          <a:blip r:embed="rId7" cstate="print"/>
          <a:srcRect l="8955" r="8209" b="14925"/>
          <a:stretch>
            <a:fillRect/>
          </a:stretch>
        </p:blipFill>
        <p:spPr bwMode="auto">
          <a:xfrm>
            <a:off x="2843808" y="1916832"/>
            <a:ext cx="3456384" cy="266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96355" cy="6858000"/>
          </a:xfrm>
          <a:prstGeom prst="rect">
            <a:avLst/>
          </a:prstGeom>
          <a:noFill/>
        </p:spPr>
      </p:pic>
      <p:pic>
        <p:nvPicPr>
          <p:cNvPr id="4098" name="Picture 2" descr="C:\Users\User\Desktop\фото Вишенки\день защиты детей\20190531_164038(0).jpg"/>
          <p:cNvPicPr>
            <a:picLocks noChangeAspect="1" noChangeArrowheads="1"/>
          </p:cNvPicPr>
          <p:nvPr/>
        </p:nvPicPr>
        <p:blipFill>
          <a:blip r:embed="rId3" cstate="print"/>
          <a:srcRect t="17871"/>
          <a:stretch>
            <a:fillRect/>
          </a:stretch>
        </p:blipFill>
        <p:spPr bwMode="auto">
          <a:xfrm>
            <a:off x="0" y="0"/>
            <a:ext cx="3168352" cy="3469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User\Desktop\фото Вишенки\день защиты детей\20190531_103348.jpg"/>
          <p:cNvPicPr>
            <a:picLocks noChangeAspect="1" noChangeArrowheads="1"/>
          </p:cNvPicPr>
          <p:nvPr/>
        </p:nvPicPr>
        <p:blipFill>
          <a:blip r:embed="rId4" cstate="print"/>
          <a:srcRect l="1799" t="4048"/>
          <a:stretch>
            <a:fillRect/>
          </a:stretch>
        </p:blipFill>
        <p:spPr bwMode="auto">
          <a:xfrm>
            <a:off x="3059832" y="0"/>
            <a:ext cx="3024336" cy="3940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076056" y="4005064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Arial Black" pitchFamily="34" charset="0"/>
              </a:rPr>
              <a:t>Игры: дидактические, 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Arial Black" pitchFamily="34" charset="0"/>
              </a:rPr>
              <a:t>подвижные,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Arial Black" pitchFamily="34" charset="0"/>
              </a:rPr>
              <a:t>конструктивные</a:t>
            </a:r>
            <a:endParaRPr lang="ru-RU" sz="24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8" name="Picture 2" descr="C:\Users\User\Desktop\фото Вишенки\след в след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9664" y="0"/>
            <a:ext cx="3024336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User\Desktop\фото Вишенки\Корб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28" y="0"/>
            <a:ext cx="9125272" cy="6858000"/>
          </a:xfrm>
          <a:prstGeom prst="rect">
            <a:avLst/>
          </a:prstGeom>
          <a:noFill/>
        </p:spPr>
      </p:pic>
      <p:pic>
        <p:nvPicPr>
          <p:cNvPr id="13315" name="Picture 3" descr="C:\Users\User\Desktop\фото Вишенки\полив\2 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8"/>
            <a:ext cx="3625565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C:\Users\User\Desktop\фото Вишенки\полив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7616" y="2249488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C:\Users\User\Desktop\фото Вишенки\полив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0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9" name="Picture 7" descr="C:\Users\User\Desktop\фото Вишенки\20190630_1743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707268" cy="3555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0" name="Picture 8" descr="C:\Users\User\Desktop\фото Вишенки\мемор доск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2013" y="2924944"/>
            <a:ext cx="3312110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221679" y="260648"/>
            <a:ext cx="19223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Уход за 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цветами и 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растениями</a:t>
            </a:r>
            <a:endParaRPr lang="ru-RU" sz="2000" dirty="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Хочу поделиться</a:t>
            </a:r>
            <a:endParaRPr lang="ru-RU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Arial Black" pitchFamily="34" charset="0"/>
              </a:rPr>
              <a:t>«Занимательные игровые упражнения с предметами для развития мелкой моторики у детей»</a:t>
            </a:r>
          </a:p>
          <a:p>
            <a:pPr algn="just"/>
            <a:r>
              <a:rPr lang="ru-RU" sz="2000" dirty="0" smtClean="0">
                <a:latin typeface="Arial Black" pitchFamily="34" charset="0"/>
              </a:rPr>
              <a:t>Упражнения включают в себя не простые движения рук, а взаимодействие с различными предметами: шариками, эластичными резинками, прищепками, различных размеров мячами, бусинами, карандашами, кисточками, игрушками, канцелярскими резинками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Для чего?</a:t>
            </a:r>
          </a:p>
          <a:p>
            <a:pPr algn="just"/>
            <a:r>
              <a:rPr lang="ru-RU" sz="2000" dirty="0" smtClean="0">
                <a:latin typeface="Arial Black" pitchFamily="34" charset="0"/>
              </a:rPr>
              <a:t>В коре головного мозга два центра, отвечающие за речь и мелкую моторику пальцев рук, находятся очень близко и взаимодействуют друг с другом. Чем лучше развиты пальцы, тем лучше артикуляция, тем чище и правильнее звукопроизношение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</p:spPr>
      </p:pic>
      <p:pic>
        <p:nvPicPr>
          <p:cNvPr id="5122" name="Picture 2" descr="C:\Users\User\Desktop\фото Вишенки\30.07.2019\20190726_092858.jpg"/>
          <p:cNvPicPr>
            <a:picLocks noChangeAspect="1" noChangeArrowheads="1"/>
          </p:cNvPicPr>
          <p:nvPr/>
        </p:nvPicPr>
        <p:blipFill>
          <a:blip r:embed="rId3" cstate="print"/>
          <a:srcRect l="889" t="11333" b="41333"/>
          <a:stretch>
            <a:fillRect/>
          </a:stretch>
        </p:blipFill>
        <p:spPr bwMode="auto">
          <a:xfrm>
            <a:off x="251520" y="188640"/>
            <a:ext cx="429715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User\Desktop\фото Вишенки\30.07.2019\20190726_092858.jpg"/>
          <p:cNvPicPr>
            <a:picLocks noChangeAspect="1" noChangeArrowheads="1"/>
          </p:cNvPicPr>
          <p:nvPr/>
        </p:nvPicPr>
        <p:blipFill>
          <a:blip r:embed="rId3" cstate="print"/>
          <a:srcRect l="889" t="11333" b="41333"/>
          <a:stretch>
            <a:fillRect/>
          </a:stretch>
        </p:blipFill>
        <p:spPr bwMode="auto">
          <a:xfrm>
            <a:off x="0" y="260648"/>
            <a:ext cx="429715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User\Desktop\фото Вишенки\30.07.2019\20190726_165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3520" y="332656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User\Desktop\фото Вишенки\фото с собрания\20190829_1618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41576"/>
            <a:ext cx="5088565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User\Desktop\фото Вишенки\фото с собрания\20190829_1620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52053" y="3501008"/>
            <a:ext cx="409194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318</Words>
  <Application>Microsoft Office PowerPoint</Application>
  <PresentationFormat>Экран (4:3)</PresentationFormat>
  <Paragraphs>40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Анализ летней оздоровительной кампании в группе Вишенка</vt:lpstr>
      <vt:lpstr>Анализ заболеваемости</vt:lpstr>
      <vt:lpstr>Анализ посещаемости</vt:lpstr>
      <vt:lpstr>Виды и формы деятельности</vt:lpstr>
      <vt:lpstr>Слайд 5</vt:lpstr>
      <vt:lpstr>Слайд 6</vt:lpstr>
      <vt:lpstr>Слайд 7</vt:lpstr>
      <vt:lpstr>Хочу поделиться</vt:lpstr>
      <vt:lpstr>Слайд 9</vt:lpstr>
      <vt:lpstr>Слайд 10</vt:lpstr>
      <vt:lpstr>Слайд 11</vt:lpstr>
      <vt:lpstr>Слайд 12</vt:lpstr>
      <vt:lpstr>Слайд 13</vt:lpstr>
      <vt:lpstr>Взаимодействие с родителями и специалистами ДОО</vt:lpstr>
      <vt:lpstr>Слайд 15</vt:lpstr>
      <vt:lpstr>«+» организации ЛОК</vt:lpstr>
      <vt:lpstr>Выводы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летней оздоровительной компании в группе Вишенка</dc:title>
  <dc:creator>User</dc:creator>
  <cp:lastModifiedBy>User</cp:lastModifiedBy>
  <cp:revision>89</cp:revision>
  <dcterms:created xsi:type="dcterms:W3CDTF">2018-08-25T17:49:55Z</dcterms:created>
  <dcterms:modified xsi:type="dcterms:W3CDTF">2019-09-05T19:59:57Z</dcterms:modified>
</cp:coreProperties>
</file>