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38" d="100"/>
          <a:sy n="38" d="100"/>
        </p:scale>
        <p:origin x="-141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BBB47-243E-4B16-918D-552F0FD30F64}" type="datetimeFigureOut">
              <a:rPr lang="ru-RU" smtClean="0"/>
              <a:t>16.07.2018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C2C13-A950-4985-9CCA-9EFE04CB9AE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BBB47-243E-4B16-918D-552F0FD30F64}" type="datetimeFigureOut">
              <a:rPr lang="ru-RU" smtClean="0"/>
              <a:t>16.07.2018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C2C13-A950-4985-9CCA-9EFE04CB9AE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BBB47-243E-4B16-918D-552F0FD30F64}" type="datetimeFigureOut">
              <a:rPr lang="ru-RU" smtClean="0"/>
              <a:t>16.07.2018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C2C13-A950-4985-9CCA-9EFE04CB9AE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BBB47-243E-4B16-918D-552F0FD30F64}" type="datetimeFigureOut">
              <a:rPr lang="ru-RU" smtClean="0"/>
              <a:t>16.07.2018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C2C13-A950-4985-9CCA-9EFE04CB9AE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BBB47-243E-4B16-918D-552F0FD30F64}" type="datetimeFigureOut">
              <a:rPr lang="ru-RU" smtClean="0"/>
              <a:t>16.07.2018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C2C13-A950-4985-9CCA-9EFE04CB9AE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BBB47-243E-4B16-918D-552F0FD30F64}" type="datetimeFigureOut">
              <a:rPr lang="ru-RU" smtClean="0"/>
              <a:t>16.07.2018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C2C13-A950-4985-9CCA-9EFE04CB9AE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BBB47-243E-4B16-918D-552F0FD30F64}" type="datetimeFigureOut">
              <a:rPr lang="ru-RU" smtClean="0"/>
              <a:t>16.07.2018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C2C13-A950-4985-9CCA-9EFE04CB9AE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BBB47-243E-4B16-918D-552F0FD30F64}" type="datetimeFigureOut">
              <a:rPr lang="ru-RU" smtClean="0"/>
              <a:t>16.07.2018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C2C13-A950-4985-9CCA-9EFE04CB9AE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BBB47-243E-4B16-918D-552F0FD30F64}" type="datetimeFigureOut">
              <a:rPr lang="ru-RU" smtClean="0"/>
              <a:t>16.07.2018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C2C13-A950-4985-9CCA-9EFE04CB9AE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BBB47-243E-4B16-918D-552F0FD30F64}" type="datetimeFigureOut">
              <a:rPr lang="ru-RU" smtClean="0"/>
              <a:t>16.07.2018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C2C13-A950-4985-9CCA-9EFE04CB9AE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BBB47-243E-4B16-918D-552F0FD30F64}" type="datetimeFigureOut">
              <a:rPr lang="ru-RU" smtClean="0"/>
              <a:t>16.07.2018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C2C13-A950-4985-9CCA-9EFE04CB9AE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CBBB47-243E-4B16-918D-552F0FD30F64}" type="datetimeFigureOut">
              <a:rPr lang="ru-RU" smtClean="0"/>
              <a:t>16.07.2018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DC2C13-A950-4985-9CCA-9EFE04CB9AE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8.jpeg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1.jpeg"/><Relationship Id="rId4" Type="http://schemas.openxmlformats.org/officeDocument/2006/relationships/image" Target="../media/image80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7.jpeg"/><Relationship Id="rId5" Type="http://schemas.openxmlformats.org/officeDocument/2006/relationships/image" Target="../media/image86.jpeg"/><Relationship Id="rId4" Type="http://schemas.openxmlformats.org/officeDocument/2006/relationships/image" Target="../media/image85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0.jpeg"/><Relationship Id="rId4" Type="http://schemas.openxmlformats.org/officeDocument/2006/relationships/image" Target="../media/image89.jpe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58556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14546" y="214290"/>
            <a:ext cx="6715172" cy="6585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FF0000"/>
                </a:solidFill>
              </a:rPr>
              <a:t>ЧЕРНО - БЕЛЫЙ ГРАТТАЖ ( ГРУНТОВАННЫЙ ЛИСТ) </a:t>
            </a:r>
          </a:p>
          <a:p>
            <a:r>
              <a:rPr lang="ru-RU" sz="2400" dirty="0" smtClean="0">
                <a:solidFill>
                  <a:srgbClr val="008000"/>
                </a:solidFill>
              </a:rPr>
              <a:t>Возраст: </a:t>
            </a:r>
            <a:r>
              <a:rPr lang="ru-RU" sz="2400" dirty="0" smtClean="0">
                <a:solidFill>
                  <a:srgbClr val="002060"/>
                </a:solidFill>
              </a:rPr>
              <a:t>от пяти лет. </a:t>
            </a:r>
          </a:p>
          <a:p>
            <a:r>
              <a:rPr lang="ru-RU" sz="2400" dirty="0" smtClean="0">
                <a:solidFill>
                  <a:srgbClr val="008000"/>
                </a:solidFill>
              </a:rPr>
              <a:t>Средства выразительности: </a:t>
            </a:r>
            <a:r>
              <a:rPr lang="ru-RU" sz="2400" dirty="0" smtClean="0">
                <a:solidFill>
                  <a:srgbClr val="002060"/>
                </a:solidFill>
              </a:rPr>
              <a:t>линия, штрих,</a:t>
            </a:r>
          </a:p>
          <a:p>
            <a:r>
              <a:rPr lang="ru-RU" sz="2400" dirty="0" smtClean="0">
                <a:solidFill>
                  <a:srgbClr val="002060"/>
                </a:solidFill>
              </a:rPr>
              <a:t>контраст. </a:t>
            </a:r>
          </a:p>
          <a:p>
            <a:r>
              <a:rPr lang="ru-RU" sz="2400" dirty="0" smtClean="0">
                <a:solidFill>
                  <a:srgbClr val="008000"/>
                </a:solidFill>
              </a:rPr>
              <a:t>Материалы:</a:t>
            </a:r>
            <a:r>
              <a:rPr lang="ru-RU" sz="2400" dirty="0" smtClean="0"/>
              <a:t> </a:t>
            </a:r>
            <a:r>
              <a:rPr lang="ru-RU" sz="2400" dirty="0" err="1" smtClean="0">
                <a:solidFill>
                  <a:srgbClr val="002060"/>
                </a:solidFill>
              </a:rPr>
              <a:t>полукартон</a:t>
            </a:r>
            <a:r>
              <a:rPr lang="ru-RU" sz="2400" dirty="0" smtClean="0">
                <a:solidFill>
                  <a:srgbClr val="002060"/>
                </a:solidFill>
              </a:rPr>
              <a:t>, либо плотная бумага белого цвета, свеча, широкая кисть, чёрная тушь, жидкое мыло (примерно одна капля на столовую ложку туши) или зубной порошок, мисочки для туши, палочка с заточенными концами. </a:t>
            </a:r>
          </a:p>
          <a:p>
            <a:r>
              <a:rPr lang="ru-RU" sz="2400" dirty="0" smtClean="0">
                <a:solidFill>
                  <a:srgbClr val="008000"/>
                </a:solidFill>
              </a:rPr>
              <a:t>Способ получения изображения:</a:t>
            </a:r>
            <a:r>
              <a:rPr lang="ru-RU" sz="2400" dirty="0" smtClean="0"/>
              <a:t> </a:t>
            </a:r>
            <a:r>
              <a:rPr lang="ru-RU" sz="2400" dirty="0" smtClean="0">
                <a:solidFill>
                  <a:srgbClr val="002060"/>
                </a:solidFill>
              </a:rPr>
              <a:t>ребёнок натирает свечой лист так, чтобы он весь был покрыт слоем воска. Затем на него наносится тушь с жидким мылом, либо зубной порошок, в этом случае он заливается тушью без добавок. После высыхания палочкой процарапывается рисунок.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58556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43108" y="428604"/>
            <a:ext cx="65722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solidFill>
                  <a:srgbClr val="008000"/>
                </a:solidFill>
              </a:rPr>
              <a:t>Пластилинография</a:t>
            </a:r>
            <a:r>
              <a:rPr lang="ru-RU" sz="2000" dirty="0" smtClean="0"/>
              <a:t> </a:t>
            </a:r>
            <a:r>
              <a:rPr lang="ru-RU" sz="2000" dirty="0" smtClean="0">
                <a:solidFill>
                  <a:srgbClr val="002060"/>
                </a:solidFill>
              </a:rPr>
              <a:t>– относительно новая, нетрадиционная техника рисования, которая привлекает к себе внимание и детей и взрослых.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43108" y="1428736"/>
            <a:ext cx="664373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solidFill>
                  <a:srgbClr val="002060"/>
                </a:solidFill>
              </a:rPr>
              <a:t>Она заключается в рисовании пластилином на картоне. Фон и персонажи изображаются не с помощью рисования, а с помощью вылепливания, при этом объекты могут быть более или менее выпуклыми, рельефными.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14546" y="2928934"/>
            <a:ext cx="6572296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C00000"/>
                </a:solidFill>
              </a:rPr>
              <a:t>Дети научатся нетрадиционным техникам работы с пластилином</a:t>
            </a:r>
          </a:p>
          <a:p>
            <a:r>
              <a:rPr lang="ru-RU" sz="2000" b="1" dirty="0" smtClean="0"/>
              <a:t> </a:t>
            </a:r>
            <a:r>
              <a:rPr lang="ru-RU" sz="2000" dirty="0" smtClean="0">
                <a:solidFill>
                  <a:srgbClr val="002060"/>
                </a:solidFill>
              </a:rPr>
              <a:t>- размазывание,</a:t>
            </a:r>
          </a:p>
          <a:p>
            <a:r>
              <a:rPr lang="ru-RU" sz="2000" dirty="0" smtClean="0">
                <a:solidFill>
                  <a:srgbClr val="002060"/>
                </a:solidFill>
              </a:rPr>
              <a:t>- выкладывание картинки пластилиновыми шариками</a:t>
            </a:r>
          </a:p>
          <a:p>
            <a:r>
              <a:rPr lang="ru-RU" sz="2000" dirty="0" smtClean="0">
                <a:solidFill>
                  <a:srgbClr val="002060"/>
                </a:solidFill>
              </a:rPr>
              <a:t>- катание шариков</a:t>
            </a:r>
          </a:p>
          <a:p>
            <a:r>
              <a:rPr lang="ru-RU" sz="2000" dirty="0" smtClean="0">
                <a:solidFill>
                  <a:srgbClr val="002060"/>
                </a:solidFill>
              </a:rPr>
              <a:t>- рисование картин шариками</a:t>
            </a:r>
          </a:p>
          <a:p>
            <a:r>
              <a:rPr lang="ru-RU" sz="2000" dirty="0" smtClean="0">
                <a:solidFill>
                  <a:srgbClr val="002060"/>
                </a:solidFill>
              </a:rPr>
              <a:t>- рисование полосками пластилина</a:t>
            </a:r>
          </a:p>
          <a:p>
            <a:r>
              <a:rPr lang="ru-RU" sz="2000" dirty="0" smtClean="0">
                <a:solidFill>
                  <a:srgbClr val="002060"/>
                </a:solidFill>
              </a:rPr>
              <a:t>- рисование по контуру</a:t>
            </a:r>
          </a:p>
          <a:p>
            <a:r>
              <a:rPr lang="ru-RU" sz="2000" dirty="0" smtClean="0">
                <a:solidFill>
                  <a:srgbClr val="002060"/>
                </a:solidFill>
              </a:rPr>
              <a:t>- работа с затвердевающим пластилином</a:t>
            </a:r>
          </a:p>
          <a:p>
            <a:r>
              <a:rPr lang="ru-RU" sz="2000" dirty="0" smtClean="0">
                <a:solidFill>
                  <a:srgbClr val="002060"/>
                </a:solidFill>
              </a:rPr>
              <a:t>- размазывание с объёмным эффектом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58556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14546" y="428604"/>
            <a:ext cx="64294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 </a:t>
            </a:r>
            <a:r>
              <a:rPr lang="ru-RU" b="1" dirty="0" smtClean="0"/>
              <a:t>«</a:t>
            </a:r>
            <a:r>
              <a:rPr lang="ru-RU" sz="2400" b="1" i="1" dirty="0" smtClean="0">
                <a:solidFill>
                  <a:srgbClr val="FF0000"/>
                </a:solidFill>
              </a:rPr>
              <a:t>Пластилиновая графика»</a:t>
            </a:r>
            <a:r>
              <a:rPr lang="ru-RU" sz="2400" i="1" dirty="0" smtClean="0">
                <a:solidFill>
                  <a:srgbClr val="FF0000"/>
                </a:solidFill>
              </a:rPr>
              <a:t> - раскрашивание </a:t>
            </a:r>
            <a:r>
              <a:rPr lang="ru-RU" sz="2400" i="1" dirty="0" smtClean="0"/>
              <a:t>пластилином</a:t>
            </a:r>
            <a:endParaRPr lang="ru-RU" sz="2400" dirty="0"/>
          </a:p>
        </p:txBody>
      </p:sp>
      <p:pic>
        <p:nvPicPr>
          <p:cNvPr id="5" name="Рисунок 4" descr="1398002857_img_0051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357158" y="928671"/>
            <a:ext cx="3929090" cy="2714643"/>
          </a:xfrm>
          <a:prstGeom prst="rect">
            <a:avLst/>
          </a:prstGeom>
        </p:spPr>
      </p:pic>
      <p:pic>
        <p:nvPicPr>
          <p:cNvPr id="6" name="Рисунок 5" descr="3493421-692208d24ffd3af2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4714876" y="3857628"/>
            <a:ext cx="3714776" cy="2714644"/>
          </a:xfrm>
          <a:prstGeom prst="rect">
            <a:avLst/>
          </a:prstGeom>
        </p:spPr>
      </p:pic>
      <p:pic>
        <p:nvPicPr>
          <p:cNvPr id="7" name="Рисунок 6" descr="7bfd47b6c4ff6d9d1789f3d587faa774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4572000" y="928671"/>
            <a:ext cx="4113240" cy="2714644"/>
          </a:xfrm>
          <a:prstGeom prst="rect">
            <a:avLst/>
          </a:prstGeom>
        </p:spPr>
      </p:pic>
      <p:pic>
        <p:nvPicPr>
          <p:cNvPr id="8" name="Рисунок 7" descr="7.jp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571472" y="3786190"/>
            <a:ext cx="3714776" cy="276227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58556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43108" y="500042"/>
            <a:ext cx="6500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 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285984" y="357166"/>
            <a:ext cx="62151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FF0000"/>
                </a:solidFill>
              </a:rPr>
              <a:t>«Пластилиновая мозаика» - заполнение изображения мелкими пластилиновыми шариками</a:t>
            </a:r>
            <a:r>
              <a:rPr lang="ru-RU" i="1" dirty="0" smtClean="0"/>
              <a:t>.</a:t>
            </a:r>
            <a:endParaRPr lang="ru-RU" dirty="0"/>
          </a:p>
        </p:txBody>
      </p:sp>
      <p:pic>
        <p:nvPicPr>
          <p:cNvPr id="6" name="Рисунок 5" descr="detsad-917845-1506521441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785786" y="3714752"/>
            <a:ext cx="3429024" cy="2928959"/>
          </a:xfrm>
          <a:prstGeom prst="rect">
            <a:avLst/>
          </a:prstGeom>
        </p:spPr>
      </p:pic>
      <p:pic>
        <p:nvPicPr>
          <p:cNvPr id="7" name="Рисунок 6" descr="detsad-230747-1468138768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4643438" y="1214422"/>
            <a:ext cx="3967175" cy="5214974"/>
          </a:xfrm>
          <a:prstGeom prst="rect">
            <a:avLst/>
          </a:prstGeom>
        </p:spPr>
      </p:pic>
      <p:pic>
        <p:nvPicPr>
          <p:cNvPr id="8" name="Рисунок 7" descr="IMG-20161114-WA0003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428596" y="1142984"/>
            <a:ext cx="4071966" cy="2786082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58556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357422" y="500042"/>
            <a:ext cx="6143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FF0000"/>
                </a:solidFill>
              </a:rPr>
              <a:t>Тестопластика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pic>
        <p:nvPicPr>
          <p:cNvPr id="5" name="Рисунок 4" descr="121b18468d8ae3eaa23d40ba2062ca59_RSZ_690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5072066" y="1000108"/>
            <a:ext cx="3643338" cy="2714644"/>
          </a:xfrm>
          <a:prstGeom prst="rect">
            <a:avLst/>
          </a:prstGeom>
        </p:spPr>
      </p:pic>
      <p:pic>
        <p:nvPicPr>
          <p:cNvPr id="6" name="Рисунок 5" descr="45e25a18c27a121f595f_middle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357158" y="3357562"/>
            <a:ext cx="4357718" cy="3286128"/>
          </a:xfrm>
          <a:prstGeom prst="rect">
            <a:avLst/>
          </a:prstGeom>
        </p:spPr>
      </p:pic>
      <p:pic>
        <p:nvPicPr>
          <p:cNvPr id="7" name="Рисунок 6" descr="detsad-336284-1482309489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4857752" y="3805234"/>
            <a:ext cx="3714753" cy="2838476"/>
          </a:xfrm>
          <a:prstGeom prst="rect">
            <a:avLst/>
          </a:prstGeom>
        </p:spPr>
      </p:pic>
      <p:pic>
        <p:nvPicPr>
          <p:cNvPr id="8" name="Рисунок 7" descr="eab7ef3c4ad01339c2ff8123a713b56b.jp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714348" y="357166"/>
            <a:ext cx="3357587" cy="292895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58556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28860" y="214290"/>
            <a:ext cx="6072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FF0000"/>
                </a:solidFill>
              </a:rPr>
              <a:t>Лепка на дисках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pic>
        <p:nvPicPr>
          <p:cNvPr id="5" name="Рисунок 4" descr="povorot_foto-0001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1571604" y="3429000"/>
            <a:ext cx="2786070" cy="3214694"/>
          </a:xfrm>
          <a:prstGeom prst="rect">
            <a:avLst/>
          </a:prstGeom>
        </p:spPr>
      </p:pic>
      <p:pic>
        <p:nvPicPr>
          <p:cNvPr id="6" name="Рисунок 5" descr="79410862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5143504" y="3429000"/>
            <a:ext cx="3143272" cy="3000396"/>
          </a:xfrm>
          <a:prstGeom prst="rect">
            <a:avLst/>
          </a:prstGeom>
        </p:spPr>
      </p:pic>
      <p:pic>
        <p:nvPicPr>
          <p:cNvPr id="8" name="Рисунок 7" descr="2f0bf38d4aacd9f50e9e9a0aec0e8094.jpg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2428860" y="714356"/>
            <a:ext cx="4805359" cy="2571768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58556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14480" y="285728"/>
            <a:ext cx="7429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FF0000"/>
                </a:solidFill>
              </a:rPr>
              <a:t>Отпечатки предметов на пластилиновой основе</a:t>
            </a:r>
            <a:endParaRPr lang="ru-RU" sz="2400" b="1" i="1" dirty="0">
              <a:solidFill>
                <a:srgbClr val="FF0000"/>
              </a:solidFill>
            </a:endParaRPr>
          </a:p>
        </p:txBody>
      </p:sp>
      <p:pic>
        <p:nvPicPr>
          <p:cNvPr id="5" name="Рисунок 4" descr="podelki_00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596" y="3000372"/>
            <a:ext cx="3429024" cy="3714776"/>
          </a:xfrm>
          <a:prstGeom prst="rect">
            <a:avLst/>
          </a:prstGeom>
        </p:spPr>
      </p:pic>
      <p:pic>
        <p:nvPicPr>
          <p:cNvPr id="8" name="Рисунок 7" descr="9.04-2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357159" y="785794"/>
            <a:ext cx="4786346" cy="2257425"/>
          </a:xfrm>
          <a:prstGeom prst="rect">
            <a:avLst/>
          </a:prstGeom>
        </p:spPr>
      </p:pic>
      <p:pic>
        <p:nvPicPr>
          <p:cNvPr id="9" name="Рисунок 8" descr="40aa7b2ba45138d846a7a48b2c7080f1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4357686" y="3571876"/>
            <a:ext cx="4000528" cy="3019432"/>
          </a:xfrm>
          <a:prstGeom prst="rect">
            <a:avLst/>
          </a:prstGeom>
        </p:spPr>
      </p:pic>
      <p:pic>
        <p:nvPicPr>
          <p:cNvPr id="10" name="Рисунок 9" descr="hello_html_f07a085.jp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5286380" y="714356"/>
            <a:ext cx="3143272" cy="2571768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58556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00232" y="285728"/>
            <a:ext cx="67866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FF0000"/>
                </a:solidFill>
              </a:rPr>
              <a:t>Лепка с использование коробочки  от киндера - сюрприза</a:t>
            </a:r>
            <a:endParaRPr lang="ru-RU" sz="2400" b="1" i="1" dirty="0">
              <a:solidFill>
                <a:srgbClr val="FF0000"/>
              </a:solidFill>
            </a:endParaRPr>
          </a:p>
        </p:txBody>
      </p:sp>
      <p:pic>
        <p:nvPicPr>
          <p:cNvPr id="5" name="Рисунок 4" descr="350991-64956-86220116-m750x740-uc30e3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5643570" y="3786190"/>
            <a:ext cx="3118678" cy="2856934"/>
          </a:xfrm>
          <a:prstGeom prst="rect">
            <a:avLst/>
          </a:prstGeom>
        </p:spPr>
      </p:pic>
      <p:pic>
        <p:nvPicPr>
          <p:cNvPr id="6" name="Рисунок 5" descr="podelki_iz_kinderov_i_plastilina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1500166" y="1142984"/>
            <a:ext cx="6834182" cy="2643206"/>
          </a:xfrm>
          <a:prstGeom prst="rect">
            <a:avLst/>
          </a:prstGeom>
        </p:spPr>
      </p:pic>
      <p:pic>
        <p:nvPicPr>
          <p:cNvPr id="7" name="Рисунок 6" descr="image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1000100" y="3500438"/>
            <a:ext cx="3871922" cy="3162309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58556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57356" y="285728"/>
            <a:ext cx="69294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FF0000"/>
                </a:solidFill>
              </a:rPr>
              <a:t>Лепка с использованием различных материалов: крупа, макароны, бисер, пайетки, семечки, зубочистки</a:t>
            </a:r>
            <a:endParaRPr lang="ru-RU" sz="2000" b="1" i="1" dirty="0">
              <a:solidFill>
                <a:srgbClr val="FF0000"/>
              </a:solidFill>
            </a:endParaRPr>
          </a:p>
        </p:txBody>
      </p:sp>
      <p:pic>
        <p:nvPicPr>
          <p:cNvPr id="5" name="Рисунок 4" descr="97984-1bc3c-64950412-m750x740-u6cbd7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357158" y="3786190"/>
            <a:ext cx="4714908" cy="2858264"/>
          </a:xfrm>
          <a:prstGeom prst="rect">
            <a:avLst/>
          </a:prstGeom>
        </p:spPr>
      </p:pic>
      <p:pic>
        <p:nvPicPr>
          <p:cNvPr id="6" name="Рисунок 5" descr="54b0aab712556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5072066" y="1643050"/>
            <a:ext cx="3714776" cy="4171963"/>
          </a:xfrm>
          <a:prstGeom prst="rect">
            <a:avLst/>
          </a:prstGeom>
        </p:spPr>
      </p:pic>
      <p:pic>
        <p:nvPicPr>
          <p:cNvPr id="7" name="Рисунок 6" descr="1478265593_rybka-iz-krup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857224" y="1142984"/>
            <a:ext cx="3524258" cy="2571768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58556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43108" y="210026"/>
            <a:ext cx="7000892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i="1" dirty="0" smtClean="0">
                <a:solidFill>
                  <a:srgbClr val="FF0000"/>
                </a:solidFill>
              </a:rPr>
              <a:t>Виды нетрадиционных техник в аппликации:</a:t>
            </a:r>
          </a:p>
          <a:p>
            <a:endParaRPr lang="ru-RU" sz="2400" i="1" dirty="0" smtClean="0">
              <a:solidFill>
                <a:srgbClr val="FF0000"/>
              </a:solidFill>
            </a:endParaRPr>
          </a:p>
          <a:p>
            <a:r>
              <a:rPr lang="ru-RU" sz="2000" dirty="0" smtClean="0"/>
              <a:t>- </a:t>
            </a:r>
            <a:r>
              <a:rPr lang="ru-RU" sz="2000" dirty="0" smtClean="0">
                <a:solidFill>
                  <a:srgbClr val="002060"/>
                </a:solidFill>
              </a:rPr>
              <a:t>обрывная аппликация;</a:t>
            </a:r>
          </a:p>
          <a:p>
            <a:r>
              <a:rPr lang="ru-RU" sz="2000" dirty="0" smtClean="0">
                <a:solidFill>
                  <a:srgbClr val="002060"/>
                </a:solidFill>
              </a:rPr>
              <a:t>-аппликация из макарон, круп;</a:t>
            </a:r>
          </a:p>
          <a:p>
            <a:r>
              <a:rPr lang="ru-RU" sz="2000" dirty="0" smtClean="0">
                <a:solidFill>
                  <a:srgbClr val="002060"/>
                </a:solidFill>
              </a:rPr>
              <a:t>-аппликация из яичной скорлупы;</a:t>
            </a:r>
          </a:p>
          <a:p>
            <a:r>
              <a:rPr lang="ru-RU" sz="2000" dirty="0" smtClean="0">
                <a:solidFill>
                  <a:srgbClr val="002060"/>
                </a:solidFill>
              </a:rPr>
              <a:t>-аппликация из ваты, ватных дисков, ватных палочек;</a:t>
            </a:r>
          </a:p>
          <a:p>
            <a:r>
              <a:rPr lang="ru-RU" sz="2000" dirty="0" smtClean="0">
                <a:solidFill>
                  <a:srgbClr val="002060"/>
                </a:solidFill>
              </a:rPr>
              <a:t>-аппликация из салфеток;</a:t>
            </a:r>
          </a:p>
          <a:p>
            <a:r>
              <a:rPr lang="ru-RU" sz="2000" dirty="0" smtClean="0">
                <a:solidFill>
                  <a:srgbClr val="002060"/>
                </a:solidFill>
              </a:rPr>
              <a:t>-аппликация их шерстяных ниток;</a:t>
            </a:r>
          </a:p>
          <a:p>
            <a:r>
              <a:rPr lang="ru-RU" sz="2000" dirty="0" smtClean="0">
                <a:solidFill>
                  <a:srgbClr val="002060"/>
                </a:solidFill>
              </a:rPr>
              <a:t>-аппликация из листьев;</a:t>
            </a:r>
          </a:p>
          <a:p>
            <a:r>
              <a:rPr lang="ru-RU" sz="2000" dirty="0" smtClean="0">
                <a:solidFill>
                  <a:srgbClr val="002060"/>
                </a:solidFill>
              </a:rPr>
              <a:t>-квиллинг;</a:t>
            </a:r>
          </a:p>
          <a:p>
            <a:r>
              <a:rPr lang="ru-RU" sz="2000" dirty="0" smtClean="0">
                <a:solidFill>
                  <a:srgbClr val="002060"/>
                </a:solidFill>
              </a:rPr>
              <a:t>-торцевание;</a:t>
            </a:r>
          </a:p>
          <a:p>
            <a:r>
              <a:rPr lang="ru-RU" sz="2000" dirty="0" smtClean="0">
                <a:solidFill>
                  <a:srgbClr val="002060"/>
                </a:solidFill>
              </a:rPr>
              <a:t>-аппликация из вырезанных ладошек;</a:t>
            </a:r>
          </a:p>
          <a:p>
            <a:r>
              <a:rPr lang="ru-RU" sz="2000" dirty="0" smtClean="0">
                <a:solidFill>
                  <a:srgbClr val="002060"/>
                </a:solidFill>
              </a:rPr>
              <a:t>-аппликация «мозаика»;</a:t>
            </a:r>
          </a:p>
          <a:p>
            <a:r>
              <a:rPr lang="ru-RU" sz="2000" dirty="0" smtClean="0">
                <a:solidFill>
                  <a:srgbClr val="002060"/>
                </a:solidFill>
              </a:rPr>
              <a:t>-аппликация из ткани;</a:t>
            </a:r>
          </a:p>
          <a:p>
            <a:r>
              <a:rPr lang="ru-RU" sz="2000" dirty="0" smtClean="0">
                <a:solidFill>
                  <a:srgbClr val="002060"/>
                </a:solidFill>
              </a:rPr>
              <a:t>-аппликация из пуговиц;</a:t>
            </a:r>
          </a:p>
          <a:p>
            <a:r>
              <a:rPr lang="ru-RU" sz="2000" dirty="0" smtClean="0">
                <a:solidFill>
                  <a:srgbClr val="002060"/>
                </a:solidFill>
              </a:rPr>
              <a:t>-аппликация из одноразовых бумажных тарелочек;</a:t>
            </a:r>
          </a:p>
          <a:p>
            <a:r>
              <a:rPr lang="ru-RU" sz="2000" dirty="0" smtClean="0">
                <a:solidFill>
                  <a:srgbClr val="002060"/>
                </a:solidFill>
              </a:rPr>
              <a:t>- аппликация с использованием рулона от туалетной бумаги.</a:t>
            </a:r>
          </a:p>
          <a:p>
            <a:endParaRPr lang="ru-RU" sz="2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58556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71670" y="285728"/>
            <a:ext cx="671517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008000"/>
                </a:solidFill>
              </a:rPr>
              <a:t>Аппликация</a:t>
            </a:r>
            <a:r>
              <a:rPr lang="ru-RU" sz="2400" dirty="0" smtClean="0">
                <a:solidFill>
                  <a:srgbClr val="008000"/>
                </a:solidFill>
              </a:rPr>
              <a:t> </a:t>
            </a:r>
            <a:r>
              <a:rPr lang="ru-RU" sz="2400" dirty="0" smtClean="0">
                <a:solidFill>
                  <a:srgbClr val="002060"/>
                </a:solidFill>
              </a:rPr>
              <a:t>в переводе с латинского обозначает «прикладывание». Это один из видов изобразительной техники. В его основе лежит вырезание различных деталей и наложение их на фон в определенном порядке.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14546" y="2571744"/>
            <a:ext cx="650085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>
                <a:solidFill>
                  <a:srgbClr val="008000"/>
                </a:solidFill>
              </a:rPr>
              <a:t>Виды аппликации:</a:t>
            </a:r>
          </a:p>
          <a:p>
            <a:pPr algn="just"/>
            <a:r>
              <a:rPr lang="ru-RU" sz="2400" dirty="0" smtClean="0">
                <a:solidFill>
                  <a:srgbClr val="002060"/>
                </a:solidFill>
              </a:rPr>
              <a:t>-предметная, состоящая из отдельных изображений (лист, ветка, дерево, птица, цветок, животное, человек и т.д.);</a:t>
            </a:r>
          </a:p>
          <a:p>
            <a:pPr algn="just"/>
            <a:r>
              <a:rPr lang="ru-RU" sz="2400" dirty="0" smtClean="0">
                <a:solidFill>
                  <a:srgbClr val="002060"/>
                </a:solidFill>
              </a:rPr>
              <a:t>-сюжетная, отображающая те или иные события;</a:t>
            </a:r>
          </a:p>
          <a:p>
            <a:pPr algn="just"/>
            <a:r>
              <a:rPr lang="ru-RU" sz="2400" dirty="0" smtClean="0">
                <a:solidFill>
                  <a:srgbClr val="002060"/>
                </a:solidFill>
              </a:rPr>
              <a:t>-декоративная, включающая орнаменты, узоры, которыми можно украсить различные предметы.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58556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 descr="detsad-168956-1397485202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5072066" y="4000504"/>
            <a:ext cx="3786214" cy="2700343"/>
          </a:xfrm>
          <a:prstGeom prst="rect">
            <a:avLst/>
          </a:prstGeom>
        </p:spPr>
      </p:pic>
      <p:pic>
        <p:nvPicPr>
          <p:cNvPr id="7" name="Рисунок 6" descr="граттаж_Лера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2071670" y="285728"/>
            <a:ext cx="5214974" cy="3583307"/>
          </a:xfrm>
          <a:prstGeom prst="rect">
            <a:avLst/>
          </a:prstGeom>
        </p:spPr>
      </p:pic>
      <p:pic>
        <p:nvPicPr>
          <p:cNvPr id="8" name="Рисунок 7" descr="d79d374e5f1a90160d7f75ddcfcc62a3.jpg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714348" y="4000504"/>
            <a:ext cx="4214842" cy="2628904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58556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43108" y="571480"/>
            <a:ext cx="65008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FF0000"/>
                </a:solidFill>
              </a:rPr>
              <a:t>Обрывная аппликация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14546" y="1571612"/>
            <a:ext cx="628654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>
                <a:solidFill>
                  <a:srgbClr val="002060"/>
                </a:solidFill>
              </a:rPr>
              <a:t>Этот способ хорош для передачи фактуры образа. В этом случае мы разрываем бумагу на кусочки и составляем из них изображение. Дети 5-7 лет могут усложнить технику: не просто рвать бумажки, как получится, а выщипывать или обрывать контурный рисунок. Обрывная аппликация очень полезна для развития мелкой моторики рук и творческого мышления.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58556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d214ab9b3e7510f603f2057b43c49308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5214942" y="642918"/>
            <a:ext cx="3571882" cy="5000660"/>
          </a:xfrm>
          <a:prstGeom prst="rect">
            <a:avLst/>
          </a:prstGeom>
        </p:spPr>
      </p:pic>
      <p:pic>
        <p:nvPicPr>
          <p:cNvPr id="5" name="Рисунок 4" descr="Без названия (1)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642910" y="214290"/>
            <a:ext cx="4357718" cy="2928958"/>
          </a:xfrm>
          <a:prstGeom prst="rect">
            <a:avLst/>
          </a:prstGeom>
        </p:spPr>
      </p:pic>
      <p:pic>
        <p:nvPicPr>
          <p:cNvPr id="6" name="Рисунок 5" descr="a1c2307cd1e6b50e10882dafa051d504.jpg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714348" y="3214686"/>
            <a:ext cx="4143404" cy="3267084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58556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14546" y="357166"/>
            <a:ext cx="6215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FF0000"/>
                </a:solidFill>
              </a:rPr>
              <a:t>Аппликация из макарон, круп</a:t>
            </a:r>
            <a:endParaRPr lang="ru-RU" sz="2400" b="1" i="1" dirty="0">
              <a:solidFill>
                <a:srgbClr val="FF0000"/>
              </a:solidFill>
            </a:endParaRPr>
          </a:p>
        </p:txBody>
      </p:sp>
      <p:pic>
        <p:nvPicPr>
          <p:cNvPr id="5" name="Рисунок 4" descr="s209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2428860" y="857232"/>
            <a:ext cx="4572000" cy="2571768"/>
          </a:xfrm>
          <a:prstGeom prst="rect">
            <a:avLst/>
          </a:prstGeom>
        </p:spPr>
      </p:pic>
      <p:pic>
        <p:nvPicPr>
          <p:cNvPr id="6" name="Рисунок 5" descr="panno-iz-krupy-i-makaron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6357950" y="3429000"/>
            <a:ext cx="2357454" cy="3071834"/>
          </a:xfrm>
          <a:prstGeom prst="rect">
            <a:avLst/>
          </a:prstGeom>
        </p:spPr>
      </p:pic>
      <p:pic>
        <p:nvPicPr>
          <p:cNvPr id="7" name="Рисунок 6" descr="1b9977041824a37f9e4eca2f0f6079a5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428596" y="3429000"/>
            <a:ext cx="2714644" cy="3143272"/>
          </a:xfrm>
          <a:prstGeom prst="rect">
            <a:avLst/>
          </a:prstGeom>
        </p:spPr>
      </p:pic>
      <p:pic>
        <p:nvPicPr>
          <p:cNvPr id="8" name="Рисунок 7" descr="kartiny_iz_zernyshek_08.jp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3357554" y="3357562"/>
            <a:ext cx="2928958" cy="3262338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58556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14546" y="285728"/>
            <a:ext cx="61436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FF0000"/>
                </a:solidFill>
              </a:rPr>
              <a:t>Аппликация из яичной скорлупы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pic>
        <p:nvPicPr>
          <p:cNvPr id="5" name="Рисунок 4" descr="1c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3500430" y="3843330"/>
            <a:ext cx="5143516" cy="3014670"/>
          </a:xfrm>
          <a:prstGeom prst="rect">
            <a:avLst/>
          </a:prstGeom>
        </p:spPr>
      </p:pic>
      <p:pic>
        <p:nvPicPr>
          <p:cNvPr id="6" name="Рисунок 5" descr="mini_3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571472" y="785794"/>
            <a:ext cx="3429024" cy="3143272"/>
          </a:xfrm>
          <a:prstGeom prst="rect">
            <a:avLst/>
          </a:prstGeom>
        </p:spPr>
      </p:pic>
      <p:pic>
        <p:nvPicPr>
          <p:cNvPr id="7" name="Рисунок 6" descr="DSCF2577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4286248" y="1071546"/>
            <a:ext cx="4143404" cy="2786082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58556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71670" y="214290"/>
            <a:ext cx="67866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FF0000"/>
                </a:solidFill>
              </a:rPr>
              <a:t>Аппликация из ваты, ватных дисков, ватных палочек</a:t>
            </a:r>
            <a:endParaRPr lang="ru-RU" sz="2400" b="1" i="1" dirty="0">
              <a:solidFill>
                <a:srgbClr val="FF0000"/>
              </a:solidFill>
            </a:endParaRPr>
          </a:p>
        </p:txBody>
      </p:sp>
      <p:pic>
        <p:nvPicPr>
          <p:cNvPr id="5" name="Рисунок 4" descr="303310_84806nothumb650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5143504" y="1000108"/>
            <a:ext cx="3286148" cy="3286148"/>
          </a:xfrm>
          <a:prstGeom prst="rect">
            <a:avLst/>
          </a:prstGeom>
        </p:spPr>
      </p:pic>
      <p:pic>
        <p:nvPicPr>
          <p:cNvPr id="6" name="Рисунок 5" descr="p1080859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1285852" y="642918"/>
            <a:ext cx="2714644" cy="3429024"/>
          </a:xfrm>
          <a:prstGeom prst="rect">
            <a:avLst/>
          </a:prstGeom>
        </p:spPr>
      </p:pic>
      <p:pic>
        <p:nvPicPr>
          <p:cNvPr id="7" name="Рисунок 6" descr="этап9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500034" y="4071942"/>
            <a:ext cx="4357718" cy="2548122"/>
          </a:xfrm>
          <a:prstGeom prst="rect">
            <a:avLst/>
          </a:prstGeom>
        </p:spPr>
      </p:pic>
      <p:pic>
        <p:nvPicPr>
          <p:cNvPr id="8" name="Рисунок 7" descr="img_1875.jp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5143504" y="4357694"/>
            <a:ext cx="3190880" cy="2214564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58556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14546" y="285728"/>
            <a:ext cx="62151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FF0000"/>
                </a:solidFill>
              </a:rPr>
              <a:t>Аппликация из салфеток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pic>
        <p:nvPicPr>
          <p:cNvPr id="5" name="Рисунок 4" descr="1459710780_collage4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3786182" y="714356"/>
            <a:ext cx="4953008" cy="3000396"/>
          </a:xfrm>
          <a:prstGeom prst="rect">
            <a:avLst/>
          </a:prstGeom>
        </p:spPr>
      </p:pic>
      <p:pic>
        <p:nvPicPr>
          <p:cNvPr id="6" name="Рисунок 5" descr="0938deb62c62b9b095c8b4c53147ecba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428596" y="2071678"/>
            <a:ext cx="3429024" cy="3714776"/>
          </a:xfrm>
          <a:prstGeom prst="rect">
            <a:avLst/>
          </a:prstGeom>
        </p:spPr>
      </p:pic>
      <p:pic>
        <p:nvPicPr>
          <p:cNvPr id="7" name="Рисунок 6" descr="83485_9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4143372" y="3786190"/>
            <a:ext cx="4302132" cy="2714644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58556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14546" y="285728"/>
            <a:ext cx="62865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FF0000"/>
                </a:solidFill>
              </a:rPr>
              <a:t>Аппликация их шерстяных ниток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pic>
        <p:nvPicPr>
          <p:cNvPr id="6" name="Рисунок 5" descr="0054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714348" y="785794"/>
            <a:ext cx="3357586" cy="2714644"/>
          </a:xfrm>
          <a:prstGeom prst="rect">
            <a:avLst/>
          </a:prstGeom>
        </p:spPr>
      </p:pic>
      <p:pic>
        <p:nvPicPr>
          <p:cNvPr id="7" name="Рисунок 6" descr="6-44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785794"/>
            <a:ext cx="3886212" cy="5548330"/>
          </a:xfrm>
          <a:prstGeom prst="rect">
            <a:avLst/>
          </a:prstGeom>
        </p:spPr>
      </p:pic>
      <p:pic>
        <p:nvPicPr>
          <p:cNvPr id="8" name="Рисунок 7" descr="hello_html_3850285f (1)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428596" y="3500438"/>
            <a:ext cx="3978276" cy="3162302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58556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14546" y="285728"/>
            <a:ext cx="62151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FF0000"/>
                </a:solidFill>
              </a:rPr>
              <a:t>Аппликация из листьев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pic>
        <p:nvPicPr>
          <p:cNvPr id="5" name="Рисунок 4" descr="f_21653003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5643570" y="1214422"/>
            <a:ext cx="3144542" cy="4643446"/>
          </a:xfrm>
          <a:prstGeom prst="rect">
            <a:avLst/>
          </a:prstGeom>
        </p:spPr>
      </p:pic>
      <p:pic>
        <p:nvPicPr>
          <p:cNvPr id="6" name="Рисунок 5" descr="img10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571472" y="857232"/>
            <a:ext cx="4738694" cy="2714644"/>
          </a:xfrm>
          <a:prstGeom prst="rect">
            <a:avLst/>
          </a:prstGeom>
        </p:spPr>
      </p:pic>
      <p:pic>
        <p:nvPicPr>
          <p:cNvPr id="7" name="Рисунок 6" descr="original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642910" y="3643314"/>
            <a:ext cx="4643470" cy="2957513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58556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643174" y="357166"/>
            <a:ext cx="58579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FF0000"/>
                </a:solidFill>
              </a:rPr>
              <a:t>Квиллинг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71670" y="1142984"/>
            <a:ext cx="67151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</a:rPr>
              <a:t>Одна из необычных техник бумажного творчества, - это филигранное искусство</a:t>
            </a:r>
            <a:r>
              <a:rPr lang="ru-RU" sz="2000" dirty="0" smtClean="0"/>
              <a:t> </a:t>
            </a:r>
            <a:r>
              <a:rPr lang="ru-RU" sz="2000" b="1" dirty="0" smtClean="0">
                <a:solidFill>
                  <a:srgbClr val="008000"/>
                </a:solidFill>
              </a:rPr>
              <a:t>бумагокручения</a:t>
            </a:r>
            <a:r>
              <a:rPr lang="ru-RU" sz="2000" dirty="0" smtClean="0">
                <a:solidFill>
                  <a:srgbClr val="008000"/>
                </a:solidFill>
              </a:rPr>
              <a:t>. </a:t>
            </a:r>
            <a:r>
              <a:rPr lang="ru-RU" sz="2000" dirty="0" smtClean="0">
                <a:solidFill>
                  <a:srgbClr val="002060"/>
                </a:solidFill>
              </a:rPr>
              <a:t>На английском языке данный вид рукоделия называется</a:t>
            </a:r>
            <a:r>
              <a:rPr lang="ru-RU" sz="2000" b="1" dirty="0" smtClean="0">
                <a:solidFill>
                  <a:srgbClr val="002060"/>
                </a:solidFill>
              </a:rPr>
              <a:t>"</a:t>
            </a:r>
            <a:r>
              <a:rPr lang="ru-RU" sz="2000" b="1" dirty="0" err="1" smtClean="0">
                <a:solidFill>
                  <a:srgbClr val="002060"/>
                </a:solidFill>
              </a:rPr>
              <a:t>quilling</a:t>
            </a:r>
            <a:r>
              <a:rPr lang="ru-RU" sz="2000" b="1" dirty="0" smtClean="0">
                <a:solidFill>
                  <a:srgbClr val="002060"/>
                </a:solidFill>
              </a:rPr>
              <a:t>" </a:t>
            </a:r>
            <a:r>
              <a:rPr lang="ru-RU" sz="2000" dirty="0" smtClean="0">
                <a:solidFill>
                  <a:srgbClr val="002060"/>
                </a:solidFill>
              </a:rPr>
              <a:t>- от слова </a:t>
            </a:r>
            <a:r>
              <a:rPr lang="ru-RU" sz="2000" b="1" dirty="0" smtClean="0">
                <a:solidFill>
                  <a:srgbClr val="002060"/>
                </a:solidFill>
              </a:rPr>
              <a:t>"</a:t>
            </a:r>
            <a:r>
              <a:rPr lang="ru-RU" sz="2000" b="1" dirty="0" err="1" smtClean="0">
                <a:solidFill>
                  <a:srgbClr val="002060"/>
                </a:solidFill>
              </a:rPr>
              <a:t>quill</a:t>
            </a:r>
            <a:r>
              <a:rPr lang="ru-RU" sz="2000" b="1" dirty="0" smtClean="0">
                <a:solidFill>
                  <a:srgbClr val="002060"/>
                </a:solidFill>
              </a:rPr>
              <a:t>" </a:t>
            </a:r>
            <a:r>
              <a:rPr lang="ru-RU" sz="2000" dirty="0" smtClean="0">
                <a:solidFill>
                  <a:srgbClr val="002060"/>
                </a:solidFill>
              </a:rPr>
              <a:t>или </a:t>
            </a:r>
            <a:r>
              <a:rPr lang="ru-RU" sz="2000" b="1" dirty="0" smtClean="0">
                <a:solidFill>
                  <a:srgbClr val="002060"/>
                </a:solidFill>
              </a:rPr>
              <a:t>"птичье перо"</a:t>
            </a:r>
            <a:r>
              <a:rPr lang="ru-RU" sz="2000" dirty="0" smtClean="0">
                <a:solidFill>
                  <a:srgbClr val="002060"/>
                </a:solidFill>
              </a:rPr>
              <a:t>.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43108" y="2643182"/>
            <a:ext cx="664373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8000"/>
                </a:solidFill>
              </a:rPr>
              <a:t>Для бумагокручения требуются: </a:t>
            </a:r>
            <a:r>
              <a:rPr lang="ru-RU" sz="2000" dirty="0" smtClean="0">
                <a:solidFill>
                  <a:srgbClr val="002060"/>
                </a:solidFill>
              </a:rPr>
              <a:t>тонкие полоски разноцветной бумаги (можно нарезать вручную или купить готовые наборы), клей, ножницы, пинцет и много терпения и усидчивости. 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b="1" dirty="0" smtClean="0">
                <a:solidFill>
                  <a:srgbClr val="008000"/>
                </a:solidFill>
              </a:rPr>
              <a:t>Техника:</a:t>
            </a:r>
            <a:r>
              <a:rPr lang="ru-RU" sz="2000" dirty="0" smtClean="0"/>
              <a:t> </a:t>
            </a:r>
            <a:r>
              <a:rPr lang="ru-RU" sz="2000" dirty="0" smtClean="0">
                <a:solidFill>
                  <a:srgbClr val="002060"/>
                </a:solidFill>
              </a:rPr>
              <a:t>Полоска бумаги свивается в плотную спираль. Потом тугую спираль распускают до нужного размера и придают ей нужную форму и кончик ленты скрепляют клеем. Полученные фигурки используют по желанию – для составления открыток и панно, украшения коробок, даже для составления объемных скульптур и создания бумажной бижутерии. </a:t>
            </a:r>
            <a:endParaRPr lang="ru-RU" sz="2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58556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Angelochek-applikatsiya-s-elementami-kvilling.-Master-klass-po-shagam.-7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500034" y="357166"/>
            <a:ext cx="3714776" cy="3000396"/>
          </a:xfrm>
          <a:prstGeom prst="rect">
            <a:avLst/>
          </a:prstGeom>
        </p:spPr>
      </p:pic>
      <p:pic>
        <p:nvPicPr>
          <p:cNvPr id="6" name="Рисунок 5" descr="Angelochek-applikatsiya-s-elementami-kvilling.-Master-klass-po-shagam.-9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4714876" y="357166"/>
            <a:ext cx="3786194" cy="3000395"/>
          </a:xfrm>
          <a:prstGeom prst="rect">
            <a:avLst/>
          </a:prstGeom>
        </p:spPr>
      </p:pic>
      <p:pic>
        <p:nvPicPr>
          <p:cNvPr id="7" name="Рисунок 6" descr="Angelochek-applikatsiya-s-elementami-kvilling.-Master-klass-po-shagam.-11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3000364" y="3429000"/>
            <a:ext cx="4714868" cy="307183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58556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5984" y="357166"/>
            <a:ext cx="6500858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FF0000"/>
                </a:solidFill>
              </a:rPr>
              <a:t>ЦВЕТНОЙ ГРАТТАЖ </a:t>
            </a:r>
          </a:p>
          <a:p>
            <a:endParaRPr lang="ru-RU" sz="2400" dirty="0" smtClean="0"/>
          </a:p>
          <a:p>
            <a:r>
              <a:rPr lang="ru-RU" sz="2400" dirty="0" smtClean="0">
                <a:solidFill>
                  <a:srgbClr val="008000"/>
                </a:solidFill>
              </a:rPr>
              <a:t>Возраст: </a:t>
            </a:r>
            <a:r>
              <a:rPr lang="ru-RU" sz="2400" dirty="0" smtClean="0"/>
              <a:t>от шести лет. </a:t>
            </a:r>
          </a:p>
          <a:p>
            <a:r>
              <a:rPr lang="ru-RU" sz="2400" dirty="0" smtClean="0">
                <a:solidFill>
                  <a:srgbClr val="008000"/>
                </a:solidFill>
              </a:rPr>
              <a:t>Средства выразительности: </a:t>
            </a:r>
            <a:r>
              <a:rPr lang="ru-RU" sz="2400" dirty="0" smtClean="0"/>
              <a:t>линия, штрих, цвет. </a:t>
            </a:r>
            <a:r>
              <a:rPr lang="ru-RU" sz="2400" dirty="0" smtClean="0">
                <a:solidFill>
                  <a:srgbClr val="008000"/>
                </a:solidFill>
              </a:rPr>
              <a:t>Материалы: </a:t>
            </a:r>
            <a:r>
              <a:rPr lang="ru-RU" sz="2400" dirty="0" smtClean="0"/>
              <a:t>цветной картон или плотная бумага, предварительно раскрашенные акварелью, либо фломастерами, свеча, широкая кисть, мисочки для гуаши, палочка с заточенными концами. </a:t>
            </a:r>
          </a:p>
          <a:p>
            <a:r>
              <a:rPr lang="ru-RU" sz="2400" dirty="0" smtClean="0">
                <a:solidFill>
                  <a:srgbClr val="008000"/>
                </a:solidFill>
              </a:rPr>
              <a:t>Способ получения изображения: </a:t>
            </a:r>
            <a:r>
              <a:rPr lang="ru-RU" sz="2400" dirty="0" smtClean="0"/>
              <a:t>ребёнок натирает свечой лист так, чтобы он весь был покрыт слоем воска. Затем лист закрашивается гуашью, смешанной с жидким мылом. После высыхания палочкой процарапывается рисунок. Далее возможно </a:t>
            </a:r>
            <a:r>
              <a:rPr lang="ru-RU" sz="2400" dirty="0" err="1" smtClean="0"/>
              <a:t>дорисовывание</a:t>
            </a:r>
            <a:r>
              <a:rPr lang="ru-RU" sz="2400" dirty="0" smtClean="0"/>
              <a:t> недостающих деталей гуашью.</a:t>
            </a:r>
            <a:endParaRPr lang="ru-RU" sz="24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58556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122131552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1928794" y="214290"/>
            <a:ext cx="6072230" cy="2928958"/>
          </a:xfrm>
          <a:prstGeom prst="rect">
            <a:avLst/>
          </a:prstGeom>
        </p:spPr>
      </p:pic>
      <p:pic>
        <p:nvPicPr>
          <p:cNvPr id="5" name="Рисунок 4" descr="Angelochek-applikatsiya-s-elementami-kvilling.-Master-klass-po-shagam.-1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928662" y="3214686"/>
            <a:ext cx="3429006" cy="3429000"/>
          </a:xfrm>
          <a:prstGeom prst="rect">
            <a:avLst/>
          </a:prstGeom>
        </p:spPr>
      </p:pic>
      <p:pic>
        <p:nvPicPr>
          <p:cNvPr id="6" name="Рисунок 5" descr="image_15817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4714876" y="3571876"/>
            <a:ext cx="3595678" cy="2852732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58556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357422" y="214290"/>
            <a:ext cx="60007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FF0000"/>
                </a:solidFill>
              </a:rPr>
              <a:t>Торцевание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71670" y="714356"/>
            <a:ext cx="671517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i="1" dirty="0" smtClean="0">
                <a:solidFill>
                  <a:srgbClr val="008000"/>
                </a:solidFill>
              </a:rPr>
              <a:t>Торцевание</a:t>
            </a:r>
            <a:r>
              <a:rPr lang="ru-RU" sz="2000" dirty="0" smtClean="0"/>
              <a:t> </a:t>
            </a:r>
            <a:r>
              <a:rPr lang="ru-RU" sz="2000" dirty="0" smtClean="0">
                <a:solidFill>
                  <a:srgbClr val="002060"/>
                </a:solidFill>
              </a:rPr>
              <a:t>– один из видов бумажного рукоделия. Эту технику можно отнести и к способу аппликации, и к виду </a:t>
            </a:r>
            <a:r>
              <a:rPr lang="ru-RU" sz="2000" dirty="0" err="1" smtClean="0">
                <a:solidFill>
                  <a:srgbClr val="002060"/>
                </a:solidFill>
              </a:rPr>
              <a:t>квиллинга</a:t>
            </a:r>
            <a:r>
              <a:rPr lang="ru-RU" sz="2000" dirty="0" smtClean="0">
                <a:solidFill>
                  <a:srgbClr val="002060"/>
                </a:solidFill>
              </a:rPr>
              <a:t> (</a:t>
            </a:r>
            <a:r>
              <a:rPr lang="ru-RU" sz="2000" dirty="0" err="1" smtClean="0">
                <a:solidFill>
                  <a:srgbClr val="002060"/>
                </a:solidFill>
              </a:rPr>
              <a:t>бумаговерчения</a:t>
            </a:r>
            <a:r>
              <a:rPr lang="ru-RU" sz="2000" dirty="0" smtClean="0">
                <a:solidFill>
                  <a:srgbClr val="002060"/>
                </a:solidFill>
              </a:rPr>
              <a:t>).</a:t>
            </a:r>
          </a:p>
          <a:p>
            <a:r>
              <a:rPr lang="ru-RU" sz="2000" i="1" dirty="0" smtClean="0">
                <a:solidFill>
                  <a:srgbClr val="008000"/>
                </a:solidFill>
              </a:rPr>
              <a:t>Принцип торцевания</a:t>
            </a:r>
          </a:p>
          <a:p>
            <a:r>
              <a:rPr lang="ru-RU" sz="2000" dirty="0" smtClean="0">
                <a:solidFill>
                  <a:srgbClr val="008000"/>
                </a:solidFill>
              </a:rPr>
              <a:t>В основе этой техники </a:t>
            </a:r>
            <a:r>
              <a:rPr lang="ru-RU" sz="2000" dirty="0" smtClean="0">
                <a:solidFill>
                  <a:srgbClr val="002060"/>
                </a:solidFill>
              </a:rPr>
              <a:t>– создание изображений и предметов с помощью объемных элементов из бумаги. Объемный элемент торцевания называют «торцовкой» или «торчком». Он представляет собой сжатый в виде воронки или конуса кусочек мягкой бумаги. Именно из таких элементов и создается задуманное изделие. Каждая такая «</a:t>
            </a:r>
            <a:r>
              <a:rPr lang="ru-RU" sz="2000" dirty="0" err="1" smtClean="0">
                <a:solidFill>
                  <a:srgbClr val="002060"/>
                </a:solidFill>
              </a:rPr>
              <a:t>торцовочка</a:t>
            </a:r>
            <a:r>
              <a:rPr lang="ru-RU" sz="2000" dirty="0" smtClean="0">
                <a:solidFill>
                  <a:srgbClr val="002060"/>
                </a:solidFill>
              </a:rPr>
              <a:t>» как один мазок кисти в создании картины.</a:t>
            </a:r>
          </a:p>
          <a:p>
            <a:r>
              <a:rPr lang="ru-RU" sz="2000" dirty="0" smtClean="0">
                <a:solidFill>
                  <a:srgbClr val="002060"/>
                </a:solidFill>
              </a:rPr>
              <a:t>Обычно в этой технике используется гофрированная бумага или по-другому креповая.</a:t>
            </a:r>
          </a:p>
          <a:p>
            <a:r>
              <a:rPr lang="ru-RU" sz="2000" dirty="0" smtClean="0">
                <a:solidFill>
                  <a:srgbClr val="002060"/>
                </a:solidFill>
              </a:rPr>
              <a:t>Ну а </a:t>
            </a:r>
            <a:r>
              <a:rPr lang="ru-RU" sz="2000" dirty="0" smtClean="0">
                <a:solidFill>
                  <a:srgbClr val="008000"/>
                </a:solidFill>
              </a:rPr>
              <a:t>главный инструмент торцевания </a:t>
            </a:r>
            <a:r>
              <a:rPr lang="ru-RU" sz="2000" dirty="0" smtClean="0">
                <a:solidFill>
                  <a:srgbClr val="002060"/>
                </a:solidFill>
              </a:rPr>
              <a:t>— длинная тонкая палочка с тупым концом. На роль такого инструмента вполне может подойти карандаш, стрежень или корпус от шариковой ручки, китайская палочка для еды и любая другая подходящая палочка.</a:t>
            </a:r>
            <a:endParaRPr lang="ru-RU" sz="2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58556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Торцевание - техника и примеры работ 1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28596" y="214290"/>
            <a:ext cx="4071966" cy="2857520"/>
          </a:xfrm>
          <a:prstGeom prst="rect">
            <a:avLst/>
          </a:prstGeom>
        </p:spPr>
      </p:pic>
      <p:pic>
        <p:nvPicPr>
          <p:cNvPr id="5" name="Рисунок 4" descr="Торцевание - техника и примеры работ 2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4786314" y="214290"/>
            <a:ext cx="3976694" cy="2786082"/>
          </a:xfrm>
          <a:prstGeom prst="rect">
            <a:avLst/>
          </a:prstGeom>
        </p:spPr>
      </p:pic>
      <p:pic>
        <p:nvPicPr>
          <p:cNvPr id="6" name="Рисунок 5" descr="Торцевание - техника и примеры работ 3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428596" y="3143248"/>
            <a:ext cx="4143404" cy="3324234"/>
          </a:xfrm>
          <a:prstGeom prst="rect">
            <a:avLst/>
          </a:prstGeom>
        </p:spPr>
      </p:pic>
      <p:pic>
        <p:nvPicPr>
          <p:cNvPr id="7" name="Рисунок 6" descr="Торцевание - техника и примеры работ 4.jp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4786314" y="3143248"/>
            <a:ext cx="3905256" cy="3395672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58556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Торцевание - техника и примеры работ 5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2857488" y="285728"/>
            <a:ext cx="4000528" cy="2428892"/>
          </a:xfrm>
          <a:prstGeom prst="rect">
            <a:avLst/>
          </a:prstGeom>
        </p:spPr>
      </p:pic>
      <p:pic>
        <p:nvPicPr>
          <p:cNvPr id="5" name="Рисунок 4" descr="Без названия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357158" y="2928934"/>
            <a:ext cx="4857784" cy="3705228"/>
          </a:xfrm>
          <a:prstGeom prst="rect">
            <a:avLst/>
          </a:prstGeom>
        </p:spPr>
      </p:pic>
      <p:pic>
        <p:nvPicPr>
          <p:cNvPr id="6" name="Рисунок 5" descr="image6.pn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5500694" y="3000372"/>
            <a:ext cx="3097467" cy="3571876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58556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5984" y="571480"/>
            <a:ext cx="6286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143108" y="214290"/>
            <a:ext cx="65008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FF0000"/>
                </a:solidFill>
              </a:rPr>
              <a:t>Аппликация из вырезанных ладошек</a:t>
            </a:r>
            <a:endParaRPr lang="ru-RU" sz="2400" b="1" i="1" dirty="0">
              <a:solidFill>
                <a:srgbClr val="FF0000"/>
              </a:solidFill>
            </a:endParaRPr>
          </a:p>
        </p:txBody>
      </p:sp>
      <p:pic>
        <p:nvPicPr>
          <p:cNvPr id="6" name="Рисунок 5" descr="wpid-applikaciya-iz-detskih-ladoshek_i_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4546" y="714356"/>
            <a:ext cx="6143668" cy="3143272"/>
          </a:xfrm>
          <a:prstGeom prst="rect">
            <a:avLst/>
          </a:prstGeom>
        </p:spPr>
      </p:pic>
      <p:pic>
        <p:nvPicPr>
          <p:cNvPr id="7" name="Рисунок 6" descr="applikatsii-iz-siluetov-ladoshek-10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428596" y="3929066"/>
            <a:ext cx="3643338" cy="2714620"/>
          </a:xfrm>
          <a:prstGeom prst="rect">
            <a:avLst/>
          </a:prstGeom>
        </p:spPr>
      </p:pic>
      <p:pic>
        <p:nvPicPr>
          <p:cNvPr id="8" name="Рисунок 7" descr="mfGlovKbChQ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4572000" y="4143380"/>
            <a:ext cx="3690946" cy="2428879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58556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43108" y="285728"/>
            <a:ext cx="62865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FF0000"/>
                </a:solidFill>
              </a:rPr>
              <a:t>Аппликация «мозаика»</a:t>
            </a:r>
            <a:endParaRPr lang="ru-RU" sz="2400" b="1" i="1" dirty="0">
              <a:solidFill>
                <a:srgbClr val="FF0000"/>
              </a:solidFill>
            </a:endParaRPr>
          </a:p>
        </p:txBody>
      </p:sp>
      <p:pic>
        <p:nvPicPr>
          <p:cNvPr id="5" name="Рисунок 4" descr="image1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4546" y="1214422"/>
            <a:ext cx="6286544" cy="4929222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58556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mozaichnaya-applikaciya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5072066" y="214292"/>
            <a:ext cx="3633787" cy="3148346"/>
          </a:xfrm>
          <a:prstGeom prst="rect">
            <a:avLst/>
          </a:prstGeom>
        </p:spPr>
      </p:pic>
      <p:pic>
        <p:nvPicPr>
          <p:cNvPr id="5" name="Рисунок 4" descr="16846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596" y="1214422"/>
            <a:ext cx="4267200" cy="4432300"/>
          </a:xfrm>
          <a:prstGeom prst="rect">
            <a:avLst/>
          </a:prstGeom>
        </p:spPr>
      </p:pic>
      <p:pic>
        <p:nvPicPr>
          <p:cNvPr id="6" name="Рисунок 5" descr="6abf44fe508413ea25d70664e9add562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5286380" y="3429000"/>
            <a:ext cx="3071834" cy="3124199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58556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5984" y="357166"/>
            <a:ext cx="59293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FF0000"/>
                </a:solidFill>
              </a:rPr>
              <a:t>Аппликация из ткани</a:t>
            </a:r>
            <a:endParaRPr lang="ru-RU" sz="2400" b="1" i="1" dirty="0">
              <a:solidFill>
                <a:srgbClr val="FF0000"/>
              </a:solidFill>
            </a:endParaRPr>
          </a:p>
        </p:txBody>
      </p:sp>
      <p:pic>
        <p:nvPicPr>
          <p:cNvPr id="5" name="Рисунок 4" descr="03320ab08c99fe3b80724f1c8860ec74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571472" y="3714752"/>
            <a:ext cx="4071966" cy="2786065"/>
          </a:xfrm>
          <a:prstGeom prst="rect">
            <a:avLst/>
          </a:prstGeom>
        </p:spPr>
      </p:pic>
      <p:pic>
        <p:nvPicPr>
          <p:cNvPr id="6" name="Рисунок 5" descr="2512133376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4929190" y="3714752"/>
            <a:ext cx="3643338" cy="2714644"/>
          </a:xfrm>
          <a:prstGeom prst="rect">
            <a:avLst/>
          </a:prstGeom>
        </p:spPr>
      </p:pic>
      <p:pic>
        <p:nvPicPr>
          <p:cNvPr id="7" name="Рисунок 6" descr="IMG_8039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2786050" y="785794"/>
            <a:ext cx="4786346" cy="285752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58556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5984" y="428604"/>
            <a:ext cx="64294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FF0000"/>
                </a:solidFill>
              </a:rPr>
              <a:t>Аппликация из пуговиц</a:t>
            </a:r>
            <a:endParaRPr lang="ru-RU" sz="2400" b="1" i="1" dirty="0">
              <a:solidFill>
                <a:srgbClr val="FF0000"/>
              </a:solidFill>
            </a:endParaRPr>
          </a:p>
        </p:txBody>
      </p:sp>
      <p:pic>
        <p:nvPicPr>
          <p:cNvPr id="5" name="Рисунок 4" descr="2-13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1670" y="1142984"/>
            <a:ext cx="6692920" cy="4816486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58556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стрекоза2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2357422" y="714356"/>
            <a:ext cx="6226385" cy="492922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58556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hello_html_4893f55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596" y="214290"/>
            <a:ext cx="3429024" cy="2571768"/>
          </a:xfrm>
          <a:prstGeom prst="rect">
            <a:avLst/>
          </a:prstGeom>
        </p:spPr>
      </p:pic>
      <p:pic>
        <p:nvPicPr>
          <p:cNvPr id="5" name="Рисунок 4" descr="6 (1)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4429124" y="285728"/>
            <a:ext cx="4262434" cy="2500329"/>
          </a:xfrm>
          <a:prstGeom prst="rect">
            <a:avLst/>
          </a:prstGeom>
        </p:spPr>
      </p:pic>
      <p:pic>
        <p:nvPicPr>
          <p:cNvPr id="6" name="Рисунок 5" descr="560x370_a2ed34271cf738845a782428c32b221f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785786" y="3000372"/>
            <a:ext cx="4000528" cy="3524250"/>
          </a:xfrm>
          <a:prstGeom prst="rect">
            <a:avLst/>
          </a:prstGeom>
        </p:spPr>
      </p:pic>
      <p:pic>
        <p:nvPicPr>
          <p:cNvPr id="7" name="Рисунок 6" descr="hello_html_140b36b1.jp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5072066" y="3143248"/>
            <a:ext cx="3405194" cy="3286135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58556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71670" y="285728"/>
            <a:ext cx="68580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FF0000"/>
                </a:solidFill>
              </a:rPr>
              <a:t>Аппликация из одноразовых бумажных тарелочек</a:t>
            </a:r>
            <a:endParaRPr lang="ru-RU" sz="2400" b="1" i="1" dirty="0">
              <a:solidFill>
                <a:srgbClr val="FF0000"/>
              </a:solidFill>
            </a:endParaRPr>
          </a:p>
        </p:txBody>
      </p:sp>
      <p:pic>
        <p:nvPicPr>
          <p:cNvPr id="5" name="Рисунок 4" descr="page-678-6-big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500034" y="3628098"/>
            <a:ext cx="3000396" cy="2872719"/>
          </a:xfrm>
          <a:prstGeom prst="rect">
            <a:avLst/>
          </a:prstGeom>
        </p:spPr>
      </p:pic>
      <p:pic>
        <p:nvPicPr>
          <p:cNvPr id="6" name="Рисунок 5" descr="Zveryushki-iz-bumazhnyh-tarelok-6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5117160" y="1142984"/>
            <a:ext cx="3529037" cy="2286016"/>
          </a:xfrm>
          <a:prstGeom prst="rect">
            <a:avLst/>
          </a:prstGeom>
        </p:spPr>
      </p:pic>
      <p:pic>
        <p:nvPicPr>
          <p:cNvPr id="7" name="Рисунок 6" descr="vUU6Hn_ZWlk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4143372" y="3714752"/>
            <a:ext cx="3771904" cy="2828928"/>
          </a:xfrm>
          <a:prstGeom prst="rect">
            <a:avLst/>
          </a:prstGeom>
        </p:spPr>
      </p:pic>
      <p:pic>
        <p:nvPicPr>
          <p:cNvPr id="8" name="Рисунок 7" descr="detskie-podelki-iz-odnorazovyh-bumazhnyh-tarelok-3.jp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1714480" y="714356"/>
            <a:ext cx="2884284" cy="2694805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58556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43108" y="214290"/>
            <a:ext cx="64294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FF0000"/>
                </a:solidFill>
              </a:rPr>
              <a:t>Аппликация с использованием рулона от туалетной бумаги</a:t>
            </a:r>
            <a:endParaRPr lang="ru-RU" sz="2400" b="1" i="1" dirty="0">
              <a:solidFill>
                <a:srgbClr val="FF0000"/>
              </a:solidFill>
            </a:endParaRPr>
          </a:p>
        </p:txBody>
      </p:sp>
      <p:pic>
        <p:nvPicPr>
          <p:cNvPr id="5" name="Рисунок 4" descr="16028769_44314 (1)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571472" y="1000109"/>
            <a:ext cx="3810026" cy="2857520"/>
          </a:xfrm>
          <a:prstGeom prst="rect">
            <a:avLst/>
          </a:prstGeom>
        </p:spPr>
      </p:pic>
      <p:pic>
        <p:nvPicPr>
          <p:cNvPr id="6" name="Рисунок 5" descr="dc10b1d35ba427333c6e_middle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4643438" y="1071546"/>
            <a:ext cx="4071936" cy="2714624"/>
          </a:xfrm>
          <a:prstGeom prst="rect">
            <a:avLst/>
          </a:prstGeom>
        </p:spPr>
      </p:pic>
      <p:pic>
        <p:nvPicPr>
          <p:cNvPr id="7" name="Рисунок 6" descr="kagit-havlu-rulo-kalemlik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3000364" y="3857628"/>
            <a:ext cx="4214842" cy="2809895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58556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357422" y="357166"/>
            <a:ext cx="6286544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</a:rPr>
              <a:t>Это лишь некоторые виды нетрадиционных техник, их существует гораздо больше и ещё многое можно придумать самому, главное чтобы было желание творить и фантазировать.</a:t>
            </a:r>
          </a:p>
          <a:p>
            <a:endParaRPr lang="ru-RU" sz="3200" b="1" i="1" dirty="0" smtClean="0">
              <a:solidFill>
                <a:srgbClr val="C00000"/>
              </a:solidFill>
            </a:endParaRPr>
          </a:p>
          <a:p>
            <a:r>
              <a:rPr lang="ru-RU" sz="3200" b="1" i="1" dirty="0" smtClean="0">
                <a:solidFill>
                  <a:srgbClr val="008000"/>
                </a:solidFill>
              </a:rPr>
              <a:t>Успехов в развитии творческих способностей у ваших воспитанников!</a:t>
            </a:r>
          </a:p>
          <a:p>
            <a:endParaRPr lang="ru-RU" sz="3200" b="1" i="1" dirty="0" smtClean="0">
              <a:solidFill>
                <a:srgbClr val="C00000"/>
              </a:solidFill>
            </a:endParaRPr>
          </a:p>
          <a:p>
            <a:pPr algn="ctr"/>
            <a:r>
              <a:rPr lang="ru-RU" sz="3200" b="1" i="1" dirty="0" smtClean="0">
                <a:solidFill>
                  <a:srgbClr val="C00000"/>
                </a:solidFill>
              </a:rPr>
              <a:t>СПАСИБО ЗА ВНИМАНИЕ!</a:t>
            </a:r>
            <a:endParaRPr lang="ru-RU" sz="32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58556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28860" y="285728"/>
            <a:ext cx="6357982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FF0000"/>
                </a:solidFill>
              </a:rPr>
              <a:t>Рисование песком, крупой, солью, скорлупой. </a:t>
            </a:r>
          </a:p>
          <a:p>
            <a:endParaRPr lang="ru-RU" sz="2400" dirty="0" smtClean="0"/>
          </a:p>
          <a:p>
            <a:r>
              <a:rPr lang="ru-RU" sz="2400" dirty="0" smtClean="0">
                <a:solidFill>
                  <a:srgbClr val="008000"/>
                </a:solidFill>
              </a:rPr>
              <a:t>Возраст: </a:t>
            </a:r>
            <a:r>
              <a:rPr lang="ru-RU" sz="2400" dirty="0" smtClean="0"/>
              <a:t>от шести лет. </a:t>
            </a:r>
          </a:p>
          <a:p>
            <a:r>
              <a:rPr lang="ru-RU" sz="2400" dirty="0" smtClean="0">
                <a:solidFill>
                  <a:srgbClr val="008000"/>
                </a:solidFill>
              </a:rPr>
              <a:t>Средства выразительности: </a:t>
            </a:r>
            <a:r>
              <a:rPr lang="ru-RU" sz="2400" dirty="0" smtClean="0"/>
              <a:t>объем. </a:t>
            </a:r>
          </a:p>
          <a:p>
            <a:r>
              <a:rPr lang="ru-RU" sz="2400" dirty="0" smtClean="0">
                <a:solidFill>
                  <a:srgbClr val="008000"/>
                </a:solidFill>
              </a:rPr>
              <a:t>Материалы: </a:t>
            </a:r>
            <a:r>
              <a:rPr lang="ru-RU" sz="2400" dirty="0" smtClean="0"/>
              <a:t>картон, кисти для клея, простой карандаш, клей ПВА, чистый песок (крупа, соль, скорлупа) </a:t>
            </a:r>
          </a:p>
          <a:p>
            <a:r>
              <a:rPr lang="ru-RU" sz="2400" dirty="0" smtClean="0">
                <a:solidFill>
                  <a:srgbClr val="008000"/>
                </a:solidFill>
              </a:rPr>
              <a:t>Способ получения изображения: </a:t>
            </a:r>
            <a:r>
              <a:rPr lang="ru-RU" sz="2400" dirty="0" smtClean="0"/>
              <a:t>Ребенок готовит картон нужного цвета, простым карандашом наносит необходимый рисунок, потом каждый предмет по очереди намазывает клеем и посыпает аккуратно сыпучим веществом, лишнее ссыпает на поднос. Если нужно придать больший объем, то этот предмет намазывается клеем несколько раз по поверхности песка.</a:t>
            </a:r>
            <a:endParaRPr lang="ru-RU"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58556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6(388)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5214942" y="3000372"/>
            <a:ext cx="3571900" cy="3429024"/>
          </a:xfrm>
          <a:prstGeom prst="rect">
            <a:avLst/>
          </a:prstGeom>
        </p:spPr>
      </p:pic>
      <p:pic>
        <p:nvPicPr>
          <p:cNvPr id="5" name="Рисунок 4" descr="2617598444 (1)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785786" y="214290"/>
            <a:ext cx="7643866" cy="2792620"/>
          </a:xfrm>
          <a:prstGeom prst="rect">
            <a:avLst/>
          </a:prstGeom>
        </p:spPr>
      </p:pic>
      <p:pic>
        <p:nvPicPr>
          <p:cNvPr id="6" name="Рисунок 5" descr="risovanie-mankoj1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357158" y="3000372"/>
            <a:ext cx="4714875" cy="35814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58556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5984" y="357166"/>
            <a:ext cx="62865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FF0000"/>
                </a:solidFill>
              </a:rPr>
              <a:t>Нетрадиционные техники в лепке</a:t>
            </a:r>
            <a:r>
              <a:rPr lang="ru-RU" sz="2800" b="1" dirty="0" smtClean="0">
                <a:solidFill>
                  <a:srgbClr val="FF0000"/>
                </a:solidFill>
              </a:rPr>
              <a:t>: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14546" y="928670"/>
            <a:ext cx="6643734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rgbClr val="008000"/>
                </a:solidFill>
              </a:rPr>
              <a:t>Соленое тесто</a:t>
            </a:r>
            <a:endParaRPr lang="ru-RU" sz="2000" dirty="0" smtClean="0">
              <a:solidFill>
                <a:srgbClr val="008000"/>
              </a:solidFill>
            </a:endParaRPr>
          </a:p>
          <a:p>
            <a:r>
              <a:rPr lang="ru-RU" sz="2000" dirty="0" smtClean="0">
                <a:solidFill>
                  <a:srgbClr val="002060"/>
                </a:solidFill>
              </a:rPr>
              <a:t>С самыми маленькими детьми очень хорошо начинать лепку из </a:t>
            </a:r>
            <a:r>
              <a:rPr lang="ru-RU" sz="2000" b="1" i="1" dirty="0" smtClean="0">
                <a:solidFill>
                  <a:srgbClr val="002060"/>
                </a:solidFill>
              </a:rPr>
              <a:t>с</a:t>
            </a:r>
            <a:r>
              <a:rPr lang="ru-RU" sz="2000" b="1" i="1" dirty="0" smtClean="0">
                <a:solidFill>
                  <a:srgbClr val="008000"/>
                </a:solidFill>
              </a:rPr>
              <a:t>оленого теста</a:t>
            </a:r>
            <a:r>
              <a:rPr lang="ru-RU" sz="2000" dirty="0" smtClean="0">
                <a:solidFill>
                  <a:srgbClr val="002060"/>
                </a:solidFill>
              </a:rPr>
              <a:t>. Работа с ним доставляет удовольствие и радость. Соленое тесто обладает удивительными свойствами: мягкостью, пластичностью, простотой использования, доступностью. </a:t>
            </a:r>
          </a:p>
          <a:p>
            <a:r>
              <a:rPr lang="ru-RU" sz="2000" dirty="0" smtClean="0">
                <a:solidFill>
                  <a:srgbClr val="002060"/>
                </a:solidFill>
              </a:rPr>
              <a:t>Готовые поделки сушат в духовке или просто на воздухе, после чего расписывают, а далее покрывают лаком.</a:t>
            </a: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214546" y="3500438"/>
            <a:ext cx="657229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rgbClr val="008000"/>
                </a:solidFill>
              </a:rPr>
              <a:t>Сдобное и пряничное тесто</a:t>
            </a:r>
            <a:endParaRPr lang="ru-RU" sz="2000" dirty="0" smtClean="0">
              <a:solidFill>
                <a:srgbClr val="008000"/>
              </a:solidFill>
            </a:endParaRPr>
          </a:p>
          <a:p>
            <a:r>
              <a:rPr lang="ru-RU" sz="2000" dirty="0" smtClean="0">
                <a:solidFill>
                  <a:srgbClr val="002060"/>
                </a:solidFill>
              </a:rPr>
              <a:t>Сдобное и пряничное тесто делают по рецептам кулинарных книг, подкрашивая его с помощью пищевых красителей. </a:t>
            </a:r>
          </a:p>
          <a:p>
            <a:r>
              <a:rPr lang="ru-RU" sz="2000" dirty="0" smtClean="0">
                <a:solidFill>
                  <a:srgbClr val="002060"/>
                </a:solidFill>
              </a:rPr>
              <a:t>Пряничное тесто предполагает технику создания пряничных фигур. Они могут быть плоскостные или объемные. После изготовления выпекаются в духовке, как пряники, потом покрываются прозрачной или белой сахарной глазурью.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58556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5984" y="571480"/>
            <a:ext cx="6500858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rgbClr val="008000"/>
                </a:solidFill>
              </a:rPr>
              <a:t>Пластилин</a:t>
            </a:r>
            <a:endParaRPr lang="ru-RU" sz="2000" dirty="0" smtClean="0">
              <a:solidFill>
                <a:srgbClr val="008000"/>
              </a:solidFill>
            </a:endParaRPr>
          </a:p>
          <a:p>
            <a:r>
              <a:rPr lang="ru-RU" sz="2000" dirty="0" smtClean="0">
                <a:solidFill>
                  <a:srgbClr val="002060"/>
                </a:solidFill>
              </a:rPr>
              <a:t>В качестве наиболее популярного материала, используемого на занятиях лепкой, является</a:t>
            </a:r>
            <a:r>
              <a:rPr lang="ru-RU" sz="2000" dirty="0" smtClean="0"/>
              <a:t> </a:t>
            </a:r>
            <a:r>
              <a:rPr lang="ru-RU" sz="2000" i="1" dirty="0" smtClean="0">
                <a:solidFill>
                  <a:srgbClr val="008000"/>
                </a:solidFill>
              </a:rPr>
              <a:t>пластилин</a:t>
            </a:r>
            <a:r>
              <a:rPr lang="ru-RU" sz="2000" dirty="0" smtClean="0">
                <a:solidFill>
                  <a:srgbClr val="008000"/>
                </a:solidFill>
              </a:rPr>
              <a:t>. </a:t>
            </a:r>
            <a:r>
              <a:rPr lang="ru-RU" sz="2000" dirty="0" smtClean="0">
                <a:solidFill>
                  <a:srgbClr val="002060"/>
                </a:solidFill>
              </a:rPr>
              <a:t>Он является мягким и пластичным материалом. Его обычно используют для изображения мелких форм из цветных частей. Цвет вносит разнообразие в работу, является дополнительным средством выразительности.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357422" y="2928934"/>
            <a:ext cx="642942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rgbClr val="008000"/>
                </a:solidFill>
              </a:rPr>
              <a:t>Глина</a:t>
            </a:r>
          </a:p>
          <a:p>
            <a:r>
              <a:rPr lang="ru-RU" sz="2000" dirty="0" smtClean="0">
                <a:solidFill>
                  <a:srgbClr val="002060"/>
                </a:solidFill>
              </a:rPr>
              <a:t>Традиционно считается, что лучшим материалом для лепки в детском саду является глина. Предметы, вылепленные из нее, быстро высыхают, готовые изделия можно закалить до определенной степени твердости, а затем окрасить, покрыть росписью. 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28860" y="5143512"/>
            <a:ext cx="60722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rgbClr val="008000"/>
                </a:solidFill>
              </a:rPr>
              <a:t>Влажный песок, хлеб, мокрая бумага</a:t>
            </a:r>
            <a:endParaRPr lang="ru-RU" sz="2000" b="1" i="1" dirty="0">
              <a:solidFill>
                <a:srgbClr val="008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58556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14546" y="571480"/>
            <a:ext cx="6572296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FF0000"/>
                </a:solidFill>
              </a:rPr>
              <a:t>Виды нетрадиционных техник в лепке:</a:t>
            </a:r>
          </a:p>
          <a:p>
            <a:endParaRPr lang="ru-RU" sz="2400" dirty="0" smtClean="0"/>
          </a:p>
          <a:p>
            <a:pPr>
              <a:buFontTx/>
              <a:buChar char="-"/>
            </a:pPr>
            <a:r>
              <a:rPr lang="ru-RU" sz="2400" dirty="0" smtClean="0"/>
              <a:t>пластилиновая графика - раскрашивание пластилином.</a:t>
            </a:r>
          </a:p>
          <a:p>
            <a:pPr>
              <a:buFontTx/>
              <a:buChar char="-"/>
            </a:pPr>
            <a:r>
              <a:rPr lang="ru-RU" sz="2400" dirty="0" smtClean="0"/>
              <a:t>пластилиновая мозаика» - заполнение изображения мелкими пластилиновыми шариками</a:t>
            </a:r>
          </a:p>
          <a:p>
            <a:pPr>
              <a:buFontTx/>
              <a:buChar char="-"/>
            </a:pPr>
            <a:r>
              <a:rPr lang="ru-RU" sz="2400" dirty="0" smtClean="0"/>
              <a:t>лепка на дисках</a:t>
            </a:r>
          </a:p>
          <a:p>
            <a:r>
              <a:rPr lang="ru-RU" sz="2400" dirty="0" smtClean="0"/>
              <a:t>-лепка на дисках</a:t>
            </a:r>
          </a:p>
          <a:p>
            <a:r>
              <a:rPr lang="ru-RU" sz="2400" dirty="0" smtClean="0"/>
              <a:t>-отпечатки предметов на пластилиновой основе</a:t>
            </a:r>
          </a:p>
          <a:p>
            <a:r>
              <a:rPr lang="ru-RU" sz="2400" dirty="0" smtClean="0"/>
              <a:t>-лепка с использование коробочки  от киндера - сюрприза</a:t>
            </a:r>
          </a:p>
          <a:p>
            <a:r>
              <a:rPr lang="ru-RU" sz="2400" dirty="0" smtClean="0"/>
              <a:t>- лепка с использованием различных материалов: крупа, макароны, бисер, пайетки, семечки, зубочистки</a:t>
            </a:r>
          </a:p>
          <a:p>
            <a:endParaRPr lang="ru-RU" sz="2000" dirty="0" smtClean="0"/>
          </a:p>
          <a:p>
            <a:endParaRPr lang="ru-RU" sz="2000" dirty="0" smtClean="0"/>
          </a:p>
          <a:p>
            <a:endParaRPr lang="ru-RU" sz="2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747</Words>
  <Application>Microsoft Office PowerPoint</Application>
  <PresentationFormat>Экран (4:3)</PresentationFormat>
  <Paragraphs>108</Paragraphs>
  <Slides>42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4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Ирина</dc:creator>
  <cp:lastModifiedBy>Ирина</cp:lastModifiedBy>
  <cp:revision>2</cp:revision>
  <dcterms:created xsi:type="dcterms:W3CDTF">2018-07-16T13:50:37Z</dcterms:created>
  <dcterms:modified xsi:type="dcterms:W3CDTF">2018-07-16T14:04:03Z</dcterms:modified>
</cp:coreProperties>
</file>