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2" r:id="rId14"/>
    <p:sldId id="273" r:id="rId15"/>
    <p:sldId id="271" r:id="rId16"/>
    <p:sldId id="276" r:id="rId17"/>
    <p:sldId id="270" r:id="rId18"/>
    <p:sldId id="275" r:id="rId19"/>
    <p:sldId id="278" r:id="rId20"/>
    <p:sldId id="279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67" d="100"/>
          <a:sy n="67" d="100"/>
        </p:scale>
        <p:origin x="-91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05F43-C671-40E1-BDBE-21BACF283F82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EB913-CA8A-4FC1-8867-5D8BCEBD20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8595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B1F7-B779-42A0-BC79-57DFA904B51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77F7-0497-47DF-BE93-67326A09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B1F7-B779-42A0-BC79-57DFA904B51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77F7-0497-47DF-BE93-67326A09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B1F7-B779-42A0-BC79-57DFA904B51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77F7-0497-47DF-BE93-67326A09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B1F7-B779-42A0-BC79-57DFA904B51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77F7-0497-47DF-BE93-67326A09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B1F7-B779-42A0-BC79-57DFA904B51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77F7-0497-47DF-BE93-67326A09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B1F7-B779-42A0-BC79-57DFA904B51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77F7-0497-47DF-BE93-67326A09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B1F7-B779-42A0-BC79-57DFA904B51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77F7-0497-47DF-BE93-67326A09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B1F7-B779-42A0-BC79-57DFA904B51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77F7-0497-47DF-BE93-67326A09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B1F7-B779-42A0-BC79-57DFA904B51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77F7-0497-47DF-BE93-67326A09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B1F7-B779-42A0-BC79-57DFA904B51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77F7-0497-47DF-BE93-67326A09C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B1F7-B779-42A0-BC79-57DFA904B51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BCB77F7-0497-47DF-BE93-67326A09C7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42B1F7-B779-42A0-BC79-57DFA904B515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BCB77F7-0497-47DF-BE93-67326A09C79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Dostup\&#1076;&#1080;&#1090;&#1088;&#1080;&#1093;\&#1050;&#1091;&#1087;&#1086;&#1083;%202\&#1040;&#1083;&#1077;&#1082;&#1089;&#1077;&#1081;%20&#1061;&#1074;&#1086;&#1088;&#1086;&#1089;&#1090;&#1103;&#1085;%20-%20&#1071;%20&#1089;&#1083;&#1091;&#1078;&#1091;%20&#1056;&#1086;&#1089;&#1089;&#1080;&#1080;%20(&#1086;&#1088;&#1080;&#1075;&#1080;&#1085;&#1072;&#1083;&#1100;&#1085;&#1099;&#1081;%20&#1084;&#1080;&#1085;&#1091;&#1089;)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.png"/><Relationship Id="rId7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5.gif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microsoft.com/office/2007/relationships/hdphoto" Target="../media/hdphoto1.wdp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microsoft.com/office/2007/relationships/hdphoto" Target="../media/hdphoto1.wdp"/><Relationship Id="rId10" Type="http://schemas.openxmlformats.org/officeDocument/2006/relationships/image" Target="../media/image5.gif"/><Relationship Id="rId4" Type="http://schemas.openxmlformats.org/officeDocument/2006/relationships/image" Target="../media/image4.pn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.png"/><Relationship Id="rId7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.gif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microsoft.com/office/2007/relationships/hdphoto" Target="../media/hdphoto1.wdp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.png"/><Relationship Id="rId7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microsoft.com/office/2007/relationships/hdphoto" Target="../media/hdphoto1.wdp"/><Relationship Id="rId9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4.png"/><Relationship Id="rId7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5.gif"/><Relationship Id="rId4" Type="http://schemas.microsoft.com/office/2007/relationships/hdphoto" Target="../media/hdphoto1.wdp"/><Relationship Id="rId9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4.png"/><Relationship Id="rId7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5.gif"/><Relationship Id="rId4" Type="http://schemas.microsoft.com/office/2007/relationships/hdphoto" Target="../media/hdphoto1.wdp"/><Relationship Id="rId9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4.png"/><Relationship Id="rId7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4.png"/><Relationship Id="rId7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5.gif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microsoft.com/office/2007/relationships/hdphoto" Target="../media/hdphoto1.wdp"/><Relationship Id="rId9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8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davlddt.edusite.ru/" TargetMode="External"/><Relationship Id="rId3" Type="http://schemas.openxmlformats.org/officeDocument/2006/relationships/image" Target="../media/image4.png"/><Relationship Id="rId7" Type="http://schemas.openxmlformats.org/officeDocument/2006/relationships/hyperlink" Target="mailto:andreytiger80@mail.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avlddt@mail.ru,andreytiger80@mail.ru" TargetMode="External"/><Relationship Id="rId5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2.jpeg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0" Type="http://schemas.openxmlformats.org/officeDocument/2006/relationships/image" Target="../media/image5.gif"/><Relationship Id="rId4" Type="http://schemas.openxmlformats.org/officeDocument/2006/relationships/image" Target="../media/image4.png"/><Relationship Id="rId9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12" Type="http://schemas.openxmlformats.org/officeDocument/2006/relationships/image" Target="../media/image9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microsoft.com/office/2007/relationships/hdphoto" Target="../media/hdphoto2.wdp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9.jpeg"/><Relationship Id="rId9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pn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5.gif"/><Relationship Id="rId4" Type="http://schemas.microsoft.com/office/2007/relationships/hdphoto" Target="../media/hdphoto1.wdp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5.gif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microsoft.com/office/2007/relationships/hdphoto" Target="../media/hdphoto1.wdp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pn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5.gif"/><Relationship Id="rId4" Type="http://schemas.microsoft.com/office/2007/relationships/hdphoto" Target="../media/hdphoto1.wdp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5.gif"/><Relationship Id="rId4" Type="http://schemas.microsoft.com/office/2007/relationships/hdphoto" Target="../media/hdphoto1.wdp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.png"/><Relationship Id="rId7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5.gif"/><Relationship Id="rId4" Type="http://schemas.microsoft.com/office/2007/relationships/hdphoto" Target="../media/hdphoto1.wdp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4" name="Рисунок 3" descr="M103008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4283" y="165532"/>
            <a:ext cx="4857784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572132" y="1214422"/>
            <a:ext cx="31432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Военно-патриотический клуб «Купол» образован при Доме детского творчества в г. Давлеканово.</a:t>
            </a:r>
          </a:p>
          <a:p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4500570"/>
            <a:ext cx="83582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 smtClean="0">
                <a:solidFill>
                  <a:srgbClr val="FF0000"/>
                </a:solidFill>
                <a:latin typeface="+mj-lt"/>
              </a:rPr>
              <a:t>Историческое значение каждого человека</a:t>
            </a:r>
            <a:br>
              <a:rPr lang="ru-RU" sz="2400" b="1" i="1" dirty="0" smtClean="0">
                <a:solidFill>
                  <a:srgbClr val="FF0000"/>
                </a:solidFill>
                <a:latin typeface="+mj-lt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+mj-lt"/>
              </a:rPr>
              <a:t>измеряется его заслугами Родине,</a:t>
            </a:r>
            <a:br>
              <a:rPr lang="ru-RU" sz="2400" b="1" i="1" dirty="0" smtClean="0">
                <a:solidFill>
                  <a:srgbClr val="FF0000"/>
                </a:solidFill>
                <a:latin typeface="+mj-lt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+mj-lt"/>
              </a:rPr>
              <a:t>а человеческое достоинство – силою его</a:t>
            </a:r>
            <a:br>
              <a:rPr lang="ru-RU" sz="2400" b="1" i="1" dirty="0" smtClean="0">
                <a:solidFill>
                  <a:srgbClr val="FF0000"/>
                </a:solidFill>
                <a:latin typeface="+mj-lt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+mj-lt"/>
              </a:rPr>
              <a:t>ПАТРИОТИЗМА.</a:t>
            </a:r>
            <a:br>
              <a:rPr lang="ru-RU" sz="2400" b="1" i="1" dirty="0" smtClean="0">
                <a:solidFill>
                  <a:srgbClr val="FF0000"/>
                </a:solidFill>
                <a:latin typeface="+mj-lt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+mj-lt"/>
              </a:rPr>
              <a:t>Н.Г.Чернышевский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3" y="4000504"/>
            <a:ext cx="8715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+mj-lt"/>
              </a:rPr>
              <a:t>Дата основания ВПК «Купол» - 03.10.2015г.</a:t>
            </a:r>
            <a:endParaRPr lang="ru-RU" sz="3200" b="1" dirty="0">
              <a:latin typeface="+mj-lt"/>
            </a:endParaRP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7858263" y="6124793"/>
            <a:ext cx="1030292" cy="772719"/>
          </a:xfrm>
          <a:prstGeom prst="rect">
            <a:avLst/>
          </a:prstGeom>
        </p:spPr>
      </p:pic>
      <p:pic>
        <p:nvPicPr>
          <p:cNvPr id="11" name="Алексей Хворостян - Я служу России (оригинальный минус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428596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3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72066" y="571480"/>
            <a:ext cx="4286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Воздушно-десантная </a:t>
            </a:r>
          </a:p>
          <a:p>
            <a:pPr algn="ctr"/>
            <a:r>
              <a:rPr lang="ru-RU" sz="2800" dirty="0" smtClean="0"/>
              <a:t>подготовка</a:t>
            </a:r>
            <a:endParaRPr lang="ru-RU" sz="2800" dirty="0"/>
          </a:p>
        </p:txBody>
      </p:sp>
      <p:pic>
        <p:nvPicPr>
          <p:cNvPr id="5" name="Рисунок 4" descr="11j0XMLMr50.jpg"/>
          <p:cNvPicPr>
            <a:picLocks noChangeAspect="1"/>
          </p:cNvPicPr>
          <p:nvPr/>
        </p:nvPicPr>
        <p:blipFill>
          <a:blip r:embed="rId5" cstate="print"/>
          <a:srcRect l="31250" t="3125"/>
          <a:stretch>
            <a:fillRect/>
          </a:stretch>
        </p:blipFill>
        <p:spPr>
          <a:xfrm>
            <a:off x="142844" y="642918"/>
            <a:ext cx="351505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rhaGKN4kDQ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53068" y="1500174"/>
            <a:ext cx="361952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pCxAlIaRUk.jpg"/>
          <p:cNvPicPr>
            <a:picLocks noChangeAspect="1"/>
          </p:cNvPicPr>
          <p:nvPr/>
        </p:nvPicPr>
        <p:blipFill>
          <a:blip r:embed="rId7" cstate="print"/>
          <a:srcRect l="14843" t="11458" r="31250"/>
          <a:stretch>
            <a:fillRect/>
          </a:stretch>
        </p:blipFill>
        <p:spPr>
          <a:xfrm>
            <a:off x="3286116" y="1071546"/>
            <a:ext cx="2319643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RJX_J8n5SW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3929066"/>
            <a:ext cx="3905245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0CNtbhEc9B0.jpg"/>
          <p:cNvPicPr>
            <a:picLocks noChangeAspect="1"/>
          </p:cNvPicPr>
          <p:nvPr/>
        </p:nvPicPr>
        <p:blipFill>
          <a:blip r:embed="rId9" cstate="print"/>
          <a:srcRect l="46094" t="20833" r="35937" b="45833"/>
          <a:stretch>
            <a:fillRect/>
          </a:stretch>
        </p:blipFill>
        <p:spPr>
          <a:xfrm>
            <a:off x="4071934" y="4000504"/>
            <a:ext cx="164307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57158" y="0"/>
            <a:ext cx="8232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Основные направления работы клуба:</a:t>
            </a:r>
            <a:endParaRPr lang="ru-RU" sz="3600" dirty="0"/>
          </a:p>
        </p:txBody>
      </p:sp>
      <p:pic>
        <p:nvPicPr>
          <p:cNvPr id="7170" name="Picture 2" descr="C:\Users\123\Documents\КУПОЛ\конкурс 2017\КУПОЛ 1\aCajysHCuB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0694" y="421481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8001109" y="6269399"/>
            <a:ext cx="1030292" cy="772719"/>
          </a:xfrm>
          <a:prstGeom prst="rect">
            <a:avLst/>
          </a:prstGeom>
        </p:spPr>
      </p:pic>
    </p:spTree>
  </p:cSld>
  <p:clrMapOvr>
    <a:masterClrMapping/>
  </p:clrMapOvr>
  <p:transition advTm="8580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517232"/>
            <a:ext cx="2730363" cy="1367848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0"/>
            <a:ext cx="8929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Курсанты ВПК «Купол» активно взаимодействуют </a:t>
            </a:r>
          </a:p>
          <a:p>
            <a:pPr algn="just"/>
            <a:r>
              <a:rPr lang="ru-RU" sz="2000" dirty="0" smtClean="0"/>
              <a:t>с ветеранами Великой Отечественной войны и локальных конфликтов.</a:t>
            </a:r>
            <a:endParaRPr lang="ru-RU" sz="2000" dirty="0"/>
          </a:p>
        </p:txBody>
      </p:sp>
      <p:pic>
        <p:nvPicPr>
          <p:cNvPr id="5" name="Рисунок 4" descr="3YIqSks999I.jpg"/>
          <p:cNvPicPr>
            <a:picLocks noChangeAspect="1"/>
          </p:cNvPicPr>
          <p:nvPr/>
        </p:nvPicPr>
        <p:blipFill>
          <a:blip r:embed="rId6" cstate="print"/>
          <a:srcRect l="10937" t="12500" r="9635"/>
          <a:stretch>
            <a:fillRect/>
          </a:stretch>
        </p:blipFill>
        <p:spPr>
          <a:xfrm>
            <a:off x="285720" y="571480"/>
            <a:ext cx="2428860" cy="3344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7543.JPG"/>
          <p:cNvPicPr>
            <a:picLocks noChangeAspect="1"/>
          </p:cNvPicPr>
          <p:nvPr/>
        </p:nvPicPr>
        <p:blipFill>
          <a:blip r:embed="rId7" cstate="print"/>
          <a:srcRect l="5468" t="13672" r="11718"/>
          <a:stretch>
            <a:fillRect/>
          </a:stretch>
        </p:blipFill>
        <p:spPr>
          <a:xfrm>
            <a:off x="4879032" y="857232"/>
            <a:ext cx="4264968" cy="2964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0551.JPG"/>
          <p:cNvPicPr>
            <a:picLocks noChangeAspect="1"/>
          </p:cNvPicPr>
          <p:nvPr/>
        </p:nvPicPr>
        <p:blipFill>
          <a:blip r:embed="rId8" cstate="print"/>
          <a:srcRect l="18342" t="11299" r="15625"/>
          <a:stretch>
            <a:fillRect/>
          </a:stretch>
        </p:blipFill>
        <p:spPr>
          <a:xfrm>
            <a:off x="2643174" y="1000108"/>
            <a:ext cx="2571767" cy="258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0908.JPG"/>
          <p:cNvPicPr>
            <a:picLocks noChangeAspect="1"/>
          </p:cNvPicPr>
          <p:nvPr/>
        </p:nvPicPr>
        <p:blipFill>
          <a:blip r:embed="rId9" cstate="print"/>
          <a:srcRect t="8161" b="7115"/>
          <a:stretch>
            <a:fillRect/>
          </a:stretch>
        </p:blipFill>
        <p:spPr>
          <a:xfrm>
            <a:off x="5072066" y="3857628"/>
            <a:ext cx="383822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85720" y="407194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	Курсанты  оказывают ветеранам посильную помощь в уборке придомовой территории,  очистке  двора от снега, проводят земельные работы на приусадебных участках, приглашают на торжественные мероприятия и регулярно навещают  их на дому. </a:t>
            </a:r>
            <a:endParaRPr lang="ru-RU" dirty="0"/>
          </a:p>
        </p:txBody>
      </p:sp>
      <p:pic>
        <p:nvPicPr>
          <p:cNvPr id="11" name="Рисунок 1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7858263" y="6124793"/>
            <a:ext cx="1030292" cy="772719"/>
          </a:xfrm>
          <a:prstGeom prst="rect">
            <a:avLst/>
          </a:prstGeom>
        </p:spPr>
      </p:pic>
    </p:spTree>
  </p:cSld>
  <p:clrMapOvr>
    <a:masterClrMapping/>
  </p:clrMapOvr>
  <p:transition advTm="11544"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750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ВПК «Купол» активно готовит своих курсантов к службе в вооружённых силах России, а так же для поступления в кадетские и военные училища.</a:t>
            </a:r>
            <a:endParaRPr lang="ru-RU" sz="2400" dirty="0"/>
          </a:p>
        </p:txBody>
      </p:sp>
      <p:pic>
        <p:nvPicPr>
          <p:cNvPr id="5" name="Рисунок 4" descr="jsdJTcjGWHg.jpg"/>
          <p:cNvPicPr>
            <a:picLocks noChangeAspect="1"/>
          </p:cNvPicPr>
          <p:nvPr/>
        </p:nvPicPr>
        <p:blipFill>
          <a:blip r:embed="rId5" cstate="print"/>
          <a:srcRect t="18750" r="1389" b="11458"/>
          <a:stretch>
            <a:fillRect/>
          </a:stretch>
        </p:blipFill>
        <p:spPr>
          <a:xfrm>
            <a:off x="214282" y="1428736"/>
            <a:ext cx="3143254" cy="2966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TvmyPYUBopE.jpg"/>
          <p:cNvPicPr>
            <a:picLocks noChangeAspect="1"/>
          </p:cNvPicPr>
          <p:nvPr/>
        </p:nvPicPr>
        <p:blipFill>
          <a:blip r:embed="rId6" cstate="print"/>
          <a:srcRect t="29167" r="37539" b="23958"/>
          <a:stretch>
            <a:fillRect/>
          </a:stretch>
        </p:blipFill>
        <p:spPr>
          <a:xfrm>
            <a:off x="214282" y="3643290"/>
            <a:ext cx="2148557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qQR7sJw-EM.jpg"/>
          <p:cNvPicPr>
            <a:picLocks noChangeAspect="1"/>
          </p:cNvPicPr>
          <p:nvPr/>
        </p:nvPicPr>
        <p:blipFill>
          <a:blip r:embed="rId7" cstate="print"/>
          <a:srcRect l="15278" t="23958"/>
          <a:stretch>
            <a:fillRect/>
          </a:stretch>
        </p:blipFill>
        <p:spPr>
          <a:xfrm>
            <a:off x="5500694" y="1428736"/>
            <a:ext cx="3429006" cy="4103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спн.jpg"/>
          <p:cNvPicPr>
            <a:picLocks noChangeAspect="1"/>
          </p:cNvPicPr>
          <p:nvPr/>
        </p:nvPicPr>
        <p:blipFill>
          <a:blip r:embed="rId8" cstate="print"/>
          <a:srcRect l="22656" t="1389" r="12500" b="5555"/>
          <a:stretch>
            <a:fillRect/>
          </a:stretch>
        </p:blipFill>
        <p:spPr>
          <a:xfrm>
            <a:off x="2571736" y="4000504"/>
            <a:ext cx="3309606" cy="2671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_btYlWPNSfg.jpg"/>
          <p:cNvPicPr>
            <a:picLocks noChangeAspect="1"/>
          </p:cNvPicPr>
          <p:nvPr/>
        </p:nvPicPr>
        <p:blipFill>
          <a:blip r:embed="rId9" cstate="print"/>
          <a:srcRect t="11458"/>
          <a:stretch>
            <a:fillRect/>
          </a:stretch>
        </p:blipFill>
        <p:spPr>
          <a:xfrm>
            <a:off x="6858016" y="4201401"/>
            <a:ext cx="2000264" cy="2656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82Wry8Yzio.jpg"/>
          <p:cNvPicPr>
            <a:picLocks noChangeAspect="1"/>
          </p:cNvPicPr>
          <p:nvPr/>
        </p:nvPicPr>
        <p:blipFill>
          <a:blip r:embed="rId10" cstate="print"/>
          <a:srcRect t="791" r="6250"/>
          <a:stretch>
            <a:fillRect/>
          </a:stretch>
        </p:blipFill>
        <p:spPr>
          <a:xfrm>
            <a:off x="3071802" y="1857364"/>
            <a:ext cx="2571768" cy="181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8031806" y="6285753"/>
            <a:ext cx="1030292" cy="772719"/>
          </a:xfrm>
          <a:prstGeom prst="rect">
            <a:avLst/>
          </a:prstGeom>
        </p:spPr>
      </p:pic>
    </p:spTree>
  </p:cSld>
  <p:clrMapOvr>
    <a:masterClrMapping/>
  </p:clrMapOvr>
  <p:transition advTm="12558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pic>
        <p:nvPicPr>
          <p:cNvPr id="4" name="Рисунок 3" descr="elI9pGPPYl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357562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RzMOlZupPoQ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86116" y="214290"/>
            <a:ext cx="314327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286480" y="714356"/>
            <a:ext cx="2857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latin typeface="+mj-lt"/>
              </a:rPr>
              <a:t>Ягудин</a:t>
            </a:r>
            <a:r>
              <a:rPr lang="ru-RU" sz="2000" b="1" dirty="0" smtClean="0">
                <a:latin typeface="+mj-lt"/>
              </a:rPr>
              <a:t> Ринат –  призван в декабре 2015 года. Проходил службу в 76 гвардейской десантно-штурмовой дивизии в г. Пскове. </a:t>
            </a:r>
            <a:endParaRPr lang="ru-RU" sz="2000" b="1" dirty="0">
              <a:latin typeface="+mj-lt"/>
            </a:endParaRPr>
          </a:p>
        </p:txBody>
      </p:sp>
      <p:pic>
        <p:nvPicPr>
          <p:cNvPr id="7" name="Рисунок 6" descr="j72HpEEudQw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28925" y="3429001"/>
            <a:ext cx="4177333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lLDQaOc5N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2844" y="3357538"/>
            <a:ext cx="2800369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286480" y="4357694"/>
            <a:ext cx="28575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latin typeface="+mj-lt"/>
              </a:rPr>
              <a:t>Мосяков</a:t>
            </a:r>
            <a:r>
              <a:rPr lang="ru-RU" sz="2000" b="1" dirty="0" smtClean="0">
                <a:latin typeface="+mj-lt"/>
              </a:rPr>
              <a:t> Вадим – призван в ноябре </a:t>
            </a:r>
          </a:p>
          <a:p>
            <a:pPr algn="ctr"/>
            <a:r>
              <a:rPr lang="ru-RU" sz="2000" b="1" dirty="0" smtClean="0">
                <a:latin typeface="+mj-lt"/>
              </a:rPr>
              <a:t>2016 года в воздушно-десантные войска в</a:t>
            </a:r>
          </a:p>
          <a:p>
            <a:pPr algn="ctr"/>
            <a:r>
              <a:rPr lang="ru-RU" sz="2000" b="1" dirty="0" smtClean="0">
                <a:latin typeface="+mj-lt"/>
              </a:rPr>
              <a:t> г. Омск.</a:t>
            </a:r>
            <a:endParaRPr lang="ru-RU" sz="2000" b="1" dirty="0">
              <a:latin typeface="+mj-lt"/>
            </a:endParaRPr>
          </a:p>
        </p:txBody>
      </p:sp>
      <p:pic>
        <p:nvPicPr>
          <p:cNvPr id="11" name="Рисунок 1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7963780" y="6165014"/>
            <a:ext cx="1030292" cy="772719"/>
          </a:xfrm>
          <a:prstGeom prst="rect">
            <a:avLst/>
          </a:prstGeom>
        </p:spPr>
      </p:pic>
    </p:spTree>
  </p:cSld>
  <p:clrMapOvr>
    <a:masterClrMapping/>
  </p:clrMapOvr>
  <p:transition advTm="23197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pic>
        <p:nvPicPr>
          <p:cNvPr id="4" name="Рисунок 3" descr="E26jyvhRqE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428604"/>
            <a:ext cx="3751961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YZ_NYNxHBn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7620" y="357166"/>
            <a:ext cx="187524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715008" y="500042"/>
            <a:ext cx="30718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Кузьмин Алексей – служит в военной разведке. После срочной службы подписал контракт. </a:t>
            </a:r>
          </a:p>
          <a:p>
            <a:r>
              <a:rPr lang="ru-RU" sz="2000" b="1" dirty="0" smtClean="0"/>
              <a:t>На сегодняшний день продолжает службу.</a:t>
            </a:r>
            <a:endParaRPr lang="ru-RU" sz="2000" b="1" dirty="0"/>
          </a:p>
        </p:txBody>
      </p:sp>
      <p:pic>
        <p:nvPicPr>
          <p:cNvPr id="7" name="Рисунок 6" descr="pAEhdvWyLp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2571744"/>
            <a:ext cx="2299373" cy="4087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000232" y="4214818"/>
            <a:ext cx="2143140" cy="163121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Старцев Данил – поступил в кадетский корпус в г. Ишимбай</a:t>
            </a:r>
            <a:endParaRPr lang="ru-RU" sz="2000" b="1" dirty="0"/>
          </a:p>
        </p:txBody>
      </p:sp>
      <p:pic>
        <p:nvPicPr>
          <p:cNvPr id="9" name="Рисунок 8" descr="hk5QPEKicJ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6248" y="2928934"/>
            <a:ext cx="1768091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R3OTl4KyKY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53135" y="2928934"/>
            <a:ext cx="304802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500562" y="5429264"/>
            <a:ext cx="435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Бадертдинов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Ждан</a:t>
            </a:r>
            <a:r>
              <a:rPr lang="ru-RU" sz="2000" b="1" dirty="0" smtClean="0"/>
              <a:t> – поступил в кадетский корпус в г. Уфа.</a:t>
            </a:r>
            <a:endParaRPr lang="ru-RU" sz="2000" b="1" dirty="0"/>
          </a:p>
        </p:txBody>
      </p:sp>
      <p:pic>
        <p:nvPicPr>
          <p:cNvPr id="13" name="Рисунок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7963781" y="6125384"/>
            <a:ext cx="1030292" cy="772719"/>
          </a:xfrm>
          <a:prstGeom prst="rect">
            <a:avLst/>
          </a:prstGeom>
        </p:spPr>
      </p:pic>
    </p:spTree>
  </p:cSld>
  <p:clrMapOvr>
    <a:masterClrMapping/>
  </p:clrMapOvr>
  <p:transition advTm="20639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472" y="0"/>
            <a:ext cx="7643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Курсанты являются победителями районного и зонального этапа игры «Зарница Поволжья» </a:t>
            </a:r>
            <a:r>
              <a:rPr lang="ru-RU" sz="2000" dirty="0" smtClean="0">
                <a:latin typeface="+mj-lt"/>
              </a:rPr>
              <a:t>(2016г)</a:t>
            </a:r>
            <a:endParaRPr lang="ru-RU" sz="2000" dirty="0">
              <a:latin typeface="+mj-lt"/>
            </a:endParaRPr>
          </a:p>
        </p:txBody>
      </p:sp>
      <p:pic>
        <p:nvPicPr>
          <p:cNvPr id="5" name="Рисунок 4" descr="bk0vBxxJ6WE.jpg"/>
          <p:cNvPicPr>
            <a:picLocks noChangeAspect="1"/>
          </p:cNvPicPr>
          <p:nvPr/>
        </p:nvPicPr>
        <p:blipFill>
          <a:blip r:embed="rId5" cstate="print"/>
          <a:srcRect l="10714"/>
          <a:stretch>
            <a:fillRect/>
          </a:stretch>
        </p:blipFill>
        <p:spPr>
          <a:xfrm>
            <a:off x="142844" y="642918"/>
            <a:ext cx="3571900" cy="266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lj3EPgGuOhY.jpg"/>
          <p:cNvPicPr>
            <a:picLocks noChangeAspect="1"/>
          </p:cNvPicPr>
          <p:nvPr/>
        </p:nvPicPr>
        <p:blipFill>
          <a:blip r:embed="rId6" cstate="print"/>
          <a:srcRect l="17647" r="13725"/>
          <a:stretch>
            <a:fillRect/>
          </a:stretch>
        </p:blipFill>
        <p:spPr>
          <a:xfrm>
            <a:off x="6429388" y="785794"/>
            <a:ext cx="2500330" cy="2427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286380" y="1285860"/>
            <a:ext cx="335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\</a:t>
            </a:r>
            <a:endParaRPr lang="ru-RU" sz="2000" dirty="0"/>
          </a:p>
        </p:txBody>
      </p:sp>
      <p:pic>
        <p:nvPicPr>
          <p:cNvPr id="8" name="Рисунок 7" descr="sMa42165Sr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868" y="785794"/>
            <a:ext cx="300156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спн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3210221"/>
            <a:ext cx="4071966" cy="2290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85720" y="5429264"/>
            <a:ext cx="3500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Приняли участие в лагере «Юный спецназовец» </a:t>
            </a:r>
            <a:r>
              <a:rPr lang="ru-RU" dirty="0" smtClean="0">
                <a:latin typeface="+mj-lt"/>
              </a:rPr>
              <a:t>в 2016 г.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где тоже заняли призовые места.</a:t>
            </a:r>
            <a:endParaRPr lang="ru-RU" dirty="0"/>
          </a:p>
        </p:txBody>
      </p:sp>
      <p:pic>
        <p:nvPicPr>
          <p:cNvPr id="20" name="Рисунок 19" descr="DSCN422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3438" y="3214686"/>
            <a:ext cx="393702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4286248" y="535782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 спартакиаде среди юношей призывного возраста наши курсанты заняли первые и вторые места, за что были поощрены денежными призами от ДОСААФ.</a:t>
            </a:r>
            <a:endParaRPr lang="ru-RU" dirty="0"/>
          </a:p>
        </p:txBody>
      </p:sp>
      <p:pic>
        <p:nvPicPr>
          <p:cNvPr id="12" name="Рисунок 1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7958276" y="6151470"/>
            <a:ext cx="1030292" cy="772719"/>
          </a:xfrm>
          <a:prstGeom prst="rect">
            <a:avLst/>
          </a:prstGeom>
        </p:spPr>
      </p:pic>
    </p:spTree>
  </p:cSld>
  <p:clrMapOvr>
    <a:masterClrMapping/>
  </p:clrMapOvr>
  <p:transition advTm="16739"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1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214290"/>
            <a:ext cx="8929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участвуют во всех торжественных мероприятиях города и района</a:t>
            </a:r>
            <a:endParaRPr lang="ru-RU" sz="2000" dirty="0"/>
          </a:p>
        </p:txBody>
      </p:sp>
      <p:pic>
        <p:nvPicPr>
          <p:cNvPr id="11" name="Рисунок 10" descr="bPsMi1cuZzc.jpg"/>
          <p:cNvPicPr>
            <a:picLocks noChangeAspect="1"/>
          </p:cNvPicPr>
          <p:nvPr/>
        </p:nvPicPr>
        <p:blipFill>
          <a:blip r:embed="rId5" cstate="print"/>
          <a:srcRect t="9396" r="49664" b="58388"/>
          <a:stretch>
            <a:fillRect/>
          </a:stretch>
        </p:blipFill>
        <p:spPr>
          <a:xfrm>
            <a:off x="357158" y="785794"/>
            <a:ext cx="4500594" cy="2880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bPsMi1cuZzc.jpg"/>
          <p:cNvPicPr>
            <a:picLocks noChangeAspect="1"/>
          </p:cNvPicPr>
          <p:nvPr/>
        </p:nvPicPr>
        <p:blipFill>
          <a:blip r:embed="rId5" cstate="print"/>
          <a:srcRect l="49342" t="8054" b="57718"/>
          <a:stretch>
            <a:fillRect/>
          </a:stretch>
        </p:blipFill>
        <p:spPr>
          <a:xfrm>
            <a:off x="285719" y="3714752"/>
            <a:ext cx="4371701" cy="289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500166" y="3500438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Парад 9 мая</a:t>
            </a:r>
            <a:endParaRPr lang="ru-RU" dirty="0"/>
          </a:p>
        </p:txBody>
      </p:sp>
      <p:pic>
        <p:nvPicPr>
          <p:cNvPr id="14" name="Рисунок 13" descr="DSC000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8" y="857231"/>
            <a:ext cx="3643338" cy="273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572264" y="3143248"/>
            <a:ext cx="1559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вахта памяти</a:t>
            </a:r>
            <a:endParaRPr lang="ru-RU" dirty="0"/>
          </a:p>
        </p:txBody>
      </p:sp>
      <p:pic>
        <p:nvPicPr>
          <p:cNvPr id="33793" name="Picture 1" descr="D:\ФОТО\Аты баты 2016\DSC03440.JPG"/>
          <p:cNvPicPr>
            <a:picLocks noChangeAspect="1" noChangeArrowheads="1"/>
          </p:cNvPicPr>
          <p:nvPr/>
        </p:nvPicPr>
        <p:blipFill>
          <a:blip r:embed="rId7" cstate="print"/>
          <a:srcRect t="11339"/>
          <a:stretch>
            <a:fillRect/>
          </a:stretch>
        </p:blipFill>
        <p:spPr bwMode="auto">
          <a:xfrm>
            <a:off x="5000628" y="3500438"/>
            <a:ext cx="3617255" cy="2717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4929190" y="5786454"/>
            <a:ext cx="39290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Курсанты </a:t>
            </a:r>
            <a:r>
              <a:rPr lang="ru-RU" dirty="0" smtClean="0">
                <a:latin typeface="+mj-lt"/>
              </a:rPr>
              <a:t>19 февраля 2016 года </a:t>
            </a:r>
            <a:r>
              <a:rPr lang="ru-RU" dirty="0" smtClean="0"/>
              <a:t>организовали и провели городской конкурс для юношей «</a:t>
            </a:r>
            <a:r>
              <a:rPr lang="ru-RU" dirty="0" err="1" smtClean="0"/>
              <a:t>Аты-баты</a:t>
            </a:r>
            <a:r>
              <a:rPr lang="ru-RU" dirty="0" smtClean="0"/>
              <a:t>…».</a:t>
            </a:r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18" name="Рисунок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8058565" y="6331890"/>
            <a:ext cx="1030292" cy="772719"/>
          </a:xfrm>
          <a:prstGeom prst="rect">
            <a:avLst/>
          </a:prstGeom>
        </p:spPr>
      </p:pic>
    </p:spTree>
  </p:cSld>
  <p:clrMapOvr>
    <a:masterClrMapping/>
  </p:clrMapOvr>
  <p:transition advTm="16739">
    <p:cover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1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pic>
        <p:nvPicPr>
          <p:cNvPr id="6" name="Рисунок 5" descr="DSC032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000108"/>
            <a:ext cx="320865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03306.JPG"/>
          <p:cNvPicPr>
            <a:picLocks noChangeAspect="1"/>
          </p:cNvPicPr>
          <p:nvPr/>
        </p:nvPicPr>
        <p:blipFill>
          <a:blip r:embed="rId6" cstate="print"/>
          <a:srcRect l="13358" r="15396"/>
          <a:stretch>
            <a:fillRect/>
          </a:stretch>
        </p:blipFill>
        <p:spPr>
          <a:xfrm>
            <a:off x="3286116" y="1000108"/>
            <a:ext cx="228601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123\Documents\КУПОЛ\конкурс 2017\КУПОЛ 1\zQSOKZP3_iE.jpg"/>
          <p:cNvPicPr>
            <a:picLocks noChangeAspect="1" noChangeArrowheads="1"/>
          </p:cNvPicPr>
          <p:nvPr/>
        </p:nvPicPr>
        <p:blipFill>
          <a:blip r:embed="rId7" cstate="print"/>
          <a:srcRect l="3428" r="7573" b="9285"/>
          <a:stretch>
            <a:fillRect/>
          </a:stretch>
        </p:blipFill>
        <p:spPr bwMode="auto">
          <a:xfrm>
            <a:off x="5500694" y="1000108"/>
            <a:ext cx="335758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85720" y="0"/>
            <a:ext cx="864399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Работа волонтерского движения имеет большое общественное значение в современном мире, курсанты ВПК «Купол» вносят неоценимый вклад в развитие каждого воспитанника </a:t>
            </a:r>
            <a:r>
              <a:rPr lang="ru-RU" sz="1600" b="1" dirty="0" smtClean="0">
                <a:ea typeface="Times New Roman" pitchFamily="18" charset="0"/>
                <a:cs typeface="Times New Roman" pitchFamily="18" charset="0"/>
              </a:rPr>
              <a:t>социального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ea typeface="Times New Roman" pitchFamily="18" charset="0"/>
                <a:cs typeface="Times New Roman" pitchFamily="18" charset="0"/>
              </a:rPr>
              <a:t>приюта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г.Давлеканово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 В течение года для таких детей проводились развивающие и развлекательные игры.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1" name="Рисунок 10" descr="hY4jiDHhhB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3818358"/>
            <a:ext cx="2960239" cy="1968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N8fMTj1VDbQ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43042" y="4720375"/>
            <a:ext cx="3000364" cy="1994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123\Documents\КУПОЛ\конкурс 2017\КУПОЛ 1\0xw4Rr09xC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0694" y="4143380"/>
            <a:ext cx="2857520" cy="2142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57158" y="3071810"/>
            <a:ext cx="38999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Ребята с удовольствием помогают </a:t>
            </a:r>
          </a:p>
          <a:p>
            <a:r>
              <a:rPr lang="ru-RU" dirty="0" smtClean="0"/>
              <a:t>пожилым людям и ветеранам ВОВ, </a:t>
            </a:r>
          </a:p>
          <a:p>
            <a:r>
              <a:rPr lang="ru-RU" dirty="0" smtClean="0"/>
              <a:t>локальных войн.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3214686"/>
            <a:ext cx="45060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Курсанты  не только принимают участие </a:t>
            </a:r>
          </a:p>
          <a:p>
            <a:pPr algn="ctr"/>
            <a:r>
              <a:rPr lang="ru-RU" dirty="0" smtClean="0"/>
              <a:t>в зимней </a:t>
            </a:r>
            <a:r>
              <a:rPr lang="ru-RU" dirty="0" err="1" smtClean="0"/>
              <a:t>турполосе</a:t>
            </a:r>
            <a:r>
              <a:rPr lang="ru-RU" dirty="0" smtClean="0"/>
              <a:t>, но и являются </a:t>
            </a:r>
          </a:p>
          <a:p>
            <a:pPr algn="ctr"/>
            <a:r>
              <a:rPr lang="ru-RU" dirty="0" smtClean="0"/>
              <a:t>помощниками судейской бригады.</a:t>
            </a:r>
            <a:endParaRPr lang="ru-RU" dirty="0"/>
          </a:p>
        </p:txBody>
      </p:sp>
      <p:pic>
        <p:nvPicPr>
          <p:cNvPr id="17" name="Рисунок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8037289" y="6269399"/>
            <a:ext cx="1030292" cy="772719"/>
          </a:xfrm>
          <a:prstGeom prst="rect">
            <a:avLst/>
          </a:prstGeom>
        </p:spPr>
      </p:pic>
    </p:spTree>
  </p:cSld>
  <p:clrMapOvr>
    <a:masterClrMapping/>
  </p:clrMapOvr>
  <p:transition advTm="12558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3438" y="714356"/>
            <a:ext cx="42148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соревнованиях по стрельбе из пневматической винтовки, проводимых ДОСААФ, курсанты заняли первые места с присвоением разрядов по стрельбе.</a:t>
            </a:r>
            <a:endParaRPr lang="ru-RU" sz="2000" dirty="0"/>
          </a:p>
        </p:txBody>
      </p:sp>
      <p:pic>
        <p:nvPicPr>
          <p:cNvPr id="9" name="Picture 2" descr="D:\Dostup\куп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786058"/>
            <a:ext cx="8001056" cy="3936757"/>
          </a:xfrm>
          <a:prstGeom prst="rect">
            <a:avLst/>
          </a:prstGeom>
          <a:noFill/>
        </p:spPr>
      </p:pic>
      <p:pic>
        <p:nvPicPr>
          <p:cNvPr id="1026" name="Picture 2" descr="C:\Users\123\Documents\КУПОЛ\конкурс 2017\КУПОЛ 1\F6qLKB4fnZ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285728"/>
            <a:ext cx="3781477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8020189" y="6197392"/>
            <a:ext cx="1030292" cy="772719"/>
          </a:xfrm>
          <a:prstGeom prst="rect">
            <a:avLst/>
          </a:prstGeom>
        </p:spPr>
      </p:pic>
    </p:spTree>
  </p:cSld>
  <p:clrMapOvr>
    <a:masterClrMapping/>
  </p:clrMapOvr>
  <p:transition advTm="20186">
    <p:wheel spokes="2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Отражение активной деятельности  работы клуба  в СМИ: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23\Desktop\1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230619"/>
            <a:ext cx="8001056" cy="5341654"/>
          </a:xfrm>
          <a:prstGeom prst="rect">
            <a:avLst/>
          </a:prstGeom>
          <a:noFill/>
        </p:spPr>
      </p:pic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7963781" y="6273533"/>
            <a:ext cx="1030292" cy="772719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pic>
        <p:nvPicPr>
          <p:cNvPr id="4" name="Рисунок 3" descr="dso69P1hrP0.jpg"/>
          <p:cNvPicPr>
            <a:picLocks noChangeAspect="1"/>
          </p:cNvPicPr>
          <p:nvPr/>
        </p:nvPicPr>
        <p:blipFill>
          <a:blip r:embed="rId5" cstate="print"/>
          <a:srcRect l="26562" t="5451" r="10937"/>
          <a:stretch>
            <a:fillRect/>
          </a:stretch>
        </p:blipFill>
        <p:spPr>
          <a:xfrm>
            <a:off x="71406" y="890380"/>
            <a:ext cx="4286280" cy="432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929058" y="214290"/>
            <a:ext cx="492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Руководитель ВПК «Купол»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714876" y="785794"/>
            <a:ext cx="42148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Дитрих </a:t>
            </a:r>
          </a:p>
          <a:p>
            <a:r>
              <a:rPr lang="ru-RU" sz="2400" b="1" dirty="0" smtClean="0"/>
              <a:t>Андрей Николаевич </a:t>
            </a:r>
          </a:p>
          <a:p>
            <a:r>
              <a:rPr lang="ru-RU" sz="2000" dirty="0" smtClean="0"/>
              <a:t>Дата рождения:  1 ноября 1974 года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714876" y="1928802"/>
            <a:ext cx="414340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Контактные сведения </a:t>
            </a:r>
            <a:r>
              <a:rPr lang="ru-RU" sz="2400" dirty="0" smtClean="0">
                <a:latin typeface="+mj-lt"/>
              </a:rPr>
              <a:t>- </a:t>
            </a:r>
            <a:r>
              <a:rPr lang="en-US" sz="2400" dirty="0" smtClean="0">
                <a:latin typeface="+mj-lt"/>
              </a:rPr>
              <a:t>89178038136   </a:t>
            </a:r>
            <a:r>
              <a:rPr lang="en-US" sz="2400" dirty="0" smtClean="0">
                <a:hlinkClick r:id="rId6"/>
              </a:rPr>
              <a:t>davlddt@mail.ru,</a:t>
            </a:r>
            <a:endParaRPr lang="ru-RU" sz="2400" dirty="0" smtClean="0">
              <a:hlinkClick r:id="rId6"/>
            </a:endParaRPr>
          </a:p>
          <a:p>
            <a:r>
              <a:rPr lang="en-US" sz="2400" dirty="0" smtClean="0">
                <a:hlinkClick r:id="rId7"/>
              </a:rPr>
              <a:t>andreytiger80@mail.ru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000" dirty="0" smtClean="0"/>
              <a:t>ВПК «Купол»</a:t>
            </a:r>
          </a:p>
          <a:p>
            <a:r>
              <a:rPr lang="ru-RU" sz="2000" dirty="0" smtClean="0"/>
              <a:t>имеет страницу на сайте</a:t>
            </a:r>
          </a:p>
          <a:p>
            <a:r>
              <a:rPr lang="ru-RU" sz="2000" b="1" dirty="0" smtClean="0">
                <a:hlinkClick r:id="rId8"/>
              </a:rPr>
              <a:t>http://davlddt.edusite.ru</a:t>
            </a:r>
            <a:r>
              <a:rPr lang="ru-RU" sz="2000" dirty="0" smtClean="0"/>
              <a:t> </a:t>
            </a:r>
          </a:p>
          <a:p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5072074"/>
            <a:ext cx="85725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000" b="1" dirty="0" smtClean="0"/>
              <a:t>Личный пример педагога-командира является его главным методом работы с курсантами, важнейшим условием выполнения своих обязанностей. Он усиливает или ослабевает действенность всех других методов воспитания.  «Слово учит, а пример ведёт» - гласит народная мудрость.</a:t>
            </a:r>
            <a:endParaRPr lang="ru-RU" sz="2000" b="1" dirty="0" smtClean="0"/>
          </a:p>
        </p:txBody>
      </p:sp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7858263" y="6124793"/>
            <a:ext cx="1030292" cy="772719"/>
          </a:xfrm>
          <a:prstGeom prst="rect">
            <a:avLst/>
          </a:prstGeom>
        </p:spPr>
      </p:pic>
    </p:spTree>
  </p:cSld>
  <p:clrMapOvr>
    <a:masterClrMapping/>
  </p:clrMapOvr>
  <p:transition advTm="12699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357298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И в жару, и в морозы службы воинской проза</a:t>
            </a:r>
          </a:p>
          <a:p>
            <a:pPr>
              <a:buNone/>
            </a:pPr>
            <a:r>
              <a:rPr lang="ru-RU" dirty="0" smtClean="0"/>
              <a:t>Свой проверить характер предоставила шанс.</a:t>
            </a:r>
          </a:p>
          <a:p>
            <a:pPr>
              <a:buNone/>
            </a:pPr>
            <a:r>
              <a:rPr lang="ru-RU" dirty="0" smtClean="0"/>
              <a:t>Если прыгнуть не можешь, удержал страх-заноза,</a:t>
            </a:r>
          </a:p>
          <a:p>
            <a:pPr>
              <a:buNone/>
            </a:pPr>
            <a:r>
              <a:rPr lang="ru-RU" dirty="0" smtClean="0"/>
              <a:t>Значит это, похоже, ремесло не для Вас!</a:t>
            </a:r>
          </a:p>
          <a:p>
            <a:pPr>
              <a:buNone/>
            </a:pPr>
            <a:r>
              <a:rPr lang="ru-RU" dirty="0" smtClean="0"/>
              <a:t>Как стропа парашюта натянуты нервы, </a:t>
            </a:r>
          </a:p>
          <a:p>
            <a:pPr>
              <a:buNone/>
            </a:pPr>
            <a:r>
              <a:rPr lang="ru-RU" dirty="0" smtClean="0"/>
              <a:t>Помнят каждый прыжок, а особенно – первый,</a:t>
            </a:r>
          </a:p>
          <a:p>
            <a:pPr>
              <a:buNone/>
            </a:pPr>
            <a:r>
              <a:rPr lang="ru-RU" dirty="0" smtClean="0"/>
              <a:t>Под суровым девизом – «Никто, кроме нас!»</a:t>
            </a:r>
            <a:endParaRPr lang="ru-RU" dirty="0"/>
          </a:p>
        </p:txBody>
      </p:sp>
      <p:pic>
        <p:nvPicPr>
          <p:cNvPr id="2050" name="Picture 2" descr="C:\Users\123\Documents\КУПОЛ\конкурс 2017\КУПОЛ 1\0RHFOHO3-6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2853" y="650527"/>
            <a:ext cx="8643962" cy="5802661"/>
          </a:xfrm>
          <a:prstGeom prst="rect">
            <a:avLst/>
          </a:prstGeom>
          <a:noFill/>
        </p:spPr>
      </p:pic>
      <p:pic>
        <p:nvPicPr>
          <p:cNvPr id="2" name="Алексей Хворостян - Я служу России (оригинальный минус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14282" y="6357958"/>
            <a:ext cx="249560" cy="249560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7963781" y="6273533"/>
            <a:ext cx="1030292" cy="772719"/>
          </a:xfrm>
          <a:prstGeom prst="rect">
            <a:avLst/>
          </a:prstGeom>
        </p:spPr>
      </p:pic>
    </p:spTree>
  </p:cSld>
  <p:clrMapOvr>
    <a:masterClrMapping/>
  </p:clrMapOvr>
  <p:transition advTm="3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475656" y="2060848"/>
            <a:ext cx="6550162" cy="3001510"/>
            <a:chOff x="1550695" y="574266"/>
            <a:chExt cx="5448300" cy="222885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50695" y="574266"/>
              <a:ext cx="5448300" cy="2228850"/>
            </a:xfrm>
            <a:prstGeom prst="rect">
              <a:avLst/>
            </a:prstGeom>
          </p:spPr>
        </p:pic>
        <p:grpSp>
          <p:nvGrpSpPr>
            <p:cNvPr id="7" name="Группа 6"/>
            <p:cNvGrpSpPr/>
            <p:nvPr/>
          </p:nvGrpSpPr>
          <p:grpSpPr>
            <a:xfrm>
              <a:off x="3476509" y="1338943"/>
              <a:ext cx="2956948" cy="835961"/>
              <a:chOff x="768439" y="261680"/>
              <a:chExt cx="6513317" cy="2922132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68439" y="261680"/>
                <a:ext cx="1511122" cy="2876095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603579" y="1105315"/>
                <a:ext cx="996694" cy="1976105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279561" y="1105315"/>
                <a:ext cx="1066804" cy="2078497"/>
              </a:xfrm>
              <a:prstGeom prst="rect">
                <a:avLst/>
              </a:prstGeom>
            </p:spPr>
          </p:pic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285145" y="1105315"/>
                <a:ext cx="996611" cy="1976105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031237" y="1122362"/>
                <a:ext cx="881189" cy="1996857"/>
              </a:xfrm>
              <a:prstGeom prst="rect">
                <a:avLst/>
              </a:prstGeom>
            </p:spPr>
          </p:pic>
        </p:grp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44724" y="332656"/>
            <a:ext cx="13033448" cy="7533456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0946" y="136713"/>
            <a:ext cx="1700808" cy="17008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1635" y="5564625"/>
            <a:ext cx="2684214" cy="134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3915993"/>
      </p:ext>
    </p:extLst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2" name="Рисунок 1" descr="DSCN45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2081884"/>
            <a:ext cx="3214678" cy="2296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SCN45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48154" y="142852"/>
            <a:ext cx="4595845" cy="3446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0"/>
            <a:ext cx="42148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+mj-lt"/>
              </a:rPr>
              <a:t>ВПК «Купол»</a:t>
            </a:r>
          </a:p>
          <a:p>
            <a:pPr algn="ctr"/>
            <a:r>
              <a:rPr lang="ru-RU" sz="2000" b="1" dirty="0" smtClean="0">
                <a:latin typeface="+mj-lt"/>
              </a:rPr>
              <a:t> располагается на базе </a:t>
            </a:r>
          </a:p>
          <a:p>
            <a:pPr algn="ctr"/>
            <a:r>
              <a:rPr lang="ru-RU" sz="2000" b="1" dirty="0" smtClean="0">
                <a:latin typeface="+mj-lt"/>
              </a:rPr>
              <a:t>МОБУ СОШ № 7.</a:t>
            </a:r>
          </a:p>
          <a:p>
            <a:r>
              <a:rPr lang="ru-RU" sz="2000" b="1" dirty="0" smtClean="0">
                <a:latin typeface="+mj-lt"/>
              </a:rPr>
              <a:t>Спортивный зал – 150 кв.м.;</a:t>
            </a:r>
          </a:p>
          <a:p>
            <a:r>
              <a:rPr lang="ru-RU" sz="2000" b="1" dirty="0" smtClean="0">
                <a:latin typeface="+mj-lt"/>
              </a:rPr>
              <a:t>Стрелковый тир – 75 кв.м.;</a:t>
            </a:r>
          </a:p>
          <a:p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1571612"/>
            <a:ext cx="4429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Учебный класс – 30 кв.м.;</a:t>
            </a:r>
          </a:p>
          <a:p>
            <a:r>
              <a:rPr lang="ru-RU" sz="2000" b="1" dirty="0" smtClean="0">
                <a:latin typeface="+mj-lt"/>
              </a:rPr>
              <a:t>Большой спортивный зал – 240 кв.м.</a:t>
            </a:r>
            <a:endParaRPr lang="ru-RU" sz="2000" b="1" dirty="0">
              <a:latin typeface="+mj-lt"/>
            </a:endParaRPr>
          </a:p>
        </p:txBody>
      </p:sp>
      <p:pic>
        <p:nvPicPr>
          <p:cNvPr id="1027" name="Picture 3" descr="C:\Users\123\Desktop\дитрих\DSC043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823" y="3286124"/>
            <a:ext cx="4800177" cy="3189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123\Desktop\дитрих\DSC043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4072861"/>
            <a:ext cx="3714776" cy="24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7858263" y="6124793"/>
            <a:ext cx="1030292" cy="772719"/>
          </a:xfrm>
          <a:prstGeom prst="rect">
            <a:avLst/>
          </a:prstGeom>
        </p:spPr>
      </p:pic>
    </p:spTree>
  </p:cSld>
  <p:clrMapOvr>
    <a:masterClrMapping/>
  </p:clrMapOvr>
  <p:transition advTm="18065">
    <p:wheel spokes="2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pic>
        <p:nvPicPr>
          <p:cNvPr id="4" name="Рисунок 3" descr="C6WX8feUQm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214290"/>
            <a:ext cx="5214817" cy="3477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vN8GYc3RfQ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48" y="3214686"/>
            <a:ext cx="4857752" cy="3070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286380" y="714356"/>
            <a:ext cx="37147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+mj-lt"/>
              </a:rPr>
              <a:t>В военно-патриотическом клубе «Купол» регулярно занимаются </a:t>
            </a:r>
          </a:p>
          <a:p>
            <a:pPr algn="ctr"/>
            <a:r>
              <a:rPr lang="ru-RU" sz="2800" b="1" dirty="0" smtClean="0">
                <a:latin typeface="+mj-lt"/>
              </a:rPr>
              <a:t>85 человек.</a:t>
            </a:r>
            <a:endParaRPr lang="ru-RU" sz="2800" b="1" dirty="0">
              <a:latin typeface="+mj-lt"/>
            </a:endParaRPr>
          </a:p>
        </p:txBody>
      </p:sp>
      <p:pic>
        <p:nvPicPr>
          <p:cNvPr id="7" name="Рисунок 6" descr="I69YVzxpvV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714752"/>
            <a:ext cx="4502352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7858263" y="6124793"/>
            <a:ext cx="1030292" cy="772719"/>
          </a:xfrm>
          <a:prstGeom prst="rect">
            <a:avLst/>
          </a:prstGeom>
        </p:spPr>
      </p:pic>
    </p:spTree>
  </p:cSld>
  <p:clrMapOvr>
    <a:masterClrMapping/>
  </p:clrMapOvr>
  <p:transition advTm="15148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pic>
        <p:nvPicPr>
          <p:cNvPr id="4" name="Рисунок 3" descr="x6fcN3SjMnQ.jpg"/>
          <p:cNvPicPr>
            <a:picLocks noChangeAspect="1"/>
          </p:cNvPicPr>
          <p:nvPr/>
        </p:nvPicPr>
        <p:blipFill>
          <a:blip r:embed="rId5" cstate="print"/>
          <a:srcRect t="11198"/>
          <a:stretch>
            <a:fillRect/>
          </a:stretch>
        </p:blipFill>
        <p:spPr>
          <a:xfrm>
            <a:off x="0" y="1071546"/>
            <a:ext cx="5148466" cy="3046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Основные направления работы клуба: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143504" y="857232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Строевая подготовка</a:t>
            </a:r>
            <a:endParaRPr lang="ru-RU" sz="2800" dirty="0"/>
          </a:p>
        </p:txBody>
      </p:sp>
      <p:pic>
        <p:nvPicPr>
          <p:cNvPr id="7" name="Рисунок 6" descr="gTvotB6BkaM.jpg"/>
          <p:cNvPicPr>
            <a:picLocks noChangeAspect="1"/>
          </p:cNvPicPr>
          <p:nvPr/>
        </p:nvPicPr>
        <p:blipFill>
          <a:blip r:embed="rId6" cstate="print"/>
          <a:srcRect l="48149" t="27084" b="37500"/>
          <a:stretch>
            <a:fillRect/>
          </a:stretch>
        </p:blipFill>
        <p:spPr>
          <a:xfrm>
            <a:off x="2840683" y="3714752"/>
            <a:ext cx="2588541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wQ33eieVAy4.jpg"/>
          <p:cNvPicPr>
            <a:picLocks noChangeAspect="1"/>
          </p:cNvPicPr>
          <p:nvPr/>
        </p:nvPicPr>
        <p:blipFill>
          <a:blip r:embed="rId7" cstate="print"/>
          <a:srcRect t="10000" r="20312"/>
          <a:stretch>
            <a:fillRect/>
          </a:stretch>
        </p:blipFill>
        <p:spPr>
          <a:xfrm>
            <a:off x="4500562" y="1357298"/>
            <a:ext cx="4405312" cy="3303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123\Desktop\дитрих\DSC04356.JPG"/>
          <p:cNvPicPr>
            <a:picLocks noChangeAspect="1" noChangeArrowheads="1"/>
          </p:cNvPicPr>
          <p:nvPr/>
        </p:nvPicPr>
        <p:blipFill>
          <a:blip r:embed="rId8" cstate="print"/>
          <a:srcRect l="3768" t="17009" r="18996" b="-4889"/>
          <a:stretch>
            <a:fillRect/>
          </a:stretch>
        </p:blipFill>
        <p:spPr bwMode="auto">
          <a:xfrm>
            <a:off x="-1" y="4071942"/>
            <a:ext cx="3684787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123\Desktop\дитрих\DSC0435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1803" y="4338000"/>
            <a:ext cx="3792197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8001108" y="6341407"/>
            <a:ext cx="1030292" cy="772719"/>
          </a:xfrm>
          <a:prstGeom prst="rect">
            <a:avLst/>
          </a:prstGeom>
        </p:spPr>
      </p:pic>
    </p:spTree>
  </p:cSld>
  <p:clrMapOvr>
    <a:masterClrMapping/>
  </p:clrMapOvr>
  <p:transition advTm="7457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9124" y="642918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Физическая подготовка</a:t>
            </a:r>
            <a:endParaRPr lang="ru-RU" sz="2800" dirty="0"/>
          </a:p>
        </p:txBody>
      </p:sp>
      <p:pic>
        <p:nvPicPr>
          <p:cNvPr id="6" name="Рисунок 5" descr="LDmq3t6iRgk.jpg"/>
          <p:cNvPicPr>
            <a:picLocks noChangeAspect="1"/>
          </p:cNvPicPr>
          <p:nvPr/>
        </p:nvPicPr>
        <p:blipFill>
          <a:blip r:embed="rId5" cstate="print"/>
          <a:srcRect r="6250" b="8333"/>
          <a:stretch>
            <a:fillRect/>
          </a:stretch>
        </p:blipFill>
        <p:spPr>
          <a:xfrm>
            <a:off x="4071934" y="3571876"/>
            <a:ext cx="214314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JJlQMst-CV8.jpg"/>
          <p:cNvPicPr>
            <a:picLocks noChangeAspect="1"/>
          </p:cNvPicPr>
          <p:nvPr/>
        </p:nvPicPr>
        <p:blipFill>
          <a:blip r:embed="rId6" cstate="print"/>
          <a:srcRect l="18750" r="9375" b="3106"/>
          <a:stretch>
            <a:fillRect/>
          </a:stretch>
        </p:blipFill>
        <p:spPr>
          <a:xfrm>
            <a:off x="0" y="500042"/>
            <a:ext cx="3714776" cy="3337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зарница1.jpg"/>
          <p:cNvPicPr>
            <a:picLocks noChangeAspect="1"/>
          </p:cNvPicPr>
          <p:nvPr/>
        </p:nvPicPr>
        <p:blipFill>
          <a:blip r:embed="rId7" cstate="print"/>
          <a:srcRect l="25754" r="13631" b="25806"/>
          <a:stretch>
            <a:fillRect/>
          </a:stretch>
        </p:blipFill>
        <p:spPr>
          <a:xfrm>
            <a:off x="214282" y="3936993"/>
            <a:ext cx="3571900" cy="2921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зарница2.jpg"/>
          <p:cNvPicPr>
            <a:picLocks noChangeAspect="1"/>
          </p:cNvPicPr>
          <p:nvPr/>
        </p:nvPicPr>
        <p:blipFill>
          <a:blip r:embed="rId8" cstate="print"/>
          <a:srcRect l="43527" r="15144" b="30035"/>
          <a:stretch>
            <a:fillRect/>
          </a:stretch>
        </p:blipFill>
        <p:spPr>
          <a:xfrm>
            <a:off x="6215074" y="928670"/>
            <a:ext cx="242889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00034" y="0"/>
            <a:ext cx="8232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Основные направления работы клуба:</a:t>
            </a:r>
            <a:endParaRPr lang="ru-RU" sz="3600" dirty="0"/>
          </a:p>
        </p:txBody>
      </p:sp>
      <p:pic>
        <p:nvPicPr>
          <p:cNvPr id="3074" name="Picture 2" descr="C:\Users\123\Desktop\дитрих\DSC043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26" y="1071546"/>
            <a:ext cx="3792197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AtTgx75mJjU.jpg"/>
          <p:cNvPicPr>
            <a:picLocks noChangeAspect="1"/>
          </p:cNvPicPr>
          <p:nvPr/>
        </p:nvPicPr>
        <p:blipFill>
          <a:blip r:embed="rId10" cstate="print"/>
          <a:srcRect l="6233" t="8333" r="9359"/>
          <a:stretch>
            <a:fillRect/>
          </a:stretch>
        </p:blipFill>
        <p:spPr>
          <a:xfrm>
            <a:off x="6429388" y="2714620"/>
            <a:ext cx="2428892" cy="3958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8001109" y="6286438"/>
            <a:ext cx="1030292" cy="772719"/>
          </a:xfrm>
          <a:prstGeom prst="rect">
            <a:avLst/>
          </a:prstGeom>
        </p:spPr>
      </p:pic>
    </p:spTree>
  </p:cSld>
  <p:clrMapOvr>
    <a:masterClrMapping/>
  </p:clrMapOvr>
  <p:transition advTm="8174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3504" y="714356"/>
            <a:ext cx="4000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Основы военного дела и огневая подготовка</a:t>
            </a:r>
            <a:endParaRPr lang="ru-RU" sz="2800" dirty="0"/>
          </a:p>
        </p:txBody>
      </p:sp>
      <p:pic>
        <p:nvPicPr>
          <p:cNvPr id="5" name="Рисунок 4" descr="GW5dXd76a_w.jpg"/>
          <p:cNvPicPr>
            <a:picLocks noChangeAspect="1"/>
          </p:cNvPicPr>
          <p:nvPr/>
        </p:nvPicPr>
        <p:blipFill>
          <a:blip r:embed="rId5" cstate="print"/>
          <a:srcRect l="7812" t="10140" b="11313"/>
          <a:stretch>
            <a:fillRect/>
          </a:stretch>
        </p:blipFill>
        <p:spPr>
          <a:xfrm>
            <a:off x="214282" y="857232"/>
            <a:ext cx="478099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MaDh1wu276w.jpg"/>
          <p:cNvPicPr>
            <a:picLocks noChangeAspect="1"/>
          </p:cNvPicPr>
          <p:nvPr/>
        </p:nvPicPr>
        <p:blipFill>
          <a:blip r:embed="rId6" cstate="print"/>
          <a:srcRect l="8695" r="20290"/>
          <a:stretch>
            <a:fillRect/>
          </a:stretch>
        </p:blipFill>
        <p:spPr>
          <a:xfrm>
            <a:off x="-32" y="3573156"/>
            <a:ext cx="3500462" cy="328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N4203.JPG"/>
          <p:cNvPicPr>
            <a:picLocks noChangeAspect="1"/>
          </p:cNvPicPr>
          <p:nvPr/>
        </p:nvPicPr>
        <p:blipFill>
          <a:blip r:embed="rId7" cstate="print"/>
          <a:srcRect l="32031" r="6250" b="6944"/>
          <a:stretch>
            <a:fillRect/>
          </a:stretch>
        </p:blipFill>
        <p:spPr>
          <a:xfrm>
            <a:off x="3286116" y="3786190"/>
            <a:ext cx="3200839" cy="2714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28596" y="142852"/>
            <a:ext cx="8232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Основные направления работы клуба:</a:t>
            </a:r>
            <a:endParaRPr lang="ru-RU" sz="3600" dirty="0"/>
          </a:p>
        </p:txBody>
      </p:sp>
      <p:pic>
        <p:nvPicPr>
          <p:cNvPr id="4099" name="Picture 3" descr="C:\Users\123\Desktop\дитрих\DSC04425.JPG"/>
          <p:cNvPicPr>
            <a:picLocks noChangeAspect="1" noChangeArrowheads="1"/>
          </p:cNvPicPr>
          <p:nvPr/>
        </p:nvPicPr>
        <p:blipFill>
          <a:blip r:embed="rId8" cstate="print"/>
          <a:srcRect r="12765"/>
          <a:stretch>
            <a:fillRect/>
          </a:stretch>
        </p:blipFill>
        <p:spPr bwMode="auto">
          <a:xfrm>
            <a:off x="6286480" y="4500570"/>
            <a:ext cx="2928990" cy="2231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N4223.JPG"/>
          <p:cNvPicPr>
            <a:picLocks noChangeAspect="1"/>
          </p:cNvPicPr>
          <p:nvPr/>
        </p:nvPicPr>
        <p:blipFill>
          <a:blip r:embed="rId9" cstate="print"/>
          <a:srcRect t="8333" r="35156" b="12500"/>
          <a:stretch>
            <a:fillRect/>
          </a:stretch>
        </p:blipFill>
        <p:spPr>
          <a:xfrm>
            <a:off x="5072066" y="1571612"/>
            <a:ext cx="3454062" cy="2372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8001109" y="6311150"/>
            <a:ext cx="1030292" cy="772719"/>
          </a:xfrm>
          <a:prstGeom prst="rect">
            <a:avLst/>
          </a:prstGeom>
        </p:spPr>
      </p:pic>
    </p:spTree>
  </p:cSld>
  <p:clrMapOvr>
    <a:masterClrMapping/>
  </p:clrMapOvr>
  <p:transition advTm="7004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0562" y="714356"/>
            <a:ext cx="414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Тактическая подготовка</a:t>
            </a:r>
            <a:endParaRPr lang="ru-RU" sz="2800" dirty="0"/>
          </a:p>
        </p:txBody>
      </p:sp>
      <p:pic>
        <p:nvPicPr>
          <p:cNvPr id="5" name="Рисунок 4" descr="12.jpg"/>
          <p:cNvPicPr>
            <a:picLocks noChangeAspect="1"/>
          </p:cNvPicPr>
          <p:nvPr/>
        </p:nvPicPr>
        <p:blipFill>
          <a:blip r:embed="rId5" cstate="print"/>
          <a:srcRect l="33594" t="16620" r="14843" b="8275"/>
          <a:stretch>
            <a:fillRect/>
          </a:stretch>
        </p:blipFill>
        <p:spPr>
          <a:xfrm>
            <a:off x="214282" y="1000108"/>
            <a:ext cx="4000528" cy="3273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пейнт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33905" y="3571876"/>
            <a:ext cx="438149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7.jpg"/>
          <p:cNvPicPr>
            <a:picLocks noChangeAspect="1"/>
          </p:cNvPicPr>
          <p:nvPr/>
        </p:nvPicPr>
        <p:blipFill>
          <a:blip r:embed="rId7" cstate="print"/>
          <a:srcRect t="6884" r="26562"/>
          <a:stretch>
            <a:fillRect/>
          </a:stretch>
        </p:blipFill>
        <p:spPr>
          <a:xfrm>
            <a:off x="5000628" y="1214422"/>
            <a:ext cx="3714776" cy="2645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00034" y="214290"/>
            <a:ext cx="8232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Основные направления работы клуба:</a:t>
            </a:r>
            <a:endParaRPr lang="ru-RU" sz="3600" dirty="0"/>
          </a:p>
        </p:txBody>
      </p:sp>
      <p:pic>
        <p:nvPicPr>
          <p:cNvPr id="6" name="Рисунок 5" descr="16.jpg"/>
          <p:cNvPicPr>
            <a:picLocks noChangeAspect="1"/>
          </p:cNvPicPr>
          <p:nvPr/>
        </p:nvPicPr>
        <p:blipFill>
          <a:blip r:embed="rId8" cstate="print"/>
          <a:srcRect l="14844" t="2712" r="17187" b="-70"/>
          <a:stretch>
            <a:fillRect/>
          </a:stretch>
        </p:blipFill>
        <p:spPr>
          <a:xfrm>
            <a:off x="344911" y="3571852"/>
            <a:ext cx="4084213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LP20HwojBg.jpg"/>
          <p:cNvPicPr>
            <a:picLocks noChangeAspect="1"/>
          </p:cNvPicPr>
          <p:nvPr/>
        </p:nvPicPr>
        <p:blipFill>
          <a:blip r:embed="rId9" cstate="print"/>
          <a:srcRect l="21875" t="22917" r="19531"/>
          <a:stretch>
            <a:fillRect/>
          </a:stretch>
        </p:blipFill>
        <p:spPr>
          <a:xfrm>
            <a:off x="3286116" y="1785926"/>
            <a:ext cx="2286016" cy="2255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8128820" y="6269400"/>
            <a:ext cx="1030292" cy="772719"/>
          </a:xfrm>
          <a:prstGeom prst="rect">
            <a:avLst/>
          </a:prstGeom>
        </p:spPr>
      </p:pic>
    </p:spTree>
  </p:cSld>
  <p:clrMapOvr>
    <a:masterClrMapping/>
  </p:clrMapOvr>
  <p:transition advTm="8205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4504" y="0"/>
            <a:ext cx="1512168" cy="1512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71934" y="642918"/>
            <a:ext cx="485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Основы  рукопашного  боя</a:t>
            </a:r>
            <a:endParaRPr lang="ru-RU" sz="2800" dirty="0"/>
          </a:p>
        </p:txBody>
      </p:sp>
      <p:pic>
        <p:nvPicPr>
          <p:cNvPr id="7" name="Рисунок 6" descr="VTa_Cbl1jkE.jpg"/>
          <p:cNvPicPr>
            <a:picLocks noChangeAspect="1"/>
          </p:cNvPicPr>
          <p:nvPr/>
        </p:nvPicPr>
        <p:blipFill>
          <a:blip r:embed="rId5" cstate="print"/>
          <a:srcRect l="32030" t="30555" r="21094" b="11111"/>
          <a:stretch>
            <a:fillRect/>
          </a:stretch>
        </p:blipFill>
        <p:spPr>
          <a:xfrm>
            <a:off x="2285952" y="3786190"/>
            <a:ext cx="4286312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9oh8amRt4U.jpg"/>
          <p:cNvPicPr>
            <a:picLocks noChangeAspect="1"/>
          </p:cNvPicPr>
          <p:nvPr/>
        </p:nvPicPr>
        <p:blipFill>
          <a:blip r:embed="rId6" cstate="print"/>
          <a:srcRect t="6250" r="8424"/>
          <a:stretch>
            <a:fillRect/>
          </a:stretch>
        </p:blipFill>
        <p:spPr>
          <a:xfrm>
            <a:off x="6572264" y="1285860"/>
            <a:ext cx="2297304" cy="52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grX6wEzksA.jpg"/>
          <p:cNvPicPr>
            <a:picLocks noChangeAspect="1"/>
          </p:cNvPicPr>
          <p:nvPr/>
        </p:nvPicPr>
        <p:blipFill>
          <a:blip r:embed="rId7" cstate="print"/>
          <a:srcRect l="6250" r="7812"/>
          <a:stretch>
            <a:fillRect/>
          </a:stretch>
        </p:blipFill>
        <p:spPr>
          <a:xfrm>
            <a:off x="4000496" y="1142984"/>
            <a:ext cx="2500329" cy="2909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14282" y="0"/>
            <a:ext cx="8715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Основные направления работы клуба:</a:t>
            </a:r>
            <a:endParaRPr lang="ru-RU" sz="3600" dirty="0"/>
          </a:p>
        </p:txBody>
      </p:sp>
      <p:pic>
        <p:nvPicPr>
          <p:cNvPr id="6146" name="Picture 2" descr="C:\Users\123\Desktop\дитрих\DSC0444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788" y="857232"/>
            <a:ext cx="4114705" cy="2734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123\Desktop\дитрих\DSC044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353" y="3390909"/>
            <a:ext cx="2174631" cy="3272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239748">
            <a:off x="8023423" y="6234172"/>
            <a:ext cx="1030292" cy="772719"/>
          </a:xfrm>
          <a:prstGeom prst="rect">
            <a:avLst/>
          </a:prstGeom>
        </p:spPr>
      </p:pic>
    </p:spTree>
  </p:cSld>
  <p:clrMapOvr>
    <a:masterClrMapping/>
  </p:clrMapOvr>
  <p:transition advTm="8798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1609</TotalTime>
  <Words>549</Words>
  <Application>Microsoft Office PowerPoint</Application>
  <PresentationFormat>Экран (4:3)</PresentationFormat>
  <Paragraphs>73</Paragraphs>
  <Slides>21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Отражение активной деятельности  работы клуба  в СМИ:</vt:lpstr>
      <vt:lpstr>Слайд 20</vt:lpstr>
      <vt:lpstr>Слайд 21</vt:lpstr>
    </vt:vector>
  </TitlesOfParts>
  <Company>Bukmop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Купол</dc:title>
  <dc:creator>Общее</dc:creator>
  <cp:lastModifiedBy>123</cp:lastModifiedBy>
  <cp:revision>173</cp:revision>
  <dcterms:created xsi:type="dcterms:W3CDTF">2017-02-04T06:10:47Z</dcterms:created>
  <dcterms:modified xsi:type="dcterms:W3CDTF">2017-02-16T08:36:14Z</dcterms:modified>
</cp:coreProperties>
</file>