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1" r:id="rId8"/>
    <p:sldId id="282" r:id="rId9"/>
    <p:sldId id="263" r:id="rId10"/>
    <p:sldId id="272" r:id="rId11"/>
    <p:sldId id="273" r:id="rId12"/>
    <p:sldId id="274" r:id="rId13"/>
    <p:sldId id="275" r:id="rId14"/>
    <p:sldId id="276" r:id="rId15"/>
    <p:sldId id="284" r:id="rId16"/>
    <p:sldId id="277" r:id="rId17"/>
    <p:sldId id="278" r:id="rId18"/>
    <p:sldId id="285" r:id="rId19"/>
    <p:sldId id="279" r:id="rId20"/>
    <p:sldId id="280" r:id="rId21"/>
    <p:sldId id="281" r:id="rId22"/>
    <p:sldId id="283" r:id="rId23"/>
    <p:sldId id="264" r:id="rId24"/>
    <p:sldId id="265" r:id="rId25"/>
    <p:sldId id="270" r:id="rId26"/>
    <p:sldId id="266" r:id="rId27"/>
    <p:sldId id="267" r:id="rId28"/>
    <p:sldId id="269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815" autoAdjust="0"/>
    <p:restoredTop sz="90500" autoAdjust="0"/>
  </p:normalViewPr>
  <p:slideViewPr>
    <p:cSldViewPr>
      <p:cViewPr>
        <p:scale>
          <a:sx n="70" d="100"/>
          <a:sy n="70" d="100"/>
        </p:scale>
        <p:origin x="-10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6A620-F082-450A-B156-4DB769F27D23}" type="datetimeFigureOut">
              <a:rPr lang="ru-RU" smtClean="0"/>
              <a:pPr/>
              <a:t>19.02.2023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BACFC-39FF-4F9D-BEF4-6C13886684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6A620-F082-450A-B156-4DB769F27D23}" type="datetimeFigureOut">
              <a:rPr lang="ru-RU" smtClean="0"/>
              <a:pPr/>
              <a:t>19.02.2023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BACFC-39FF-4F9D-BEF4-6C13886684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6A620-F082-450A-B156-4DB769F27D23}" type="datetimeFigureOut">
              <a:rPr lang="ru-RU" smtClean="0"/>
              <a:pPr/>
              <a:t>19.02.2023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BACFC-39FF-4F9D-BEF4-6C13886684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6A620-F082-450A-B156-4DB769F27D23}" type="datetimeFigureOut">
              <a:rPr lang="ru-RU" smtClean="0"/>
              <a:pPr/>
              <a:t>19.02.2023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BACFC-39FF-4F9D-BEF4-6C13886684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6A620-F082-450A-B156-4DB769F27D23}" type="datetimeFigureOut">
              <a:rPr lang="ru-RU" smtClean="0"/>
              <a:pPr/>
              <a:t>19.02.2023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BACFC-39FF-4F9D-BEF4-6C13886684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6A620-F082-450A-B156-4DB769F27D23}" type="datetimeFigureOut">
              <a:rPr lang="ru-RU" smtClean="0"/>
              <a:pPr/>
              <a:t>19.02.2023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BACFC-39FF-4F9D-BEF4-6C13886684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6A620-F082-450A-B156-4DB769F27D23}" type="datetimeFigureOut">
              <a:rPr lang="ru-RU" smtClean="0"/>
              <a:pPr/>
              <a:t>19.02.2023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BACFC-39FF-4F9D-BEF4-6C13886684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6A620-F082-450A-B156-4DB769F27D23}" type="datetimeFigureOut">
              <a:rPr lang="ru-RU" smtClean="0"/>
              <a:pPr/>
              <a:t>19.02.2023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BACFC-39FF-4F9D-BEF4-6C13886684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6A620-F082-450A-B156-4DB769F27D23}" type="datetimeFigureOut">
              <a:rPr lang="ru-RU" smtClean="0"/>
              <a:pPr/>
              <a:t>19.02.2023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BACFC-39FF-4F9D-BEF4-6C13886684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6A620-F082-450A-B156-4DB769F27D23}" type="datetimeFigureOut">
              <a:rPr lang="ru-RU" smtClean="0"/>
              <a:pPr/>
              <a:t>19.02.2023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BACFC-39FF-4F9D-BEF4-6C13886684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6A620-F082-450A-B156-4DB769F27D23}" type="datetimeFigureOut">
              <a:rPr lang="ru-RU" smtClean="0"/>
              <a:pPr/>
              <a:t>19.02.2023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BACFC-39FF-4F9D-BEF4-6C13886684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06A620-F082-450A-B156-4DB769F27D23}" type="datetimeFigureOut">
              <a:rPr lang="ru-RU" smtClean="0"/>
              <a:pPr/>
              <a:t>19.02.2023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CBACFC-39FF-4F9D-BEF4-6C13886684E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D%D0%BE%D0%B2%D0%B0%D1%8F_%D0%97%D0%B5%D0%BB%D0%B0%D0%BD%D0%B4%D0%B8%D1%8F" TargetMode="External"/><Relationship Id="rId3" Type="http://schemas.openxmlformats.org/officeDocument/2006/relationships/hyperlink" Target="https://ru.wikipedia.org/wiki/%D0%9C%D0%B0%D0%B3%D0%BD%D0%B8%D1%82" TargetMode="External"/><Relationship Id="rId7" Type="http://schemas.openxmlformats.org/officeDocument/2006/relationships/hyperlink" Target="https://ru.wikipedia.org/wiki/%D0%90%D0%B2%D1%81%D1%82%D1%80%D0%B0%D0%BB%D0%B8%D1%8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ru.wikipedia.org/wiki/%D0%A1%D1%82%D1%80%D0%B5%D1%81%D1%81" TargetMode="External"/><Relationship Id="rId5" Type="http://schemas.openxmlformats.org/officeDocument/2006/relationships/hyperlink" Target="https://ru.wikipedia.org/wiki/%D0%AD%D0%BA%D0%BE%D0%BD%D0%BE%D0%BC%D0%B8%D1%81%D1%82" TargetMode="External"/><Relationship Id="rId4" Type="http://schemas.openxmlformats.org/officeDocument/2006/relationships/hyperlink" Target="https://ru.wikipedia.org/wiki/%D0%9C%D0%B0%D0%B3%D0%BD%D0%B8%D1%82%D0%BD%D0%BE%D0%B5_%D0%BF%D0%BE%D0%BB%D0%B5" TargetMode="External"/><Relationship Id="rId9" Type="http://schemas.openxmlformats.org/officeDocument/2006/relationships/hyperlink" Target="https://ru.wikipedia.org/wiki/%D0%A1%D0%A8%D0%90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hyperlink" Target="https://ru.wikipedia.org/wiki/%D0%9D%D0%90%D0%A1%D0%90" TargetMode="External"/><Relationship Id="rId7" Type="http://schemas.openxmlformats.org/officeDocument/2006/relationships/hyperlink" Target="https://ru.wikipedia.org/wiki/1990-%D0%B5_%D0%B3%D0%BE%D0%B4%D1%8B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ru.wikipedia.org/wiki/%D0%A8%D1%82%D0%B0%D1%82_%D0%9D%D1%8C%D1%8E-%D0%99%D0%BE%D1%80%D0%BA" TargetMode="External"/><Relationship Id="rId5" Type="http://schemas.openxmlformats.org/officeDocument/2006/relationships/hyperlink" Target="https://ru.wikipedia.org/wiki/%D0%A0%D0%BE%D1%87%D0%B5%D1%81%D1%82%D0%B5%D1%80_(%D0%9D%D1%8C%D1%8E-%D0%99%D0%BE%D1%80%D0%BA)" TargetMode="External"/><Relationship Id="rId4" Type="http://schemas.openxmlformats.org/officeDocument/2006/relationships/hyperlink" Target="https://ru.wikipedia.org/wiki/%D0%9D%D0%B0%D1%86%D0%B8%D0%BE%D0%BD%D0%B0%D0%BB%D1%8C%D0%BD%D1%8B%D0%B9_%D0%B7%D0%B0%D0%BB_%D1%81%D0%BB%D0%B0%D0%B2%D1%8B_%D0%B8%D0%B3%D1%80%D1%83%D1%88%D0%B5%D0%BA" TargetMode="External"/><Relationship Id="rId9" Type="http://schemas.openxmlformats.org/officeDocument/2006/relationships/image" Target="../media/image3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1%D0%94%D0%92%D0%9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jpeg"/><Relationship Id="rId5" Type="http://schemas.openxmlformats.org/officeDocument/2006/relationships/image" Target="../media/image37.png"/><Relationship Id="rId4" Type="http://schemas.openxmlformats.org/officeDocument/2006/relationships/hyperlink" Target="https://ru.wikipedia.org/wiki/%D0%90%D1%83%D1%82%D0%B8%D0%B7%D0%BC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C%D0%B5%D0%BB%D0%BA%D0%B0%D1%8F_%D0%BC%D0%BE%D1%82%D0%BE%D1%80%D0%B8%D0%BA%D0%B0" TargetMode="External"/><Relationship Id="rId3" Type="http://schemas.openxmlformats.org/officeDocument/2006/relationships/hyperlink" Target="https://ru.wikipedia.org/wiki/%D0%9F%D1%81%D0%B8%D1%85%D0%BE%D0%BB%D0%BE%D0%B3" TargetMode="External"/><Relationship Id="rId7" Type="http://schemas.openxmlformats.org/officeDocument/2006/relationships/hyperlink" Target="https://ru.wikipedia.org/wiki/%D0%92%D0%BE%D1%81%D0%BF%D1%80%D0%B8%D1%8F%D1%82%D0%B8%D0%B5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ru.wikipedia.org/wiki/%D0%92%D0%BD%D0%B8%D0%BC%D0%B0%D0%BD%D0%B8%D0%B5" TargetMode="External"/><Relationship Id="rId5" Type="http://schemas.openxmlformats.org/officeDocument/2006/relationships/hyperlink" Target="https://ru.wikipedia.org/wiki/%D0%9B%D0%BE%D0%B3%D0%B8%D1%87%D0%B5%D1%81%D0%BA%D0%BE%D0%B5_%D0%BC%D1%8B%D1%88%D0%BB%D0%B5%D0%BD%D0%B8%D0%B5" TargetMode="External"/><Relationship Id="rId10" Type="http://schemas.openxmlformats.org/officeDocument/2006/relationships/image" Target="../media/image12.jpeg"/><Relationship Id="rId4" Type="http://schemas.openxmlformats.org/officeDocument/2006/relationships/hyperlink" Target="https://ru.wikipedia.org/wiki/%D0%9E%D0%B1%D1%80%D0%B0%D0%B7%D0%BD%D0%BE%D0%B5_%D0%BC%D1%8B%D1%88%D0%BB%D0%B5%D0%BD%D0%B8%D0%B5" TargetMode="External"/><Relationship Id="rId9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cuments\фоны\s12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000100" y="1571612"/>
            <a:ext cx="72866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3366FF"/>
                </a:solidFill>
                <a:latin typeface="Monotype Corsiva" pitchFamily="66" charset="0"/>
              </a:rPr>
              <a:t>«Развитие  тонкой ручной моторики </a:t>
            </a:r>
          </a:p>
          <a:p>
            <a:pPr algn="ctr"/>
            <a:r>
              <a:rPr lang="ru-RU" sz="3200" b="1" dirty="0" smtClean="0">
                <a:solidFill>
                  <a:srgbClr val="3366FF"/>
                </a:solidFill>
                <a:latin typeface="Monotype Corsiva" pitchFamily="66" charset="0"/>
              </a:rPr>
              <a:t>у детей дошкольного возраста </a:t>
            </a:r>
          </a:p>
          <a:p>
            <a:pPr algn="ctr"/>
            <a:r>
              <a:rPr lang="ru-RU" sz="3200" b="1" dirty="0" smtClean="0">
                <a:solidFill>
                  <a:srgbClr val="3366FF"/>
                </a:solidFill>
                <a:latin typeface="Monotype Corsiva" pitchFamily="66" charset="0"/>
              </a:rPr>
              <a:t>посредством </a:t>
            </a:r>
            <a:r>
              <a:rPr lang="ru-RU" sz="3200" b="1" dirty="0" err="1" smtClean="0">
                <a:solidFill>
                  <a:srgbClr val="3366FF"/>
                </a:solidFill>
                <a:latin typeface="Monotype Corsiva" pitchFamily="66" charset="0"/>
              </a:rPr>
              <a:t>хэндгама</a:t>
            </a:r>
            <a:r>
              <a:rPr lang="ru-RU" sz="3200" b="1" dirty="0" smtClean="0">
                <a:solidFill>
                  <a:srgbClr val="3366FF"/>
                </a:solidFill>
                <a:latin typeface="Monotype Corsiva" pitchFamily="66" charset="0"/>
              </a:rPr>
              <a:t>«</a:t>
            </a:r>
            <a:endParaRPr lang="ru-RU" sz="3200" b="1" dirty="0">
              <a:solidFill>
                <a:srgbClr val="3366FF"/>
              </a:solidFill>
              <a:latin typeface="Monotype Corsiva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29256" y="5000636"/>
            <a:ext cx="30718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3366FF"/>
                </a:solidFill>
                <a:latin typeface="Monotype Corsiva" pitchFamily="66" charset="0"/>
              </a:rPr>
              <a:t>Подготовила: </a:t>
            </a:r>
          </a:p>
          <a:p>
            <a:r>
              <a:rPr lang="ru-RU" sz="2000" dirty="0" smtClean="0">
                <a:solidFill>
                  <a:srgbClr val="3366FF"/>
                </a:solidFill>
                <a:latin typeface="Monotype Corsiva" pitchFamily="66" charset="0"/>
              </a:rPr>
              <a:t>учитель-логопед</a:t>
            </a:r>
          </a:p>
          <a:p>
            <a:r>
              <a:rPr lang="ru-RU" sz="2000" dirty="0" smtClean="0">
                <a:solidFill>
                  <a:srgbClr val="3366FF"/>
                </a:solidFill>
                <a:latin typeface="Monotype Corsiva" pitchFamily="66" charset="0"/>
              </a:rPr>
              <a:t>Иванова Ксения Николаевна</a:t>
            </a:r>
            <a:endParaRPr lang="ru-RU" sz="2000" dirty="0">
              <a:solidFill>
                <a:srgbClr val="3366FF"/>
              </a:solidFill>
              <a:latin typeface="Monotype Corsiva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2910" y="857232"/>
            <a:ext cx="7715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 smtClean="0">
                <a:solidFill>
                  <a:srgbClr val="3366FF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Муниципальное  автономное дошкольное образовательное учреждение  </a:t>
            </a:r>
          </a:p>
          <a:p>
            <a:pPr algn="ctr"/>
            <a:r>
              <a:rPr lang="ru-RU" sz="1600" i="1" dirty="0" smtClean="0">
                <a:solidFill>
                  <a:srgbClr val="3366FF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детский сад № 29 «Дюймовочка» г.Белебея</a:t>
            </a:r>
          </a:p>
          <a:p>
            <a:pPr algn="ctr"/>
            <a:endParaRPr lang="ru-RU" sz="1600" i="1" dirty="0">
              <a:solidFill>
                <a:srgbClr val="3366FF"/>
              </a:solidFill>
              <a:latin typeface="Arial" pitchFamily="34" charset="0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17410" name="AutoShape 2" descr="https://old.prodalit.ru/images/990000/98955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3" name="Picture 5" descr="C:\Users\999\Downloads\1660540679_6-klubmama-ru-p-podelki-svoimi-rukami-lizun-v-domashnikh-u-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3071810"/>
            <a:ext cx="4714908" cy="2934082"/>
          </a:xfrm>
          <a:prstGeom prst="rect">
            <a:avLst/>
          </a:prstGeom>
          <a:noFill/>
        </p:spPr>
      </p:pic>
      <p:pic>
        <p:nvPicPr>
          <p:cNvPr id="17414" name="Picture 6" descr="C:\Users\999\Downloads\1662696037_14-klubmama-ru-p-lizuni-podelki-samodelki-foto-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3570" y="3214686"/>
            <a:ext cx="2786082" cy="16411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cuments\фоны\s12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071538" y="1285860"/>
            <a:ext cx="728667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3366FF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600" b="1" dirty="0" err="1" smtClean="0">
                <a:solidFill>
                  <a:srgbClr val="3366FF"/>
                </a:solidFill>
                <a:latin typeface="Times New Roman" pitchFamily="18" charset="0"/>
                <a:cs typeface="Times New Roman" pitchFamily="18" charset="0"/>
              </a:rPr>
              <a:t>Слим</a:t>
            </a:r>
            <a:r>
              <a:rPr lang="ru-RU" sz="1600" b="1" dirty="0" smtClean="0">
                <a:solidFill>
                  <a:srgbClr val="3366FF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600" b="1" dirty="0" err="1" smtClean="0">
                <a:solidFill>
                  <a:srgbClr val="3366FF"/>
                </a:solidFill>
                <a:latin typeface="Times New Roman" pitchFamily="18" charset="0"/>
                <a:cs typeface="Times New Roman" pitchFamily="18" charset="0"/>
              </a:rPr>
              <a:t>игрушка-антистресс</a:t>
            </a:r>
            <a:r>
              <a:rPr lang="ru-RU" sz="1600" b="1" dirty="0" smtClean="0">
                <a:solidFill>
                  <a:srgbClr val="3366FF"/>
                </a:solidFill>
                <a:latin typeface="Times New Roman" pitchFamily="18" charset="0"/>
                <a:cs typeface="Times New Roman" pitchFamily="18" charset="0"/>
              </a:rPr>
              <a:t> - лизун.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Игрушка, впервые выпущенная компанией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Mattel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 1976 г. Состоит из вязкого желеобразного материала, обладающего свойствами неньютоновской жидкости. Основным компонентом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слайма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выпущенного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Mattel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 1976 году, была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гуаровая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камедь. Он был зелёного цвета и продавался в пластиковой баночке. С тех пор его выпускало много других компаний, а название «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слайм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 стало нарицательным. В России игрушка известна как «лизун».</a:t>
            </a:r>
            <a:endParaRPr lang="ru-RU" sz="1600" b="1" dirty="0">
              <a:solidFill>
                <a:srgbClr val="3366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2910" y="857232"/>
            <a:ext cx="7715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 err="1" smtClean="0">
                <a:solidFill>
                  <a:srgbClr val="3366FF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Игрушки-антистрессы</a:t>
            </a:r>
            <a:r>
              <a:rPr lang="ru-RU" sz="1600" b="1" i="1" dirty="0" smtClean="0">
                <a:solidFill>
                  <a:srgbClr val="3366FF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:</a:t>
            </a:r>
          </a:p>
          <a:p>
            <a:pPr algn="ctr"/>
            <a:endParaRPr lang="ru-RU" sz="1600" i="1" dirty="0">
              <a:solidFill>
                <a:srgbClr val="3366FF"/>
              </a:solidFill>
              <a:latin typeface="Arial" pitchFamily="34" charset="0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2050" name="AutoShape 2" descr="https://old.prodalit.ru/images/990000/98955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1" name="Picture 3" descr="C:\Users\999\Downloads\9895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3357562"/>
            <a:ext cx="2954463" cy="1785950"/>
          </a:xfrm>
          <a:prstGeom prst="rect">
            <a:avLst/>
          </a:prstGeom>
          <a:noFill/>
        </p:spPr>
      </p:pic>
      <p:pic>
        <p:nvPicPr>
          <p:cNvPr id="11" name="Picture 4" descr="https://i.ytimg.com/vi/7mv0IdF1O4A/maxresdefault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7686" y="3429000"/>
            <a:ext cx="4000528" cy="22502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cuments\фоны\s12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22" name="Picture 2" descr="https://img1.labirint.ru/rcimg/f7a89b9fe03c6a32d97393b0dab633cf/1920x1080/books56/553265/ph_1.jpg?156394834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3714752"/>
            <a:ext cx="3143272" cy="1786702"/>
          </a:xfrm>
          <a:prstGeom prst="rect">
            <a:avLst/>
          </a:prstGeom>
          <a:noFill/>
        </p:spPr>
      </p:pic>
      <p:sp>
        <p:nvSpPr>
          <p:cNvPr id="30724" name="AutoShape 4" descr="https://345-games.ru/wp-content/uploads/2013/05/massa-dlya-lepki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6" name="AutoShape 6" descr="https://345-games.ru/wp-content/uploads/2013/05/massa-dlya-lepki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27" name="Picture 7" descr="C:\Users\999\Downloads\massa-dlya-lepk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3286124"/>
            <a:ext cx="2571768" cy="2571768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000100" y="1214422"/>
            <a:ext cx="6929486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b="1" dirty="0" smtClean="0"/>
              <a:t> 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Масса для лепки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это современный аналог пластилина с более пластичной фактурой, она не оставляет следов на одежде и не липнет к ней, легко удаляется с ковровых покрытий. В магазинах для творчества можно приобрести готовые наборы с массой для лепки.</a:t>
            </a:r>
          </a:p>
          <a:p>
            <a:pPr indent="457200"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отличие от пластилина, масса более мягкая, детям младшего возраста с ней легче работать. После занятий массу необходимо убирать в специальный контейнер, чтобы защитить ее от пересыхания.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cuments\фоны\s12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785786" y="1214422"/>
            <a:ext cx="75724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3366FF"/>
                </a:solidFill>
                <a:latin typeface="Times New Roman" pitchFamily="18" charset="0"/>
                <a:cs typeface="Times New Roman" pitchFamily="18" charset="0"/>
              </a:rPr>
              <a:t>3. Воздушный пластилин </a:t>
            </a:r>
            <a:r>
              <a:rPr lang="ru-RU" sz="1600" dirty="0" smtClean="0">
                <a:solidFill>
                  <a:srgbClr val="3366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600" dirty="0" smtClean="0"/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это пластичная цветная масса, состоящая из воды, пищевых красителей и полимеров. Продается в герметичной упаковке, так как на открытом воздухе при комнатной температуре способна застывать. В результате чего образуется легкая прочная субстанция, сравнимая по весу с пенопластом. Воздушный пластилин в настоящее время стал очень популярным материалом для творчества. Им играют не только дети.</a:t>
            </a:r>
            <a:endParaRPr lang="ru-RU" sz="1600" dirty="0">
              <a:solidFill>
                <a:srgbClr val="3366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6" name="AutoShape 2" descr="https://cdn1.ozone.ru/s3/multimedia-w/601418072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48" name="AutoShape 4" descr="https://cdn1.ozone.ru/s3/multimedia-w/601418072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1749" name="Picture 5" descr="C:\Users\999\Downloads\601418072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3143248"/>
            <a:ext cx="3000396" cy="3000396"/>
          </a:xfrm>
          <a:prstGeom prst="rect">
            <a:avLst/>
          </a:prstGeom>
          <a:noFill/>
        </p:spPr>
      </p:pic>
      <p:pic>
        <p:nvPicPr>
          <p:cNvPr id="31750" name="Picture 6" descr="C:\Users\999\Downloads\1646505940_55-kartinkin-net-p-kartinki-iz-vozdushnogo-plastilina-5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43373" y="3125056"/>
            <a:ext cx="4143404" cy="30882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cuments\фоны\s12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785786" y="714356"/>
            <a:ext cx="7572428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Play-Doh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оделирующая смесь для детей младшего возраста для создания поделок как в  домашних условиях, так и в образовательных учреждениях. Продукт был впервые изготовлен в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Цинциннати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, штат Огайо, США, в качестве средства для чистки обоев от сажи в 1930-х годах. Затем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Play-Doh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был переработан и поставлялся в школы Америки в середине 1950-х годов.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Play-Doh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демонстрировался на образовательных конференциях, как эффективное средство всестороннего развития ребёнка.</a:t>
            </a:r>
            <a:r>
              <a:rPr lang="ru-RU" sz="1500" dirty="0" smtClean="0"/>
              <a:t>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Это интересное времяпрепровождение оказывает благотворное влияние на развитие ребенка: малыш осваивает новый вид творчества, развивая фантазию, разминая руками массу для лепки и изготавливая различные по форме предметы, развивает мелкую моторику и мышцы кисти, развивает фантазию и логику, внимание и тренирует усидчивость. В отличие от пластилина масса для лепки мягкая и пластичная, не прилипает к рукам и поверхности стола. Состав пластилина полностью безвреден для ребенка, так как он изготовлен по специальной технологии на основе пшеницы. Есть и обратная сторона медали. Производитель предупреждает воздержаться от использования этой массы для лепки людям, страдающим непереносимостью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глютена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1746" name="AutoShape 2" descr="https://cdn1.ozone.ru/s3/multimedia-w/601418072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48" name="AutoShape 4" descr="https://cdn1.ozone.ru/s3/multimedia-w/601418072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2772" name="Picture 4" descr="Масса для лепки Play-Doh Набор с блестками 6 банок, A541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7" y="4341152"/>
            <a:ext cx="3357586" cy="1903275"/>
          </a:xfrm>
          <a:prstGeom prst="rect">
            <a:avLst/>
          </a:prstGeom>
          <a:noFill/>
        </p:spPr>
      </p:pic>
      <p:pic>
        <p:nvPicPr>
          <p:cNvPr id="32774" name="Picture 6" descr="Масса для лепки Play-Doh Касса (E68905L0)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4071942"/>
            <a:ext cx="2786082" cy="20592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cuments\фоны\s12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71472" y="642918"/>
            <a:ext cx="778674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5. Шариковый пластилин -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это 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легкая воздушная субстанции, которая состоит из шариков пенопласта и соединительной клейкой массы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Это – превосходный материал для развития мелкой моторики. Он не прилипает к рукам и обладает яркими, сочными цветами. Шарики могут быть крупными или мелкими, они легко перемешиваются между собой, позволяя создавать интересные цвета. Этот вид материала для детского творчества мягкий и пластичный. Изобрели этот пластилин  фармацевт Франц Колб и изобретатель Вильям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Харбутт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а случилось это более сотни лет назад. Продукт запатентован. Первоначально пластилин был только серого цвета. С ростом популярности данного изобретения, как материала для изготовления поделок, в продажу начала поступать масса для лепки в четырех цветовых решениях. Этот вид пластилина рассчитан для детей от 2-х лет,  производится он только из безопасных компонентов, которые не причинят вреда даже малышам, которые в силу возраста любят все тащить в рот. Из данного пластилина можно изготовить витражи, аппликации, декорирование, вылепить любых персонажей, украшать  рамки и т.д. Игры и занятия с шариковым пластилином помогают развивать мелкую моторику рук, мышление и раскрывать творческий потенциал детей, а также с его помощью воплощать в жизнь свои фантазии и задумки.</a:t>
            </a:r>
          </a:p>
        </p:txBody>
      </p:sp>
      <p:sp>
        <p:nvSpPr>
          <p:cNvPr id="31746" name="AutoShape 2" descr="https://cdn1.ozone.ru/s3/multimedia-w/601418072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48" name="AutoShape 4" descr="https://cdn1.ozone.ru/s3/multimedia-w/601418072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3794" name="Picture 2" descr="https://umitoy.ru/upload/iblock/06f/06f45e067d3b238538a11396ee1150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7356" y="3929066"/>
            <a:ext cx="2286016" cy="2286016"/>
          </a:xfrm>
          <a:prstGeom prst="rect">
            <a:avLst/>
          </a:prstGeom>
          <a:noFill/>
        </p:spPr>
      </p:pic>
      <p:sp>
        <p:nvSpPr>
          <p:cNvPr id="33796" name="AutoShape 4" descr="https://www.i-igrushki.ru/upload/medialibrary/11c/11cb0b3ed9ec7de7021d02762ad5994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8" name="AutoShape 6" descr="https://www.i-igrushki.ru/upload/medialibrary/11c/11cb0b3ed9ec7de7021d02762ad5994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0" name="AutoShape 8" descr="https://www.i-igrushki.ru/upload/medialibrary/11c/11cb0b3ed9ec7de7021d02762ad5994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2" name="AutoShape 10" descr="https://www.i-igrushki.ru/upload/medialibrary/11c/11cb0b3ed9ec7de7021d02762ad5994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3805" name="Picture 13" descr="https://www.pandashop.md/i/products/67/6716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4" y="3643314"/>
            <a:ext cx="3763467" cy="24663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cuments\фоны\s12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71472" y="571480"/>
            <a:ext cx="7715304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Кинетический песок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– этот материал для детского творчества, разработанный в Швеции. На 98% он состоит из кварцевого </a:t>
            </a: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песка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, а на 2% из синтетического компонента — пищевой добавки Е900. Она абсолютно безопасна,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гипоаллергенна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и нужна для того чтобы </a:t>
            </a: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песок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 был одновременно сыпучим и  пластичным. </a:t>
            </a:r>
          </a:p>
          <a:p>
            <a:pPr algn="just"/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Кинетический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песок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 рассыпается в пальцах, но может принимать любую форму. Он не пересыхает и не прилипает к рукам, одежде и поверхностям.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Не страшно, если ребенок попробует песок на вкус, но лучше избегать его попадания в рот, уши, нос и глаза. Одним из самых главных преимуществ кинетического песка по сравнению с той же массой для лепки является его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невысыхаемость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. Производители дают гарантию 3 года на кинетический песок, в реальности его можно эксплуатировать и дольше. Песок не высыхает, даже если его хранить открытым, и не теряет своих свойств. И при этом в нём никогда не заводятся вредные бактерии и насекомые.</a:t>
            </a:r>
            <a:r>
              <a:rPr lang="ru-RU" sz="1600" dirty="0" smtClean="0"/>
              <a:t>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Есть и то, что может оттолкнуть родителей от покупки кинетического песка. Песок издаёт своеобразный запах, который можно сравнить с запахом клея или </a:t>
            </a:r>
            <a:r>
              <a:rPr lang="ru-RU" sz="1600" dirty="0" smtClean="0"/>
              <a:t>уксуса.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Работая с кинетическим песком, гиперактивные дети успокаиваются, заземляется отрицательная энергия, дети раскрепощаются, это способствует свободному общению замкнутых и тревожных ребят.  Вид игр: «Прятки», «Строители», «Маленькие кондитеры» и т.д.</a:t>
            </a:r>
          </a:p>
        </p:txBody>
      </p:sp>
      <p:sp>
        <p:nvSpPr>
          <p:cNvPr id="31746" name="AutoShape 2" descr="https://cdn1.ozone.ru/s3/multimedia-w/601418072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48" name="AutoShape 4" descr="https://cdn1.ozone.ru/s3/multimedia-w/601418072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" name="Picture 2" descr="C:\Users\999\Downloads\7cf926aff46509430b80fe73b7338b3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0298" y="4357694"/>
            <a:ext cx="2643206" cy="1890199"/>
          </a:xfrm>
          <a:prstGeom prst="rect">
            <a:avLst/>
          </a:prstGeom>
          <a:noFill/>
        </p:spPr>
      </p:pic>
      <p:pic>
        <p:nvPicPr>
          <p:cNvPr id="1027" name="Picture 3" descr="C:\Users\999\Downloads\101190594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4286256"/>
            <a:ext cx="1785950" cy="1785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cuments\фоны\s12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1746" name="AutoShape 2" descr="https://cdn1.ozone.ru/s3/multimedia-w/601418072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48" name="AutoShape 4" descr="https://cdn1.ozone.ru/s3/multimedia-w/601418072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6" name="AutoShape 4" descr="https://www.i-igrushki.ru/upload/medialibrary/11c/11cb0b3ed9ec7de7021d02762ad5994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8" name="AutoShape 6" descr="https://www.i-igrushki.ru/upload/medialibrary/11c/11cb0b3ed9ec7de7021d02762ad5994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0" name="AutoShape 8" descr="https://www.i-igrushki.ru/upload/medialibrary/11c/11cb0b3ed9ec7de7021d02762ad5994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2" name="AutoShape 10" descr="https://www.i-igrushki.ru/upload/medialibrary/11c/11cb0b3ed9ec7de7021d02762ad5994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818" name="AutoShape 2" descr="https://ke-images.servicecdn.ru/c5dviqfiv36nvng2rtm0/origina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820" name="AutoShape 4" descr="https://ke-images.servicecdn.ru/c5dviqfiv36nvng2rtm0/origina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4821" name="Picture 5" descr="C:\Users\999\Downloads\02-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714356"/>
            <a:ext cx="3071833" cy="2052707"/>
          </a:xfrm>
          <a:prstGeom prst="rect">
            <a:avLst/>
          </a:prstGeom>
          <a:noFill/>
        </p:spPr>
      </p:pic>
      <p:pic>
        <p:nvPicPr>
          <p:cNvPr id="34822" name="Picture 6" descr="C:\Users\999\Downloads\Пластилин 6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86116" y="3303998"/>
            <a:ext cx="5233986" cy="2944399"/>
          </a:xfrm>
          <a:prstGeom prst="rect">
            <a:avLst/>
          </a:prstGeom>
          <a:noFill/>
        </p:spPr>
      </p:pic>
      <p:pic>
        <p:nvPicPr>
          <p:cNvPr id="34824" name="Picture 8" descr="https://rzvexpo.ru/wp-content/uploads/unnamed-1-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71538" y="3286124"/>
            <a:ext cx="2143140" cy="2928910"/>
          </a:xfrm>
          <a:prstGeom prst="rect">
            <a:avLst/>
          </a:prstGeom>
          <a:noFill/>
        </p:spPr>
      </p:pic>
      <p:pic>
        <p:nvPicPr>
          <p:cNvPr id="34825" name="Picture 9" descr="C:\Users\999\Downloads\maxresdefault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flipH="1">
            <a:off x="3929057" y="571480"/>
            <a:ext cx="4699033" cy="26432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cuments\фоны\s12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714348" y="571480"/>
            <a:ext cx="757242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16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Фиджет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куб -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это совершенно новая категория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игрушек-антистресс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и новый бренд на рынке товаров. Непоседа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Cube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– это небольшой ручной прибор, придуманный братьями Мэтью и Марком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МакЛохлан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Fidget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Cube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был разработан, как способ помочь отвлечься тем людям, которые часто суетятся и волнуются. В процессе проектирования Мэтью и Марк старались сделать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Фиджет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Cube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чем-то, что можно было бы вручить любому, будь то ребёнок, студент или руководитель, и сделать его полезным для них инструментом. Со всех сторон у него есть инструменты для непосед: переключатель, шестеренки, катящийся шарик, джойстик, вращающийся диск, камень для беспокойства и пять кнопок.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Это полезная игрушка для снятия стресса и развития мелкой моторики рук. Данные кубик может помочь вам избавиться от дурных привычек, например, если вы грызёте ногти, грызёте карандаши или авторучки, чешете затылок, трогаете лицо или волосы, грызёте ногти и ковыряете кутикулы на пальцах, ходите из стороны в сторону, раскачиваетесь на стуле, прикусываете губы. Небольшой кубик поможет отвлечься от навязчивых мыслей, расслабиться, отвлечься от городской суеты. Постоянное применение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антистессового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кубика благотворно влияет на жизненную энергию человека. Исследования показали, что даже небольшие повторяющиеся действия могут повышать уровень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нейротрансмиттеров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 мозге. Таким образом, игрушка сможет улучшить нашу способность концентрироваться и уделять внимание основной деятельности. Подходит для взрослых и детей.</a:t>
            </a:r>
          </a:p>
        </p:txBody>
      </p:sp>
      <p:sp>
        <p:nvSpPr>
          <p:cNvPr id="31746" name="AutoShape 2" descr="https://cdn1.ozone.ru/s3/multimedia-w/601418072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48" name="AutoShape 4" descr="https://cdn1.ozone.ru/s3/multimedia-w/601418072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6" name="AutoShape 4" descr="https://www.i-igrushki.ru/upload/medialibrary/11c/11cb0b3ed9ec7de7021d02762ad5994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8" name="AutoShape 6" descr="https://www.i-igrushki.ru/upload/medialibrary/11c/11cb0b3ed9ec7de7021d02762ad5994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0" name="AutoShape 8" descr="https://www.i-igrushki.ru/upload/medialibrary/11c/11cb0b3ed9ec7de7021d02762ad5994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2" name="AutoShape 10" descr="https://www.i-igrushki.ru/upload/medialibrary/11c/11cb0b3ed9ec7de7021d02762ad5994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42" name="AutoShape 2" descr="https://egegei.ru/upload/iblock/553/553148ece88bf1e923b8d18f885986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44" name="AutoShape 4" descr="https://egegei.ru/upload/iblock/553/553148ece88bf1e923b8d18f885986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cuments\фоны\s12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1746" name="AutoShape 2" descr="https://cdn1.ozone.ru/s3/multimedia-w/601418072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48" name="AutoShape 4" descr="https://cdn1.ozone.ru/s3/multimedia-w/601418072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6" name="AutoShape 4" descr="https://www.i-igrushki.ru/upload/medialibrary/11c/11cb0b3ed9ec7de7021d02762ad5994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8" name="AutoShape 6" descr="https://www.i-igrushki.ru/upload/medialibrary/11c/11cb0b3ed9ec7de7021d02762ad5994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0" name="AutoShape 8" descr="https://www.i-igrushki.ru/upload/medialibrary/11c/11cb0b3ed9ec7de7021d02762ad5994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2" name="AutoShape 10" descr="https://www.i-igrushki.ru/upload/medialibrary/11c/11cb0b3ed9ec7de7021d02762ad5994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42" name="AutoShape 2" descr="https://egegei.ru/upload/iblock/553/553148ece88bf1e923b8d18f885986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44" name="AutoShape 4" descr="https://egegei.ru/upload/iblock/553/553148ece88bf1e923b8d18f885986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5845" name="Picture 5" descr="C:\Users\999\Desktop\2547987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1142984"/>
            <a:ext cx="3166015" cy="3714776"/>
          </a:xfrm>
          <a:prstGeom prst="rect">
            <a:avLst/>
          </a:prstGeom>
          <a:noFill/>
        </p:spPr>
      </p:pic>
      <p:pic>
        <p:nvPicPr>
          <p:cNvPr id="35846" name="Picture 6" descr="C:\Users\999\Desktop\4e0299186fe4873fbb97087ec335d4e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71934" y="2714620"/>
            <a:ext cx="4429156" cy="2491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cuments\фоны\s12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785786" y="714356"/>
            <a:ext cx="757242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ru-RU" sz="16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Неокуб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игрушка-конструктор, состоящая обычно из 216 одинаковых шарообразных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неодимовых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магнитов от 3 мм до 10 мм, покрытых для защиты от царапин никелем. Игрушка получила своё название из-за того, что изначально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  <a:hlinkClick r:id="rId3" tooltip="Магнит"/>
              </a:rPr>
              <a:t>магниты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чаще всего соединены именно в форме куба. Эта конструкция держится только за счёт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  <a:hlinkClick r:id="rId4" tooltip="Магнитное поле"/>
              </a:rPr>
              <a:t>магнитного поля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и её легко разрушить, приведя тем самым шарики в хаотическое положение, а восстановить затем эту форму куба и есть основная задача игрушки как головоломки, решаемая различными способами. Это только одна из возможных задач. Из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неокуба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можно собирать самые разнообразные фигуры. Автор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неокуба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—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  <a:hlinkClick r:id="rId5" tooltip="Экономист"/>
              </a:rPr>
              <a:t>экономист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Крис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Реда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dirty="0" smtClean="0"/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Неокуб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позиционируется как средство снятия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  <a:hlinkClick r:id="rId6" tooltip="Стресс"/>
              </a:rPr>
              <a:t>стресса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развития творческих способностей, пространственного мышления и мелкой моторики</a:t>
            </a:r>
            <a:r>
              <a:rPr lang="ru-RU" sz="1600" baseline="30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Так как магнитные шарики, применяемые в игрушке, имеют небольшие размеры, но достаточно сильно притягиваются друг к другу, то попадание более одного магнитного шарика в организм человека, например при случайном проглатывании или через нос, может привести к тяжелой механической травме внутренних органов.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 2012 году в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  <a:hlinkClick r:id="rId7" tooltip="Австралия"/>
              </a:rPr>
              <a:t>Австралии</a:t>
            </a:r>
            <a:r>
              <a:rPr lang="ru-RU" sz="1600" baseline="30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 в 2013 году в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  <a:hlinkClick r:id="rId8" tooltip="Новая Зеландия"/>
              </a:rPr>
              <a:t>Новой Зеландии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были наложены запреты на продажу такого рода игрушек. Комиссия по безопасности потребительских товаров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  <a:hlinkClick r:id="rId9" tooltip="США"/>
              </a:rPr>
              <a:t>Соединенных Штатов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также добилась запрета продаж в 2012 году, но производителям магнитов позже удалось оспорить этот запрет в суде, аргументировав свою позицию тем, что при покупке потребитель надлежащим образом информирован о возможной опасности товара.</a:t>
            </a:r>
          </a:p>
          <a:p>
            <a:pPr algn="just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6" name="AutoShape 2" descr="https://cdn1.ozone.ru/s3/multimedia-w/601418072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48" name="AutoShape 4" descr="https://cdn1.ozone.ru/s3/multimedia-w/601418072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6" name="AutoShape 4" descr="https://www.i-igrushki.ru/upload/medialibrary/11c/11cb0b3ed9ec7de7021d02762ad5994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8" name="AutoShape 6" descr="https://www.i-igrushki.ru/upload/medialibrary/11c/11cb0b3ed9ec7de7021d02762ad5994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0" name="AutoShape 8" descr="https://www.i-igrushki.ru/upload/medialibrary/11c/11cb0b3ed9ec7de7021d02762ad5994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2" name="AutoShape 10" descr="https://www.i-igrushki.ru/upload/medialibrary/11c/11cb0b3ed9ec7de7021d02762ad5994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42" name="AutoShape 2" descr="https://egegei.ru/upload/iblock/553/553148ece88bf1e923b8d18f885986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44" name="AutoShape 4" descr="https://egegei.ru/upload/iblock/553/553148ece88bf1e923b8d18f885986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866" name="AutoShape 2" descr="https://upload.wikimedia.org/wikipedia/commons/thumb/b/bd/NeoCube.jpg/220px-NeoCub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868" name="AutoShape 4" descr="https://upload.wikimedia.org/wikipedia/commons/thumb/b/bd/NeoCube.jpg/220px-NeoCub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cuments\фоны\s12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85786" y="571481"/>
            <a:ext cx="750099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Функция человеческой руки уникальна и универсальна. Сухомлинский в своих воспоминаниях писал о том, что</a:t>
            </a:r>
          </a:p>
          <a:p>
            <a:pPr algn="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«Истоки способностей и дарования детей - на кончиках их пальцев, от них, образно говоря, идут тончайшие ручейки, которые питают источник творческой мысли. Чем больше уверенности и изобретательности в движениях детской руки, тем тоньше взаимодействие руки с орудием труда (ручкой, карандашом), тем сложнее движения, необходимые для этого взаимодействия, тем ярче творческая стихия детского разума, чем больше мастерства в детской руке, тем ребенок умнее».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В.А. Сухомлинский</a:t>
            </a:r>
          </a:p>
          <a:p>
            <a:pPr indent="45720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Проблема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развития ручной умелости и мелкой моторики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рук важна и для личностного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развития самого ребенка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Владея рукой, ребенок в процессе своего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развития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становится более самостоятельным, автономным и независимым от взрослого, что способствует становлению его инициативы в разных видах детской деятельности.</a:t>
            </a:r>
          </a:p>
          <a:p>
            <a:pPr indent="457200"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Мелкая 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(тонкая)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моторика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рук — это способность выполнять точные скоординированные действия пальцами и кистями. Навыки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мелкой моторики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необходимы не только в быту, они оказывают большое влияние на процесс обучения ребенка в целом.</a:t>
            </a:r>
          </a:p>
          <a:p>
            <a:endParaRPr lang="ru-RU" dirty="0">
              <a:solidFill>
                <a:srgbClr val="3366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cuments\фоны\s12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1746" name="AutoShape 2" descr="https://cdn1.ozone.ru/s3/multimedia-w/601418072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48" name="AutoShape 4" descr="https://cdn1.ozone.ru/s3/multimedia-w/601418072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6" name="AutoShape 4" descr="https://www.i-igrushki.ru/upload/medialibrary/11c/11cb0b3ed9ec7de7021d02762ad5994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8" name="AutoShape 6" descr="https://www.i-igrushki.ru/upload/medialibrary/11c/11cb0b3ed9ec7de7021d02762ad5994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0" name="AutoShape 8" descr="https://www.i-igrushki.ru/upload/medialibrary/11c/11cb0b3ed9ec7de7021d02762ad5994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2" name="AutoShape 10" descr="https://www.i-igrushki.ru/upload/medialibrary/11c/11cb0b3ed9ec7de7021d02762ad5994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42" name="AutoShape 2" descr="https://egegei.ru/upload/iblock/553/553148ece88bf1e923b8d18f885986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44" name="AutoShape 4" descr="https://egegei.ru/upload/iblock/553/553148ece88bf1e923b8d18f885986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7890" name="Picture 2" descr="Куб из магнитных шариков Forceberg Cube &quot;Неокуб&quot;, 5 мм, стальной, 216 элементов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714356"/>
            <a:ext cx="2857520" cy="2778438"/>
          </a:xfrm>
          <a:prstGeom prst="rect">
            <a:avLst/>
          </a:prstGeom>
          <a:noFill/>
        </p:spPr>
      </p:pic>
      <p:sp>
        <p:nvSpPr>
          <p:cNvPr id="37892" name="AutoShape 4" descr="https://besco.ru/upload/iblock/5f6/75036fe85b128bd967a851d934df1ce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4" name="AutoShape 6" descr="https://besco.ru/upload/iblock/5f6/75036fe85b128bd967a851d934df1ce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6" name="AutoShape 8" descr="https://besco.ru/upload/iblock/5f6/75036fe85b128bd967a851d934df1ce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7897" name="Picture 9" descr="C:\Users\999\Downloads\75036fe85b128bd967a851d934df1ce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43372" y="714356"/>
            <a:ext cx="4214816" cy="4214817"/>
          </a:xfrm>
          <a:prstGeom prst="rect">
            <a:avLst/>
          </a:prstGeom>
          <a:noFill/>
        </p:spPr>
      </p:pic>
      <p:pic>
        <p:nvPicPr>
          <p:cNvPr id="37899" name="Picture 11" descr="https://static.baza.farpost.ru/v/1608959245703_bulletin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472" y="3929066"/>
            <a:ext cx="3929090" cy="2210114"/>
          </a:xfrm>
          <a:prstGeom prst="rect">
            <a:avLst/>
          </a:prstGeom>
          <a:noFill/>
        </p:spPr>
      </p:pic>
      <p:pic>
        <p:nvPicPr>
          <p:cNvPr id="37901" name="Picture 13" descr="https://i.ytimg.com/vi/Nt-WRZBeu9s/maxresdefault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3439" y="4105263"/>
            <a:ext cx="3786214" cy="21297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cuments\фоны\s12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571528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42910" y="1"/>
            <a:ext cx="757242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9. </a:t>
            </a:r>
            <a:r>
              <a:rPr lang="ru-RU" sz="16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Слинки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- 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грушка-пружина, созданная в 1943 году в США Ричардом Джеймсом. 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Изначально пружина делалась из чёрного металла,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слинки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использовался не как игрушка: он использовался в школах в качестве учебного пособия, в военное время в качестве радиоантенны и в физических экспериментах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  <a:hlinkClick r:id="rId3" tooltip="НАСА"/>
              </a:rPr>
              <a:t>НАСА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В 2000 году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слинки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введён в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  <a:hlinkClick r:id="rId4" tooltip="Национальный зал славы игрушек"/>
              </a:rPr>
              <a:t>Национальный зал славы игрушек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в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  <a:hlinkClick r:id="rId5" tooltip="Рочестер (Нью-Йорк)"/>
              </a:rPr>
              <a:t>Рочестере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(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  <a:hlinkClick r:id="rId6" tooltip="Штат Нью-Йорк"/>
              </a:rPr>
              <a:t>штат Нью-Йорк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). В 2003 году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слинки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включен в список «Век игрушек» Ассоциации производителей игрушек. За первые 60 лет было продано 300 миллионов единиц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слинки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Её можно перекидывать из руки в руку и тем самым успокаивать нервы. Также она умеет «шагать» вниз по ступенькам. Настоящая пружинка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слинки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до сих пор производится только в США и бывает только круглой формы</a:t>
            </a:r>
            <a:r>
              <a:rPr lang="ru-RU" sz="1600" baseline="30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 России игрушка распространилась в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  <a:hlinkClick r:id="rId7" tooltip="1990-е годы"/>
              </a:rPr>
              <a:t>1990-е годы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в виде многочисленных подделок из Юго-Восточной Азии  под популярным названием игрушки — «Радуга».</a:t>
            </a:r>
          </a:p>
          <a:p>
            <a:endParaRPr lang="ru-RU" sz="1600" dirty="0" smtClean="0"/>
          </a:p>
        </p:txBody>
      </p:sp>
      <p:sp>
        <p:nvSpPr>
          <p:cNvPr id="31746" name="AutoShape 2" descr="https://cdn1.ozone.ru/s3/multimedia-w/601418072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48" name="AutoShape 4" descr="https://cdn1.ozone.ru/s3/multimedia-w/601418072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6" name="AutoShape 4" descr="https://www.i-igrushki.ru/upload/medialibrary/11c/11cb0b3ed9ec7de7021d02762ad5994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8" name="AutoShape 6" descr="https://www.i-igrushki.ru/upload/medialibrary/11c/11cb0b3ed9ec7de7021d02762ad5994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0" name="AutoShape 8" descr="https://www.i-igrushki.ru/upload/medialibrary/11c/11cb0b3ed9ec7de7021d02762ad5994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2" name="AutoShape 10" descr="https://www.i-igrushki.ru/upload/medialibrary/11c/11cb0b3ed9ec7de7021d02762ad5994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42" name="AutoShape 2" descr="https://egegei.ru/upload/iblock/553/553148ece88bf1e923b8d18f885986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44" name="AutoShape 4" descr="https://egegei.ru/upload/iblock/553/553148ece88bf1e923b8d18f885986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8914" name="Picture 2" descr="https://avatars.mds.yandex.net/i?id=61e54f52b486b258649592eb0dbc53274e858b62-6949821-images-thumbs&amp;n=1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85786" y="3143248"/>
            <a:ext cx="3857649" cy="2571768"/>
          </a:xfrm>
          <a:prstGeom prst="rect">
            <a:avLst/>
          </a:prstGeom>
          <a:noFill/>
        </p:spPr>
      </p:pic>
      <p:pic>
        <p:nvPicPr>
          <p:cNvPr id="38916" name="Picture 4" descr="https://i.pinimg.com/736x/ff/14/97/ff1497195407bba19dccfc6911c4c36a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429256" y="2928934"/>
            <a:ext cx="2928958" cy="2928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cuments\фоны\s12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-571528"/>
            <a:ext cx="9906037" cy="742952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42910" y="1"/>
            <a:ext cx="850109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10. </a:t>
            </a:r>
            <a:r>
              <a:rPr lang="ru-RU" sz="16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Спиннер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развлекательная вращающаяся игрушка. В центре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спиннера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находится металлический или керамический подшипник, радиально расположены несколько лопастей/крыльев или утяжелителей. Игрушка изготавливается из различных материалов - латуни, нержавеющей стали, титана, меди или пластика. Эксперты разделились в оценках пользы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спиннера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для здоровья, некоторые считают, что он может помочь в стрессовых ситуациях, выступая в роли успокоительного средства, другие отрицают эту возможность и считают, что игрушка скорее отвлекает, чем помогает сконцентрироваться. Создала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спиннер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Кэтрин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Хеттингер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инженер-химик по образованию. Игрушку она создала для своей дочери, которая страдала от синдрома патологической мышечной утомляемости. В аннотации к игрушке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заявленна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польза для людей с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  <a:hlinkClick r:id="rId3" tooltip="СДВГ"/>
              </a:rPr>
              <a:t>СДВГ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  <a:hlinkClick r:id="rId4" tooltip="Аутизм"/>
              </a:rPr>
              <a:t>аутизмом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или тревожными расстройствами. Продавались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спинеры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как средство для успокоения, которое можно использовать для того, чтобы оставаться сконцентрированным». Некоторые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спиннеры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рекламируются как «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антистрессовые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». Возможно, это маркетинговый ход. Однако, исследования показали, эффективность работы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спиннеров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для детей со специальными потребностями, например,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аутичными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детьми, и что они действительно «помогали успокоить детей».</a:t>
            </a:r>
          </a:p>
        </p:txBody>
      </p:sp>
      <p:sp>
        <p:nvSpPr>
          <p:cNvPr id="31746" name="AutoShape 2" descr="https://cdn1.ozone.ru/s3/multimedia-w/601418072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48" name="AutoShape 4" descr="https://cdn1.ozone.ru/s3/multimedia-w/601418072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6" name="AutoShape 4" descr="https://www.i-igrushki.ru/upload/medialibrary/11c/11cb0b3ed9ec7de7021d02762ad5994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8" name="AutoShape 6" descr="https://www.i-igrushki.ru/upload/medialibrary/11c/11cb0b3ed9ec7de7021d02762ad5994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0" name="AutoShape 8" descr="https://www.i-igrushki.ru/upload/medialibrary/11c/11cb0b3ed9ec7de7021d02762ad5994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2" name="AutoShape 10" descr="https://www.i-igrushki.ru/upload/medialibrary/11c/11cb0b3ed9ec7de7021d02762ad5994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42" name="AutoShape 2" descr="https://egegei.ru/upload/iblock/553/553148ece88bf1e923b8d18f885986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44" name="AutoShape 4" descr="https://egegei.ru/upload/iblock/553/553148ece88bf1e923b8d18f885986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0" name="AutoShape 4" descr="https://kartinkin.net/uploads/posts/2020-07/1593723081_4-p-foni-s-pazlami-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2" name="AutoShape 6" descr="https://kartinkin.net/uploads/posts/2020-07/1593723081_4-p-foni-s-pazlami-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4" name="AutoShape 8" descr="https://kartinkin.net/uploads/posts/2020-07/1593723081_4-p-foni-s-pazlami-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62" name="AutoShape 2" descr="https://www.kindpng.com/picc/m/394-3949447_spinner-png-fidget-spinner-transparent-pn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64" name="AutoShape 4" descr="https://www.kindpng.com/picc/m/394-3949447_spinner-png-fidget-spinner-transparent-pn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65" name="Picture 5" descr="C:\Users\999\Downloads\394-3949447_spinner-png-fidget-spinner-transparent-pn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1538" y="4171789"/>
            <a:ext cx="1928826" cy="1845842"/>
          </a:xfrm>
          <a:prstGeom prst="rect">
            <a:avLst/>
          </a:prstGeom>
          <a:noFill/>
        </p:spPr>
      </p:pic>
      <p:pic>
        <p:nvPicPr>
          <p:cNvPr id="40966" name="Picture 6" descr="C:\Users\999\Downloads\f76ac31a6542650f97b58ec82dbf0e3b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2066" y="4358460"/>
            <a:ext cx="2500330" cy="16677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cuments\фоны\s12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85786" y="714356"/>
            <a:ext cx="757242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 fontAlgn="base"/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Хэндгам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это очень пластичная игрушка из необычного полимера, соединяющая в себе такие свойства, как прыгучесть и текучесть, мягкость и твердость. Казалось бы, это несовместимые определения. Но так оно и есть. Эту новую и необычную субстанцию придумал шотландский ученый Джеймс Райт в 1943 году. Получилась такая «жвачка», после неудавшегося опыта создания резины, но ни в промышленности, ни в других областях применение ей не нашлось. Внешне и по своим свойствам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хендгам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напоминает большую жевательную резинку или пластилин: он тянется, рвется, позволяет создавать самые невероятные формы, в то же время его можно бросать, как каучуковый мячик. Однако у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хендгамов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отсутствуют запах и вкус, они абсолютно безвредны и безопасны.</a:t>
            </a:r>
          </a:p>
          <a:p>
            <a:pPr indent="457200" algn="just" fontAlgn="base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Но, по сравнению со жвачкой и пластилином, этот материал имеет ряд преимуществ:</a:t>
            </a:r>
          </a:p>
          <a:p>
            <a:pPr indent="457200" algn="just" fontAlgn="base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- он более податливый и пластичный,</a:t>
            </a:r>
          </a:p>
          <a:p>
            <a:pPr indent="457200" algn="just" fontAlgn="base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- не прилипает к поверхностям,</a:t>
            </a:r>
          </a:p>
          <a:p>
            <a:pPr indent="457200" algn="just">
              <a:buFontTx/>
              <a:buChar char="-"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не оставляет следы.</a:t>
            </a:r>
          </a:p>
          <a:p>
            <a:pPr indent="457200">
              <a:buFontTx/>
              <a:buChar char="-"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Но, хранить жвачку следует в коробочке, </a:t>
            </a:r>
          </a:p>
          <a:p>
            <a:pPr indent="457200">
              <a:buFontTx/>
              <a:buChar char="-"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в которой она продавалась. </a:t>
            </a:r>
          </a:p>
          <a:p>
            <a:pPr indent="457200">
              <a:buFontTx/>
              <a:buChar char="-"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Это убережет её от пыли и грязи.</a:t>
            </a:r>
            <a:br>
              <a:rPr lang="ru-RU" sz="15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Игры с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хендгамом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обладают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цветотерапевтическим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эффектом. Так, желтый стимулирует</a:t>
            </a:r>
          </a:p>
          <a:p>
            <a:pPr algn="just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мозговую деятельность, помогает </a:t>
            </a:r>
          </a:p>
          <a:p>
            <a:pPr algn="just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концентрироваться и поднимает </a:t>
            </a:r>
          </a:p>
          <a:p>
            <a:pPr algn="just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настроение. Развивающие игры </a:t>
            </a:r>
          </a:p>
          <a:p>
            <a:pPr algn="just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хендгамом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оранжевого цвета </a:t>
            </a:r>
          </a:p>
          <a:p>
            <a:pPr algn="just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помогут снять напряжение и усталость </a:t>
            </a:r>
          </a:p>
        </p:txBody>
      </p:sp>
      <p:pic>
        <p:nvPicPr>
          <p:cNvPr id="8193" name="Picture 1" descr="C:\Users\User\Documents\maxresdefaul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3286123"/>
            <a:ext cx="3500462" cy="30381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cuments\фоны\s12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857224" y="785794"/>
            <a:ext cx="764386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Красный цвет поможет стать увереннее в себе, фиолетовый настроит на творческий лад, синий успокоит, а зеленый снимет напряжение с глаз.</a:t>
            </a:r>
          </a:p>
          <a:p>
            <a:pPr indent="457200" algn="just" fontAlgn="base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Даже если просто мять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хендгам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будет польза. </a:t>
            </a:r>
          </a:p>
          <a:p>
            <a:pPr indent="457200" algn="just" fontAlgn="base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Развивающие игры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которые помогут развить мелкую моторику и хватательную способность руки, подготовить руку ребенка к письму.</a:t>
            </a:r>
          </a:p>
          <a:p>
            <a:pPr indent="457200" algn="just" fontAlgn="base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«Щелкунчик».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Участники игры по очереди сжимают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хендгам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чтобы он хлопнул как можно громче. Дело в том что если его резко сжать, то раздастся хлопок (из игрушки выйдет скопившийся воздух).</a:t>
            </a:r>
          </a:p>
          <a:p>
            <a:pPr indent="457200" algn="just" fontAlgn="base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Это упражнение тренирует мышцы всей кисти и совершенствует ее хватательную способность. Постепенно задание можно усложнить, и сжимать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хендгам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попеременно то  одной рукой, то, другой рукой или только пальцами.</a:t>
            </a:r>
          </a:p>
          <a:p>
            <a:pPr indent="457200" algn="just" fontAlgn="base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«Угадай-ка».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Один из участников игры лепит что-нибудь из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хендгама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а затем остальные участники отгадывают, что это. Угадавший получает балл. Очередность и продолжительность игры оговариваются самими участниками.</a:t>
            </a:r>
          </a:p>
          <a:p>
            <a:pPr indent="457200" algn="just" fontAlgn="base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Эта игра основывается на свойстве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хендгама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быстро терять свою форму в статичном состоянии, попросту говоря, растекаться; так что время на отгадывание фигуры ограничено, а это, в свою очередь, стимулирует мозговую деятельность.</a:t>
            </a:r>
          </a:p>
          <a:p>
            <a:pPr fontAlgn="base"/>
            <a:endParaRPr lang="ru-RU" dirty="0" smtClean="0">
              <a:solidFill>
                <a:srgbClr val="3366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rgbClr val="3366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cuments\фоны\s12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7" name="Picture 3" descr="C:\Users\User\Documents\maxresdefault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714356"/>
            <a:ext cx="4214842" cy="2857520"/>
          </a:xfrm>
          <a:prstGeom prst="rect">
            <a:avLst/>
          </a:prstGeom>
          <a:noFill/>
        </p:spPr>
      </p:pic>
      <p:pic>
        <p:nvPicPr>
          <p:cNvPr id="1028" name="Picture 4" descr="C:\Users\User\Documents\2-12-768x51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2" y="2643182"/>
            <a:ext cx="3857652" cy="3429024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5072066" y="714356"/>
            <a:ext cx="33575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fontAlgn="base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Handgum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предназначен для развития мелкой моторики рук, он безопасен для работы с детьми.</a:t>
            </a:r>
          </a:p>
          <a:p>
            <a:pPr fontAlgn="base"/>
            <a:endParaRPr lang="ru-RU" dirty="0" smtClean="0">
              <a:solidFill>
                <a:srgbClr val="3366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000100" y="4143380"/>
            <a:ext cx="32861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Используйте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Handgum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как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массажер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для рук, улучшайте кровообращение и повышайте настроение </a:t>
            </a:r>
          </a:p>
          <a:p>
            <a:pPr fontAlgn="base"/>
            <a:endParaRPr lang="ru-RU" dirty="0" smtClean="0">
              <a:solidFill>
                <a:srgbClr val="3366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cuments\фоны\s12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42910" y="928670"/>
            <a:ext cx="757242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Массаж с помощью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Хендгама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Массируя определенные точки, можно воздействовать на внутренние органы, которые с этими точками связаны.</a:t>
            </a:r>
          </a:p>
          <a:p>
            <a:pPr indent="457200" algn="just"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Массаж большого пальца повышает активность головного мозга. Указательный связан с желудком, делая массаж среднего пальца, вы оказываете воздействие на кишечник. Массаж безымянного пальца положительно сказывается на работе печение и почек. Массажируя мизинец, вы помогаете работе сердца.</a:t>
            </a:r>
          </a:p>
          <a:p>
            <a:pPr indent="457200" algn="just"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помощью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Хендгама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легко делать массаж рук и пальцев, что принесет вам радость и улучшит самочувствие.</a:t>
            </a:r>
          </a:p>
          <a:p>
            <a:pPr indent="457200" algn="just"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Таким образом,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хэндгам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положительно воздействует на внутренние органы, даёт тонизирующий, иммуностимулирующий эффект; стимулирует  мыслительные функций и речи, а главное, дарит веселое общение.</a:t>
            </a:r>
          </a:p>
          <a:p>
            <a:pPr fontAlgn="base"/>
            <a:endParaRPr lang="ru-RU" dirty="0">
              <a:solidFill>
                <a:srgbClr val="3366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cuments\фоны\s12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857224" y="642918"/>
            <a:ext cx="742955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Выводы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Выполняя пальчиками различные упражнения дети достигают хорошего развития мелкой моторики рук, которая не только оказывает благотворное влияние на развитие речи (т. к. при этом индуктивно происходит возбуждение в центрах речи, но и подготавливает их к рисованию и письму. Кисти рук приобретают хорошую подвижность, гибкость, исчезает скованность движений. Дети при обучении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графомоторным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навыкам демонстрируют хороший нажим, «уверенные» линии, хорошо справляются с программными требованиями по изобразительной деятельности. Все это создает благоприятную базу для более успешного обучения в школе.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	У детей активизируются психические процессы: внимание, память, мышление, фантазия, расширяется словарный запас, а также развиваются важнейшие качества человеческой личности: способность сотрудничать в коллективе, быть коммуникабельным, сочувствовать </a:t>
            </a:r>
          </a:p>
          <a:p>
            <a:pPr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другим, сопереживать и развивать творческие способности, что очень важно в школьной жизни.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Дети становятся более общительными, речь более мелодичной, эмоциональной и выразительной 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cuments\фоны\s12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 rot="21227958">
            <a:off x="271635" y="626878"/>
            <a:ext cx="602782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СПАСИБО ЗА ВНИМАНИЕ !</a:t>
            </a:r>
            <a:endParaRPr lang="ru-RU" sz="4400" b="1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pic>
        <p:nvPicPr>
          <p:cNvPr id="2050" name="Picture 2" descr="C:\Users\999\Downloads\0441ea8a019a9071df1eb27dcded0eae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2285992"/>
            <a:ext cx="6223001" cy="35004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cuments\фоны\s12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42910" y="714356"/>
            <a:ext cx="707236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3366FF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быту нам ежеминутно приходится совершать действия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мелкой моторики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застегивать пуговицы, завязывать шнурки, держать столовые приборы. </a:t>
            </a:r>
          </a:p>
          <a:p>
            <a:pPr indent="45720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Навыки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мелкой моторики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важны при обучении письму и рисованию: от степени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развития этих навыков будет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в частности, зависеть почерк человека. </a:t>
            </a:r>
          </a:p>
          <a:p>
            <a:pPr indent="45720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Кроме того,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развитие мелкой моторики тесно связано с развитием речи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так как зоны коры головного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мозга, отвечающие за эти функции,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расположены очень близко друг от друга.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Именно в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дошкольном возрасте на развитие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мелкой моторики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следует обращать особое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внимание: к тому моменту, когда ребенок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пойдет в школу, его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моторные навыки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должны быть развиты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на достаточном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уровне, иначе обучение в школе будет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представлять для него сложности.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User\Documents\20201218_1639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2777346"/>
            <a:ext cx="2714644" cy="35091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cuments\фоны\s12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14348" y="500042"/>
            <a:ext cx="7286676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Моторику рук хорошо развивают традиционные формы  работы: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различные игры с пальчиками, где необходимо выполнять те или иные движения в определенной последовательности (к примеру, пальчиковые игры Е.Железновой);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игры с мелкими предметами, которые неудобно брать в ручку (только под контролем взрослых);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игры, где требуется что-то брать или вытаскивать, сжимать - разжимать, выливать - наливать,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насыпать - высыпать, проталкивать в отверстия и т. д.;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рисование карандашом (фломастером, кистью, нетрадиционными материалами и т. д.);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застегивание и расстегивание молний, пуговиц,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одевание и раздевание и т. д.</a:t>
            </a:r>
          </a:p>
          <a:p>
            <a:endParaRPr lang="ru-RU" sz="1400" dirty="0">
              <a:solidFill>
                <a:srgbClr val="3366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User\Downloads\20210225_1632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0" y="3429000"/>
            <a:ext cx="2357454" cy="2894406"/>
          </a:xfrm>
          <a:prstGeom prst="rect">
            <a:avLst/>
          </a:prstGeom>
          <a:noFill/>
        </p:spPr>
      </p:pic>
      <p:pic>
        <p:nvPicPr>
          <p:cNvPr id="2052" name="Picture 4" descr="C:\Users\User\Downloads\20210226_09594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38" y="4214818"/>
            <a:ext cx="3357586" cy="2000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cuments\фоны\s12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785786" y="428604"/>
            <a:ext cx="764386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sz="1400" dirty="0" smtClean="0">
                <a:solidFill>
                  <a:srgbClr val="3366FF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развития мелкой моторики наряду с традиционными методами и приемами используются и нетрадиционные. </a:t>
            </a:r>
          </a:p>
          <a:p>
            <a:pPr indent="45720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К нетрадиционным относятся игры и упражнения с использованием «сухого» бассейна, использование природного материала (шишки, орехи, крупы, семена растений, песок, камни), массаж с помощью мячика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Су-джок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 массажных варежек, также применяются различные бытовые предметы (прищепки, решетки, щетки, расчески, бигуди, карандаши, резинки для волос, подставка для карандашей и многое другое),  различные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антистрессовые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массажеры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для кистей рук.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User\Documents\20200214_1026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3214686"/>
            <a:ext cx="4714908" cy="2786082"/>
          </a:xfrm>
          <a:prstGeom prst="rect">
            <a:avLst/>
          </a:prstGeom>
          <a:noFill/>
        </p:spPr>
      </p:pic>
      <p:pic>
        <p:nvPicPr>
          <p:cNvPr id="3075" name="Picture 3" descr="C:\Users\User\Documents\20201218_1612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760" y="2928934"/>
            <a:ext cx="2428892" cy="33575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cuments\фоны\s12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714348" y="642918"/>
            <a:ext cx="778674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помощью специальных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антистрессовых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массажёров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происходит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самомассаж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кистей и пальцев рук.</a:t>
            </a:r>
          </a:p>
          <a:p>
            <a:pPr indent="457200" algn="just" fontAlgn="base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Самомассаж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нетрадиционное, но эффективное направление по развитию межполушарных связей головного мозга, повышению иммунитета, мелкой моторики, и подготовке детей к письму. Под воздействием несложных массажных упражнений достигается нормализация мышечного тонуса, происходит стимуляция тактильных ощущений, а также развитие речевой функции. Массаж кисти и пальцев обеих рук способствует также развитию мышления, памяти,  внимания, произвольному переключению движений, улучшает координацию, восстанавливает ослабленные мышцы, помогает снять излишнее напряжение, нормализует эмоциональное состояние детей.</a:t>
            </a:r>
          </a:p>
          <a:p>
            <a:pPr fontAlgn="base"/>
            <a:endParaRPr lang="ru-RU" sz="1400" dirty="0">
              <a:solidFill>
                <a:srgbClr val="3366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C:\Users\999\Downloads\7a552db44a795ab47f05438897abc9c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3174" y="3714752"/>
            <a:ext cx="4526200" cy="25003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cuments\фоны\s12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785786" y="1214422"/>
            <a:ext cx="757242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3366FF"/>
                </a:solidFill>
                <a:latin typeface="Times New Roman" pitchFamily="18" charset="0"/>
                <a:cs typeface="Times New Roman" pitchFamily="18" charset="0"/>
              </a:rPr>
              <a:t>1. Пластилин </a:t>
            </a:r>
            <a:r>
              <a:rPr lang="ru-RU" sz="1600" dirty="0" smtClean="0">
                <a:solidFill>
                  <a:srgbClr val="3366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материал для лепки. Ранее изготавливался из очищенного и размельченного порошка глины с добавлением воска, животных жиров и других веществ, препятствующих высыханию. В настоящее время при производстве пластилина используют также высокомолекулярный полиэтилен, поливинилхлорид, каучуки и другие высокотехнологичные материалы. Окрашивается в различные цвета. Служит для выполнения фигур эскизов для скульптурных работ, небольших моделей, произведений малых форм.</a:t>
            </a:r>
            <a:endParaRPr lang="ru-RU" sz="1600" dirty="0">
              <a:solidFill>
                <a:srgbClr val="3366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 descr="https://oasismarket.ru/uploads/shop/categories/Kak-ochistit-plastilin-s-odezhdy-1024x57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3071810"/>
            <a:ext cx="4773615" cy="26804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cuments\фоны\s12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571528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42910" y="1"/>
            <a:ext cx="75724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6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Пазл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игра-головоломка, в которой требуется составить фигуру из множества её фрагментов, в классическом варианте - плоского рисунка, но есть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пазлы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и с различными объёмными формами. По своей сути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пазл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представляет своего рода мозаичное полотно, но не является мозаикой в полном его смысле.</a:t>
            </a:r>
            <a:r>
              <a:rPr lang="ru-RU" sz="1600" dirty="0" smtClean="0"/>
              <a:t> </a:t>
            </a:r>
          </a:p>
          <a:p>
            <a:pPr indent="457200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 мнению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  <a:hlinkClick r:id="rId3" tooltip="Психолог"/>
              </a:rPr>
              <a:t>психологов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собирание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пазлов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способствует развитию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  <a:hlinkClick r:id="rId4" tooltip="Образное мышление"/>
              </a:rPr>
              <a:t>образного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и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  <a:hlinkClick r:id="rId5" tooltip="Логическое мышление"/>
              </a:rPr>
              <a:t>логического мышления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произвольного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  <a:hlinkClick r:id="rId6" tooltip="Внимание"/>
              </a:rPr>
              <a:t>внимания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  <a:hlinkClick r:id="rId7" tooltip="Восприятие"/>
              </a:rPr>
              <a:t>восприятия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в частности, различению отдельных элементов по цвету, форме, размеру и так далее; учит правильно воспринимать связь между частью и целым; развивает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  <a:hlinkClick r:id="rId8" tooltip="Мелкая моторика"/>
              </a:rPr>
              <a:t>мелкую моторику</a:t>
            </a:r>
            <a:r>
              <a:rPr lang="ru-RU" sz="1600" dirty="0" smtClean="0"/>
              <a:t>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31746" name="AutoShape 2" descr="https://cdn1.ozone.ru/s3/multimedia-w/601418072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48" name="AutoShape 4" descr="https://cdn1.ozone.ru/s3/multimedia-w/601418072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6" name="AutoShape 4" descr="https://www.i-igrushki.ru/upload/medialibrary/11c/11cb0b3ed9ec7de7021d02762ad5994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8" name="AutoShape 6" descr="https://www.i-igrushki.ru/upload/medialibrary/11c/11cb0b3ed9ec7de7021d02762ad5994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0" name="AutoShape 8" descr="https://www.i-igrushki.ru/upload/medialibrary/11c/11cb0b3ed9ec7de7021d02762ad5994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2" name="AutoShape 10" descr="https://www.i-igrushki.ru/upload/medialibrary/11c/11cb0b3ed9ec7de7021d02762ad5994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42" name="AutoShape 2" descr="https://egegei.ru/upload/iblock/553/553148ece88bf1e923b8d18f885986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44" name="AutoShape 4" descr="https://egegei.ru/upload/iblock/553/553148ece88bf1e923b8d18f885986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9938" name="Picture 2" descr="https://images-na.ssl-images-amazon.com/images/I/91GnfY8PckL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14348" y="2357430"/>
            <a:ext cx="5500726" cy="3223082"/>
          </a:xfrm>
          <a:prstGeom prst="rect">
            <a:avLst/>
          </a:prstGeom>
          <a:noFill/>
        </p:spPr>
      </p:pic>
      <p:sp>
        <p:nvSpPr>
          <p:cNvPr id="39940" name="AutoShape 4" descr="https://kartinkin.net/uploads/posts/2020-07/1593723081_4-p-foni-s-pazlami-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2" name="AutoShape 6" descr="https://kartinkin.net/uploads/posts/2020-07/1593723081_4-p-foni-s-pazlami-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4" name="AutoShape 8" descr="https://kartinkin.net/uploads/posts/2020-07/1593723081_4-p-foni-s-pazlami-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9945" name="Picture 9" descr="C:\Users\999\Downloads\1593723081_4-p-foni-s-pazlami-4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 rot="5400000">
            <a:off x="5552297" y="2805893"/>
            <a:ext cx="3682983" cy="20716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cuments\фоны\s12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714348" y="785794"/>
            <a:ext cx="764386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3366FF"/>
                </a:solidFill>
                <a:latin typeface="Times New Roman" pitchFamily="18" charset="0"/>
                <a:cs typeface="Times New Roman" pitchFamily="18" charset="0"/>
              </a:rPr>
              <a:t>Мелкая моторика и </a:t>
            </a:r>
            <a:r>
              <a:rPr lang="ru-RU" dirty="0" err="1" smtClean="0">
                <a:solidFill>
                  <a:srgbClr val="3366FF"/>
                </a:solidFill>
                <a:latin typeface="Times New Roman" pitchFamily="18" charset="0"/>
                <a:cs typeface="Times New Roman" pitchFamily="18" charset="0"/>
              </a:rPr>
              <a:t>Хендгам</a:t>
            </a:r>
            <a:endParaRPr lang="ru-RU" dirty="0" smtClean="0">
              <a:solidFill>
                <a:srgbClr val="3366FF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 fontAlgn="base"/>
            <a:r>
              <a:rPr lang="ru-RU" dirty="0" err="1" smtClean="0">
                <a:solidFill>
                  <a:srgbClr val="3366FF"/>
                </a:solidFill>
                <a:latin typeface="Times New Roman" pitchFamily="18" charset="0"/>
                <a:cs typeface="Times New Roman" pitchFamily="18" charset="0"/>
              </a:rPr>
              <a:t>Хендгам</a:t>
            </a:r>
            <a:r>
              <a:rPr lang="ru-RU" dirty="0" smtClean="0">
                <a:solidFill>
                  <a:srgbClr val="3366FF"/>
                </a:solidFill>
                <a:latin typeface="Times New Roman" pitchFamily="18" charset="0"/>
                <a:cs typeface="Times New Roman" pitchFamily="18" charset="0"/>
              </a:rPr>
              <a:t> – это игрушка, в которую интересно играть и детям и взрослым.</a:t>
            </a:r>
          </a:p>
          <a:p>
            <a:pPr indent="457200" algn="just" fontAlgn="base"/>
            <a:r>
              <a:rPr lang="ru-RU" dirty="0" err="1" smtClean="0">
                <a:solidFill>
                  <a:srgbClr val="3366FF"/>
                </a:solidFill>
                <a:latin typeface="Times New Roman" pitchFamily="18" charset="0"/>
                <a:cs typeface="Times New Roman" pitchFamily="18" charset="0"/>
              </a:rPr>
              <a:t>Хэндгам</a:t>
            </a:r>
            <a:r>
              <a:rPr lang="ru-RU" dirty="0" smtClean="0">
                <a:solidFill>
                  <a:srgbClr val="3366FF"/>
                </a:solidFill>
                <a:latin typeface="Times New Roman" pitchFamily="18" charset="0"/>
                <a:cs typeface="Times New Roman" pitchFamily="18" charset="0"/>
              </a:rPr>
              <a:t> – это полезный предмет для развития мелкой моторики пальцев рук ребенка и отличный </a:t>
            </a:r>
            <a:r>
              <a:rPr lang="ru-RU" dirty="0" err="1" smtClean="0">
                <a:solidFill>
                  <a:srgbClr val="3366FF"/>
                </a:solidFill>
                <a:latin typeface="Times New Roman" pitchFamily="18" charset="0"/>
                <a:cs typeface="Times New Roman" pitchFamily="18" charset="0"/>
              </a:rPr>
              <a:t>антистрессовый</a:t>
            </a:r>
            <a:r>
              <a:rPr lang="ru-RU" dirty="0" smtClean="0">
                <a:solidFill>
                  <a:srgbClr val="3366FF"/>
                </a:solidFill>
                <a:latin typeface="Times New Roman" pitchFamily="18" charset="0"/>
                <a:cs typeface="Times New Roman" pitchFamily="18" charset="0"/>
              </a:rPr>
              <a:t>  </a:t>
            </a:r>
            <a:r>
              <a:rPr lang="ru-RU" dirty="0" err="1" smtClean="0">
                <a:solidFill>
                  <a:srgbClr val="3366FF"/>
                </a:solidFill>
                <a:latin typeface="Times New Roman" pitchFamily="18" charset="0"/>
                <a:cs typeface="Times New Roman" pitchFamily="18" charset="0"/>
              </a:rPr>
              <a:t>массажер</a:t>
            </a:r>
            <a:r>
              <a:rPr lang="ru-RU" dirty="0" smtClean="0">
                <a:solidFill>
                  <a:srgbClr val="3366FF"/>
                </a:solidFill>
                <a:latin typeface="Times New Roman" pitchFamily="18" charset="0"/>
                <a:cs typeface="Times New Roman" pitchFamily="18" charset="0"/>
              </a:rPr>
              <a:t> для рук.</a:t>
            </a:r>
          </a:p>
          <a:p>
            <a:pPr indent="457200" algn="just" fontAlgn="base"/>
            <a:r>
              <a:rPr lang="ru-RU" dirty="0" smtClean="0">
                <a:solidFill>
                  <a:srgbClr val="3366FF"/>
                </a:solidFill>
                <a:latin typeface="Times New Roman" pitchFamily="18" charset="0"/>
                <a:cs typeface="Times New Roman" pitchFamily="18" charset="0"/>
              </a:rPr>
              <a:t>Все глубинные осознанные или неосознанные процессы, отражаются на положении наших рук, жестикуляции, мелких движений пальцев.</a:t>
            </a:r>
          </a:p>
          <a:p>
            <a:pPr indent="457200" algn="just" fontAlgn="base"/>
            <a:r>
              <a:rPr lang="ru-RU" dirty="0" smtClean="0">
                <a:solidFill>
                  <a:srgbClr val="3366FF"/>
                </a:solidFill>
                <a:latin typeface="Times New Roman" pitchFamily="18" charset="0"/>
                <a:cs typeface="Times New Roman" pitchFamily="18" charset="0"/>
              </a:rPr>
              <a:t>Уровень развития речи у детей напрямую зависит от степени </a:t>
            </a:r>
            <a:r>
              <a:rPr lang="ru-RU" dirty="0" err="1" smtClean="0">
                <a:solidFill>
                  <a:srgbClr val="3366FF"/>
                </a:solidFill>
                <a:latin typeface="Times New Roman" pitchFamily="18" charset="0"/>
                <a:cs typeface="Times New Roman" pitchFamily="18" charset="0"/>
              </a:rPr>
              <a:t>сформированности</a:t>
            </a:r>
            <a:r>
              <a:rPr lang="ru-RU" dirty="0" smtClean="0">
                <a:solidFill>
                  <a:srgbClr val="3366FF"/>
                </a:solidFill>
                <a:latin typeface="Times New Roman" pitchFamily="18" charset="0"/>
                <a:cs typeface="Times New Roman" pitchFamily="18" charset="0"/>
              </a:rPr>
              <a:t> мелкой моторики рук.</a:t>
            </a:r>
          </a:p>
          <a:p>
            <a:pPr indent="457200" algn="just" fontAlgn="base"/>
            <a:r>
              <a:rPr lang="ru-RU" dirty="0" smtClean="0">
                <a:solidFill>
                  <a:srgbClr val="3366FF"/>
                </a:solidFill>
                <a:latin typeface="Times New Roman" pitchFamily="18" charset="0"/>
                <a:cs typeface="Times New Roman" pitchFamily="18" charset="0"/>
              </a:rPr>
              <a:t>Развивать  руки необходимо в любом возрасте – как малышам, так и взрослым людям!</a:t>
            </a:r>
          </a:p>
          <a:p>
            <a:pPr indent="457200" algn="just"/>
            <a:r>
              <a:rPr lang="ru-RU" dirty="0" smtClean="0">
                <a:solidFill>
                  <a:srgbClr val="3366FF"/>
                </a:solidFill>
                <a:latin typeface="Times New Roman" pitchFamily="18" charset="0"/>
                <a:cs typeface="Times New Roman" pitchFamily="18" charset="0"/>
              </a:rPr>
              <a:t>Китайские ученые во II веке до новой эры знали о влиянии действия рук на развитие головного мозга человека</a:t>
            </a:r>
          </a:p>
          <a:p>
            <a:pPr indent="457200" algn="just"/>
            <a:r>
              <a:rPr lang="ru-RU" dirty="0" smtClean="0">
                <a:solidFill>
                  <a:srgbClr val="3366FF"/>
                </a:solidFill>
                <a:latin typeface="Times New Roman" pitchFamily="18" charset="0"/>
                <a:cs typeface="Times New Roman" pitchFamily="18" charset="0"/>
              </a:rPr>
              <a:t>Древние китайцы утверждали, что упражнения с участием рук и массаж пальцев гармонизирует тело и разум, положительно влияют на деятельность мозга.</a:t>
            </a:r>
          </a:p>
          <a:p>
            <a:pPr indent="457200" algn="just"/>
            <a:r>
              <a:rPr lang="ru-RU" dirty="0" smtClean="0">
                <a:solidFill>
                  <a:srgbClr val="3366FF"/>
                </a:solidFill>
                <a:latin typeface="Times New Roman" pitchFamily="18" charset="0"/>
                <a:cs typeface="Times New Roman" pitchFamily="18" charset="0"/>
              </a:rPr>
              <a:t>Для развития мелкой моторики полезны не только массаж и пальчиковая гимнастика, но и развивающие игры. Недавно в продаже появилась новая игрушка – </a:t>
            </a:r>
            <a:r>
              <a:rPr lang="ru-RU" dirty="0" err="1" smtClean="0">
                <a:solidFill>
                  <a:srgbClr val="3366FF"/>
                </a:solidFill>
                <a:latin typeface="Times New Roman" pitchFamily="18" charset="0"/>
                <a:cs typeface="Times New Roman" pitchFamily="18" charset="0"/>
              </a:rPr>
              <a:t>хендгам</a:t>
            </a:r>
            <a:r>
              <a:rPr lang="ru-RU" dirty="0" smtClean="0"/>
              <a:t>.</a:t>
            </a:r>
          </a:p>
          <a:p>
            <a:endParaRPr lang="ru-RU" dirty="0" smtClean="0">
              <a:solidFill>
                <a:srgbClr val="3366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706</TotalTime>
  <Words>1703</Words>
  <Application>Microsoft Office PowerPoint</Application>
  <PresentationFormat>Экран (4:3)</PresentationFormat>
  <Paragraphs>101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999</cp:lastModifiedBy>
  <cp:revision>71</cp:revision>
  <dcterms:created xsi:type="dcterms:W3CDTF">2021-03-09T17:35:55Z</dcterms:created>
  <dcterms:modified xsi:type="dcterms:W3CDTF">2023-02-19T12:09:50Z</dcterms:modified>
</cp:coreProperties>
</file>