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61" r:id="rId3"/>
    <p:sldId id="262" r:id="rId4"/>
    <p:sldId id="275" r:id="rId5"/>
    <p:sldId id="276" r:id="rId6"/>
    <p:sldId id="277" r:id="rId7"/>
    <p:sldId id="278" r:id="rId8"/>
    <p:sldId id="280" r:id="rId9"/>
    <p:sldId id="282" r:id="rId10"/>
    <p:sldId id="272" r:id="rId11"/>
    <p:sldId id="283" r:id="rId12"/>
    <p:sldId id="284" r:id="rId13"/>
    <p:sldId id="285" r:id="rId14"/>
  </p:sldIdLst>
  <p:sldSz cx="12195175" cy="6859588"/>
  <p:notesSz cx="9928225" cy="6797675"/>
  <p:defaultTextStyle>
    <a:defPPr lvl="0">
      <a:defRPr lang="ru-RU"/>
    </a:defPPr>
    <a:lvl1pPr lvl="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lvl="1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lvl="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lvl="3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lvl="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lvl="5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lvl="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lvl="7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lvl="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1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310698383940251E-2"/>
          <c:y val="7.7683752890641056E-2"/>
          <c:w val="0.87961105265718476"/>
          <c:h val="0.731417149347297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6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Лист1!$A$2:$A$12</c:f>
              <c:strCache>
                <c:ptCount val="11"/>
                <c:pt idx="0">
                  <c:v>русский</c:v>
                </c:pt>
                <c:pt idx="1">
                  <c:v>башкирский </c:v>
                </c:pt>
                <c:pt idx="2">
                  <c:v>татарский</c:v>
                </c:pt>
                <c:pt idx="3">
                  <c:v>марийский</c:v>
                </c:pt>
                <c:pt idx="4">
                  <c:v>чувашский</c:v>
                </c:pt>
                <c:pt idx="5">
                  <c:v>удмуртский</c:v>
                </c:pt>
                <c:pt idx="6">
                  <c:v>мордовский</c:v>
                </c:pt>
                <c:pt idx="7">
                  <c:v>немецкий</c:v>
                </c:pt>
                <c:pt idx="8">
                  <c:v>украинский</c:v>
                </c:pt>
                <c:pt idx="9">
                  <c:v>белорусский</c:v>
                </c:pt>
                <c:pt idx="10">
                  <c:v>латышский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68.02</c:v>
                </c:pt>
                <c:pt idx="1">
                  <c:v>20.7</c:v>
                </c:pt>
                <c:pt idx="2">
                  <c:v>9.1999999999999993</c:v>
                </c:pt>
                <c:pt idx="3">
                  <c:v>0.65</c:v>
                </c:pt>
                <c:pt idx="4">
                  <c:v>0.6</c:v>
                </c:pt>
                <c:pt idx="5">
                  <c:v>0.17</c:v>
                </c:pt>
                <c:pt idx="6">
                  <c:v>2.4E-2</c:v>
                </c:pt>
                <c:pt idx="7">
                  <c:v>0.08</c:v>
                </c:pt>
                <c:pt idx="8">
                  <c:v>1.0999999999999999E-2</c:v>
                </c:pt>
                <c:pt idx="9">
                  <c:v>1.5E-3</c:v>
                </c:pt>
                <c:pt idx="10">
                  <c:v>1.9E-2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Обучение на родных (нерусском) языках (%)</c:v>
                </c:pt>
                <c:pt idx="1">
                  <c:v>Изучение родных языков (%)</c:v>
                </c:pt>
                <c:pt idx="2">
                  <c:v>Изучение  башкирского языка как государственного (%)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7.7</c:v>
                </c:pt>
                <c:pt idx="1">
                  <c:v>91.7</c:v>
                </c:pt>
                <c:pt idx="2">
                  <c:v>67.08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2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</c:legendEntry>
      <c:layout/>
      <c:overlay val="0"/>
      <c:txPr>
        <a:bodyPr/>
        <a:lstStyle/>
        <a:p>
          <a:pPr>
            <a:defRPr sz="20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0.71242</cdr:x>
      <cdr:y>0.35601</cdr:y>
    </cdr:from>
    <cdr:to>
      <cdr:x>0.77124</cdr:x>
      <cdr:y>0.42243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48872" y="1929584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0.88462</cdr:x>
      <cdr:y>0.14344</cdr:y>
    </cdr:from>
    <cdr:to>
      <cdr:x>0.92949</cdr:x>
      <cdr:y>0.20987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937104" y="777456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0.20656</cdr:x>
      <cdr:y>0.83527</cdr:y>
    </cdr:from>
    <cdr:to>
      <cdr:x>0.47428</cdr:x>
      <cdr:y>0.89773</cdr:y>
    </cdr:to>
    <cdr:sp macro="" textlink="">
      <cdr:nvSpPr>
        <cdr:cNvPr id="4" name="TextBox 21"/>
        <cdr:cNvSpPr txBox="1"/>
      </cdr:nvSpPr>
      <cdr:spPr>
        <a:xfrm xmlns:a="http://schemas.openxmlformats.org/drawingml/2006/main">
          <a:off x="1889040" y="4527216"/>
          <a:ext cx="2448272" cy="33855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1pPr>
          <a:lvl2pPr marL="544388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2pPr>
          <a:lvl3pPr marL="1088776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3pPr>
          <a:lvl4pPr marL="1633164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4pPr>
          <a:lvl5pPr marL="2177552" algn="l" rtl="0" fontAlgn="base">
            <a:spcBef>
              <a:spcPct val="0"/>
            </a:spcBef>
            <a:spcAft>
              <a:spcPct val="0"/>
            </a:spcAft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5pPr>
          <a:lvl6pPr marL="2721940" algn="l" defTabSz="1088776" rtl="0" eaLnBrk="1" latinLnBrk="0" hangingPunct="1"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6pPr>
          <a:lvl7pPr marL="3266328" algn="l" defTabSz="1088776" rtl="0" eaLnBrk="1" latinLnBrk="0" hangingPunct="1"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7pPr>
          <a:lvl8pPr marL="3810716" algn="l" defTabSz="1088776" rtl="0" eaLnBrk="1" latinLnBrk="0" hangingPunct="1"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8pPr>
          <a:lvl9pPr marL="4355104" algn="l" defTabSz="1088776" rtl="0" eaLnBrk="1" latinLnBrk="0" hangingPunct="1">
            <a:defRPr sz="2400" kern="1200">
              <a:solidFill>
                <a:srgbClr val="FF0000"/>
              </a:solidFill>
              <a:latin typeface="Verdana" pitchFamily="34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6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504 977 учащихся</a:t>
          </a:r>
          <a:endParaRPr lang="ru-RU" sz="16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</cdr:x>
      <cdr:y>0.83439</cdr:y>
    </cdr:from>
    <cdr:to>
      <cdr:x>0.76772</cdr:x>
      <cdr:y>0.89686</cdr:y>
    </cdr:to>
    <cdr:sp macro="" textlink="">
      <cdr:nvSpPr>
        <cdr:cNvPr id="5" name="TextBox 21"/>
        <cdr:cNvSpPr txBox="1"/>
      </cdr:nvSpPr>
      <cdr:spPr>
        <a:xfrm xmlns:a="http://schemas.openxmlformats.org/drawingml/2006/main">
          <a:off x="4572508" y="4522473"/>
          <a:ext cx="2448272" cy="33855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2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99,4 %</a:t>
          </a:r>
          <a:endParaRPr lang="ru-RU" sz="1600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66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C035E-49DD-4BB2-AF5B-877FA5D678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367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C035E-49DD-4BB2-AF5B-877FA5D678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22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2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87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47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62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787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170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13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CC035E-49DD-4BB2-AF5B-877FA5D678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3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756" y="513041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80907" y="1388540"/>
            <a:ext cx="11521281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Об организации изучения предметной области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«РОДНОЙ ЯЗЫК И ЛИТЕРАТУРНОЕ ЧТЕНИЕ НА РОДНОМ ЯЗЫКЕ» / «РОДНОЙ ЯЗЫК И РОДНАЯ ЛИТЕРАТУРА»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Arial" charset="0"/>
              </a:rPr>
              <a:t>п</a:t>
            </a: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ри введении обновленных ФГОС НОО, ООО</a:t>
            </a:r>
            <a:endParaRPr lang="ru-RU" sz="2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16" y="3366530"/>
            <a:ext cx="5125736" cy="2626940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677904" y="4942333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ОБРАЗОВАНИЯ И НАУКИ</a:t>
            </a:r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 </a:t>
            </a:r>
            <a:endParaRPr lang="ru-RU" sz="1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417264" y="3849003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Галиева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Альфия Закировна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4">
            <a:extLst>
              <a:ext uri="{FF2B5EF4-FFF2-40B4-BE49-F238E27FC236}">
                <a16:creationId xmlns="" xmlns:a16="http://schemas.microsoft.com/office/drawing/2014/main" id="{1432C131-20C1-4839-8391-4BBB8FBB5A0D}"/>
              </a:ext>
            </a:extLst>
          </p:cNvPr>
          <p:cNvSpPr txBox="1"/>
          <p:nvPr/>
        </p:nvSpPr>
        <p:spPr>
          <a:xfrm>
            <a:off x="653144" y="74923"/>
            <a:ext cx="10990216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altLang="ru-RU" sz="2200" dirty="0" smtClean="0">
                <a:solidFill>
                  <a:schemeClr val="bg1"/>
                </a:solidFill>
              </a:rPr>
              <a:t>ПРИМЕРНЫЕ ОБРАЗОВАТЕЛЬНЫЕ ПРОГРАММЫ 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ПО БАШКИРСКОМУ ЯЗЫКУ И ЛИТЕРАТУРЕ 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ДЛЯ НАЧАЛЬНОГО ОБЩЕГО ОБРАЗОВАНИЯ</a:t>
            </a:r>
          </a:p>
          <a:p>
            <a:r>
              <a:rPr lang="ru-RU" altLang="ru-RU" sz="2400" b="0" i="1" dirty="0">
                <a:solidFill>
                  <a:schemeClr val="bg1"/>
                </a:solidFill>
              </a:rPr>
              <a:t>(протокол УМС при </a:t>
            </a:r>
            <a:r>
              <a:rPr lang="ru-RU" altLang="ru-RU" sz="2400" b="0" i="1" dirty="0" err="1">
                <a:solidFill>
                  <a:schemeClr val="bg1"/>
                </a:solidFill>
              </a:rPr>
              <a:t>Минобрнауки</a:t>
            </a:r>
            <a:r>
              <a:rPr lang="ru-RU" altLang="ru-RU" sz="2400" b="0" i="1" dirty="0">
                <a:solidFill>
                  <a:schemeClr val="bg1"/>
                </a:solidFill>
              </a:rPr>
              <a:t> РБ от 5 апреля 2022 года)</a:t>
            </a:r>
          </a:p>
          <a:p>
            <a:endParaRPr lang="ru-RU" altLang="ru-RU" sz="2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28168" y="1909350"/>
            <a:ext cx="11887200" cy="6226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«Родной (башкирский) язык» для начального общего образования (для ОО с башкирским языком обучения)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1" y="6449744"/>
            <a:ext cx="960357" cy="365210"/>
          </a:xfrm>
        </p:spPr>
        <p:txBody>
          <a:bodyPr vert="horz" lIns="108878" tIns="54439" rIns="108878" bIns="5443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21596" y="2827311"/>
            <a:ext cx="11887200" cy="67620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«Литературное чтение на родном (башкирском) языке» для начального общего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(для ОО с башкирским языком обучения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28168" y="5676395"/>
            <a:ext cx="11874056" cy="65866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«Государственный (башкирский) язык Республики Башкортостан» для начального общего образования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15024" y="3830443"/>
            <a:ext cx="11887200" cy="55945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«Родной (башкирский) язык» для начального общего образования (для ОО с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ским языком обучения)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21596" y="4716826"/>
            <a:ext cx="11887200" cy="6326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«Литературное чтение на родном (башкирском) языке» для начального общего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(для ОО с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русским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языком обучения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6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4">
            <a:extLst>
              <a:ext uri="{FF2B5EF4-FFF2-40B4-BE49-F238E27FC236}">
                <a16:creationId xmlns="" xmlns:a16="http://schemas.microsoft.com/office/drawing/2014/main" id="{1432C131-20C1-4839-8391-4BBB8FBB5A0D}"/>
              </a:ext>
            </a:extLst>
          </p:cNvPr>
          <p:cNvSpPr txBox="1"/>
          <p:nvPr/>
        </p:nvSpPr>
        <p:spPr>
          <a:xfrm>
            <a:off x="606978" y="208703"/>
            <a:ext cx="10990216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altLang="ru-RU" sz="2200" dirty="0" smtClean="0">
                <a:solidFill>
                  <a:schemeClr val="bg1"/>
                </a:solidFill>
              </a:rPr>
              <a:t>ПРИМЕРНЫЕ ОБРАЗОВАТЕЛЬНЫЕ ПРОГРАММЫ 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ПО БАШКИРСКОМУ ЯЗЫКУ И ЛИТЕРАТУРЕ 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ДЛЯ ОСНОВНОГО ОБЩЕГО ОБРАЗОВАНИЯ</a:t>
            </a:r>
          </a:p>
          <a:p>
            <a:r>
              <a:rPr lang="ru-RU" altLang="ru-RU" b="0" i="1" dirty="0" smtClean="0">
                <a:solidFill>
                  <a:schemeClr val="bg1"/>
                </a:solidFill>
              </a:rPr>
              <a:t>(протокол УМС при </a:t>
            </a:r>
            <a:r>
              <a:rPr lang="ru-RU" altLang="ru-RU" b="0" i="1" dirty="0" err="1" smtClean="0">
                <a:solidFill>
                  <a:schemeClr val="bg1"/>
                </a:solidFill>
              </a:rPr>
              <a:t>Минобрнауки</a:t>
            </a:r>
            <a:r>
              <a:rPr lang="ru-RU" altLang="ru-RU" b="0" i="1" dirty="0" smtClean="0">
                <a:solidFill>
                  <a:schemeClr val="bg1"/>
                </a:solidFill>
              </a:rPr>
              <a:t> РБ от 5 апреля 2022 года)</a:t>
            </a:r>
            <a:endParaRPr lang="ru-RU" altLang="ru-RU" b="0" i="1" dirty="0">
              <a:solidFill>
                <a:schemeClr val="bg1"/>
              </a:solidFill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1" y="6449744"/>
            <a:ext cx="960357" cy="365210"/>
          </a:xfrm>
        </p:spPr>
        <p:txBody>
          <a:bodyPr vert="horz" lIns="108878" tIns="54439" rIns="108878" bIns="5443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38851" y="1868292"/>
            <a:ext cx="11887038" cy="7753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«Родной (башкирский) язык» для основного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общего образования (для ОО с башкирским языком обучения)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51995" y="2826202"/>
            <a:ext cx="11873894" cy="7706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«Родная (башкирская) литература» для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ного общего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(для ОО с башкирским языком обучения)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65139" y="5872259"/>
            <a:ext cx="11873894" cy="76009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«Государственный (башкирский) язык Республики Башкортостан» для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ного общего образования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51995" y="3819178"/>
            <a:ext cx="11887038" cy="7753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«Родной (башкирский) язык» для основного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общего образования (для ОО с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русским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языком обучения)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165139" y="4883226"/>
            <a:ext cx="11873894" cy="7706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«Родная (башкирская) литература» для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ного общего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(для ОО с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русским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языком обучения)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0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4">
            <a:extLst>
              <a:ext uri="{FF2B5EF4-FFF2-40B4-BE49-F238E27FC236}">
                <a16:creationId xmlns="" xmlns:a16="http://schemas.microsoft.com/office/drawing/2014/main" id="{1432C131-20C1-4839-8391-4BBB8FBB5A0D}"/>
              </a:ext>
            </a:extLst>
          </p:cNvPr>
          <p:cNvSpPr txBox="1"/>
          <p:nvPr/>
        </p:nvSpPr>
        <p:spPr>
          <a:xfrm>
            <a:off x="606978" y="208703"/>
            <a:ext cx="1099021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altLang="ru-RU" sz="2200" dirty="0" smtClean="0">
                <a:solidFill>
                  <a:schemeClr val="bg1"/>
                </a:solidFill>
              </a:rPr>
              <a:t>Предметная область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«Родной язык и литературное чтение на родном языке»</a:t>
            </a:r>
          </a:p>
          <a:p>
            <a:r>
              <a:rPr lang="ru-RU" altLang="ru-RU" sz="2200" dirty="0" smtClean="0">
                <a:solidFill>
                  <a:schemeClr val="bg1"/>
                </a:solidFill>
              </a:rPr>
              <a:t>(«</a:t>
            </a:r>
            <a:r>
              <a:rPr lang="ru-RU" altLang="ru-RU" sz="2200" dirty="0" smtClean="0">
                <a:solidFill>
                  <a:schemeClr val="bg1"/>
                </a:solidFill>
              </a:rPr>
              <a:t>Родной язык и родная литература»)</a:t>
            </a: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1" y="6449744"/>
            <a:ext cx="960357" cy="365210"/>
          </a:xfrm>
        </p:spPr>
        <p:txBody>
          <a:bodyPr vert="horz" lIns="108878" tIns="54439" rIns="108878" bIns="5443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: скругленные углы 4">
            <a:extLst>
              <a:ext uri="{FF2B5EF4-FFF2-40B4-BE49-F238E27FC236}">
                <a16:creationId xmlns="" xmlns:a16="http://schemas.microsoft.com/office/drawing/2014/main" id="{1432C131-20C1-4839-8391-4BBB8FBB5A0D}"/>
              </a:ext>
            </a:extLst>
          </p:cNvPr>
          <p:cNvSpPr txBox="1"/>
          <p:nvPr/>
        </p:nvSpPr>
        <p:spPr>
          <a:xfrm>
            <a:off x="415459" y="1495488"/>
            <a:ext cx="11567536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solidFill>
                  <a:schemeClr val="bg1"/>
                </a:solidFill>
              </a:rPr>
              <a:t>Заявления родителей (законных представителей) несовершеннолетних обучающихся</a:t>
            </a:r>
          </a:p>
        </p:txBody>
      </p:sp>
      <p:sp>
        <p:nvSpPr>
          <p:cNvPr id="10" name="Прямоугольник: скругленные углы 4">
            <a:extLst>
              <a:ext uri="{FF2B5EF4-FFF2-40B4-BE49-F238E27FC236}">
                <a16:creationId xmlns="" xmlns:a16="http://schemas.microsoft.com/office/drawing/2014/main" id="{1432C131-20C1-4839-8391-4BBB8FBB5A0D}"/>
              </a:ext>
            </a:extLst>
          </p:cNvPr>
          <p:cNvSpPr txBox="1"/>
          <p:nvPr/>
        </p:nvSpPr>
        <p:spPr>
          <a:xfrm>
            <a:off x="415459" y="2377138"/>
            <a:ext cx="11567536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2200" dirty="0" smtClean="0">
                <a:solidFill>
                  <a:schemeClr val="bg1"/>
                </a:solidFill>
              </a:rPr>
              <a:t>Наличие возможностей образовательной организации: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5514049" y="2920234"/>
            <a:ext cx="484632" cy="714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837836" y="3814960"/>
            <a:ext cx="4814027" cy="12058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Выявление потребности в изучении родного языка (заявления)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6102085" y="3814959"/>
            <a:ext cx="5219057" cy="12058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учебниками (учебными пособиями)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804650" y="5267844"/>
            <a:ext cx="4951715" cy="12058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учителями родного языка и литературы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: скругленные углы 29">
            <a:extLst>
              <a:ext uri="{FF2B5EF4-FFF2-40B4-BE49-F238E27FC236}">
                <a16:creationId xmlns="" xmlns:a16="http://schemas.microsoft.com/office/drawing/2014/main" id="{3712BC88-FF27-4E13-8AAE-E67F30ADE4D5}"/>
              </a:ext>
            </a:extLst>
          </p:cNvPr>
          <p:cNvSpPr/>
          <p:nvPr/>
        </p:nvSpPr>
        <p:spPr>
          <a:xfrm>
            <a:off x="6199227" y="5243911"/>
            <a:ext cx="5121915" cy="12058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Финансовые условия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756" y="513041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80907" y="1388540"/>
            <a:ext cx="11521281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Об организации изучения предметной области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«РОДНОЙ ЯЗЫК И ЛИТЕРАТУРНОЕ ЧТЕНИЕ НА РОДНОМ ЯЗЫКЕ» / «РОДНОЙ ЯЗЫК И РОДНАЯ ЛИТЕРАТУРА»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>
                <a:solidFill>
                  <a:schemeClr val="bg1"/>
                </a:solidFill>
                <a:latin typeface="Arial" charset="0"/>
              </a:rPr>
              <a:t>п</a:t>
            </a:r>
            <a:r>
              <a:rPr lang="ru-RU" sz="2800" b="1" dirty="0" smtClean="0">
                <a:solidFill>
                  <a:schemeClr val="bg1"/>
                </a:solidFill>
                <a:latin typeface="Arial" charset="0"/>
              </a:rPr>
              <a:t>ри введении обновленных ФГОС НОО, ООО</a:t>
            </a:r>
            <a:endParaRPr lang="ru-RU" sz="2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716" y="3366530"/>
            <a:ext cx="5125736" cy="2626940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677904" y="4942333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ЗАМЕСТИТЕЛЬ МИНИСТРА</a:t>
            </a:r>
          </a:p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ОБРАЗОВАНИЯ И НАУКИ</a:t>
            </a:r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 </a:t>
            </a:r>
            <a:endParaRPr lang="en-US" sz="1600" b="1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r>
              <a:rPr lang="ru-RU" sz="16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 </a:t>
            </a:r>
            <a:endParaRPr lang="ru-RU" sz="1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417264" y="3849003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Галиева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Arial" charset="0"/>
              </a:rPr>
              <a:t>Альфия Закировна</a:t>
            </a:r>
            <a:endParaRPr lang="ru-RU" sz="24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0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406714" y="259515"/>
            <a:ext cx="5545815" cy="4093382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ГОСУДАРСТВЕННЫЙ ОБРАЗОВАТЕЛЬНЫЙ СТАНДАРТ НАЧАЛЬНОГО ОБЩЕГО ОБРАЗОВАНИЯ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</a:t>
            </a:r>
            <a:r>
              <a:rPr lang="ru-RU" i="1" dirty="0" err="1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31 мая 2021 года №286, зарегистрирован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Министерством юстиции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июля 2021 года №64100)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5"/>
          <p:cNvSpPr>
            <a:spLocks noChangeArrowheads="1"/>
          </p:cNvSpPr>
          <p:nvPr/>
        </p:nvSpPr>
        <p:spPr bwMode="auto">
          <a:xfrm>
            <a:off x="6228542" y="259515"/>
            <a:ext cx="5631188" cy="4093382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ГОСУДАРСТВЕННЫЙ ОБРАЗОВАТЕЛЬНЫЙ СТАНДАРТ ОСНОВНОГО ОБЩЕГО ОБРАЗОВАНИЯ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</a:t>
            </a:r>
            <a:r>
              <a:rPr lang="ru-RU" i="1" dirty="0" err="1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31 мая 2021 года №287, зарегистрирован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Министерством юстиции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июля 2021 года №64101)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5"/>
          <p:cNvSpPr>
            <a:spLocks noChangeArrowheads="1"/>
          </p:cNvSpPr>
          <p:nvPr/>
        </p:nvSpPr>
        <p:spPr bwMode="auto">
          <a:xfrm>
            <a:off x="406714" y="4504199"/>
            <a:ext cx="11453016" cy="2308278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marL="381076" indent="-381076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и развитие культурного разнообразия и языкового наследия многонационального народа РФ, </a:t>
            </a:r>
          </a:p>
          <a:p>
            <a:pPr marL="381076" indent="-381076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права на изучение родного языка, возможности получения начального общего образования на родном языке, </a:t>
            </a:r>
          </a:p>
          <a:p>
            <a:pPr marL="381076" indent="-381076">
              <a:buFont typeface="Wingdings" panose="05000000000000000000" pitchFamily="2" charset="2"/>
              <a:buChar char="Ø"/>
            </a:pPr>
            <a:r>
              <a:rPr lang="ru-RU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овладение духовными ценностями и культурой многонационального народа РФ</a:t>
            </a:r>
          </a:p>
        </p:txBody>
      </p:sp>
    </p:spTree>
    <p:extLst>
      <p:ext uri="{BB962C8B-B14F-4D97-AF65-F5344CB8AC3E}">
        <p14:creationId xmlns:p14="http://schemas.microsoft.com/office/powerpoint/2010/main" val="32710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358154" y="584698"/>
            <a:ext cx="5584726" cy="1384948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«Родной язык и литературное чтение на родном языке» 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6417544" y="2765744"/>
            <a:ext cx="5442185" cy="3108497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ПРЕДМЕТЫ: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76" indent="-381076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«Родной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язык»</a:t>
            </a:r>
          </a:p>
          <a:p>
            <a:pPr marL="381076" indent="-381076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«Г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осударственный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язык республики Российской Федерации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76" indent="-381076" algn="just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«Родная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литература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6417545" y="584698"/>
            <a:ext cx="5486400" cy="1384948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«Родной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и родная литература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345811" y="2550300"/>
            <a:ext cx="5597069" cy="3539384"/>
          </a:xfrm>
          <a:prstGeom prst="rect">
            <a:avLst/>
          </a:prstGeom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ПРЕДМЕТЫ:</a:t>
            </a:r>
          </a:p>
          <a:p>
            <a:pPr algn="ctr"/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76" indent="-381076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«Родной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язык»</a:t>
            </a:r>
          </a:p>
          <a:p>
            <a:pPr marL="381076" indent="-381076"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«Г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осударственный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язык республики Российской Федерации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76" indent="-381076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«Литературное чтение на родном языке» </a:t>
            </a:r>
          </a:p>
        </p:txBody>
      </p:sp>
    </p:spTree>
    <p:extLst>
      <p:ext uri="{BB962C8B-B14F-4D97-AF65-F5344CB8AC3E}">
        <p14:creationId xmlns:p14="http://schemas.microsoft.com/office/powerpoint/2010/main" val="154808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189000" y="224681"/>
            <a:ext cx="5545815" cy="2985386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ГОСУДАРСТВЕННЫЙ ОБРАЗОВАТЕЛЬНЫЙ СТАНДАРТ НАЧАЛЬНОГО ОБЩЕГО ОБРАЗОВАНИЯ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</a:t>
            </a:r>
            <a:r>
              <a:rPr lang="ru-RU" i="1" dirty="0" err="1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31 мая 2021 года №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189000" y="3464358"/>
            <a:ext cx="5545815" cy="2985386"/>
          </a:xfrm>
          <a:prstGeom prst="rect">
            <a:avLst/>
          </a:prstGeom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ГОСУДАРСТВЕННЫЙ ОБРАЗОВАТЕЛЬНЫЙ СТАНДАРТ ОСНОВНОГО ОБЩЕГО ОБРАЗОВАНИЯ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</a:t>
            </a:r>
            <a:r>
              <a:rPr lang="ru-RU" i="1" dirty="0" err="1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 </a:t>
            </a: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31 мая 2021 года №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287)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5820188" y="1506583"/>
            <a:ext cx="77506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820188" y="4601523"/>
            <a:ext cx="77506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6705600" y="224681"/>
            <a:ext cx="5259977" cy="2923831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ОСНОВНАЯ ОБРАЗОВАТЕЛЬНАЯ ПРОГРАММА НАЧАЛЬНОГО </a:t>
            </a:r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ОБРАЗОВАНИЯ </a:t>
            </a:r>
          </a:p>
          <a:p>
            <a:pPr algn="ctr"/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(протокол ФУМО </a:t>
            </a:r>
          </a:p>
          <a:p>
            <a:pPr algn="ctr"/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общему образованию </a:t>
            </a:r>
            <a:endParaRPr lang="ru-RU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марта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1/22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6680623" y="3525913"/>
            <a:ext cx="5259977" cy="2923831"/>
          </a:xfrm>
          <a:prstGeom prst="rect">
            <a:avLst/>
          </a:prstGeom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397" tIns="45697" rIns="91397" bIns="45697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ОСНОВНАЯ ОБРАЗОВАТЕЛЬНАЯ ПРОГРАММА ОСНОВНОГО </a:t>
            </a:r>
            <a:r>
              <a:rPr lang="ru-RU" sz="2800" b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ОБЩЕГО ОБРАЗОВАНИЯ </a:t>
            </a:r>
          </a:p>
          <a:p>
            <a:pPr algn="ctr"/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(протокол ФУМО </a:t>
            </a:r>
          </a:p>
          <a:p>
            <a:pPr algn="ctr"/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общему образованию </a:t>
            </a:r>
            <a:endParaRPr lang="ru-RU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марта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i="1" dirty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1/22</a:t>
            </a:r>
            <a:r>
              <a:rPr lang="ru-RU" i="1" dirty="0" smtClean="0">
                <a:solidFill>
                  <a:srgbClr val="2D66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i="1" dirty="0">
              <a:solidFill>
                <a:srgbClr val="2D66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3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062446" y="247443"/>
            <a:ext cx="9666515" cy="984913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«ГОСУДАРСТВЕННЫЙ ЯЗЫК </a:t>
            </a:r>
            <a:r>
              <a:rPr lang="ru-RU" sz="28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ФЕДЕРАЦИИ»</a:t>
            </a:r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79082" y="2463774"/>
            <a:ext cx="9117874" cy="2277575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«ГОСУДАРСТВЕННЫЙ (БАШКИРСКИЙ) ЯЗЫК </a:t>
            </a:r>
            <a:r>
              <a:rPr lang="ru-RU" sz="28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28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Башкортостан»</a:t>
            </a:r>
          </a:p>
          <a:p>
            <a:endParaRPr lang="ru-RU" sz="2800" b="1" cap="all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ba-RU" sz="2800" b="1" cap="all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БАШҠОРТОСТАН РЕСПУБЛИКАҺЫНЫҢ </a:t>
            </a:r>
          </a:p>
          <a:p>
            <a:r>
              <a:rPr lang="ba-RU" sz="2800" b="1" cap="all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ДӘҮЛӘТ (БАШҠОРТ) ТЕЛЕ</a:t>
            </a:r>
            <a:r>
              <a:rPr lang="ru-RU" sz="2800" b="1" cap="all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800" b="1" cap="all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653387" y="1454331"/>
            <a:ext cx="484632" cy="714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0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70076" y="443386"/>
            <a:ext cx="9117874" cy="984913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«ГОСУДАРСТВЕННЫЙ (БАШКИРСКИЙ) ЯЗЫК </a:t>
            </a:r>
            <a:r>
              <a:rPr lang="ru-RU" sz="28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28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Башкортостан»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6007" y="2032700"/>
            <a:ext cx="11625943" cy="3436546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ba-RU" sz="2800" b="1" cap="all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ОБЯЗАТЕЛЬНАЯ ЧАСТЬ УЧЕБНОГО ПЛАНА</a:t>
            </a:r>
          </a:p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ba-RU" sz="2800" b="1" cap="all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НА УРОВЕНЬ ОБРАЗОВАНИЯ </a:t>
            </a:r>
          </a:p>
          <a:p>
            <a:pPr marL="457200" indent="-457200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ba-RU" sz="2800" b="1" cap="all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УЧЕБНЫХ ПРЕДМЕТОВ ВНУТРИ ПРЕДМЕТНОЙ ОБЛАСТИ </a:t>
            </a:r>
            <a:endParaRPr lang="ru-RU" sz="2800" b="1" cap="all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3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629658" y="293329"/>
            <a:ext cx="10873208" cy="930974"/>
          </a:xfrm>
          <a:prstGeom prst="rect">
            <a:avLst/>
          </a:prstGeom>
        </p:spPr>
        <p:txBody>
          <a:bodyPr wrap="square" lIns="68532" tIns="34265" rIns="68532" bIns="34265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ИЗУЧЕНИЕ РОДНЫХ ЯЗЫКОВ В ШКОЛАХ</a:t>
            </a:r>
            <a:r>
              <a:rPr lang="ru-RU" sz="2800" b="1" dirty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chemeClr val="bg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РЕСПУБЛИКИ </a:t>
            </a:r>
            <a:r>
              <a:rPr lang="ru-RU" sz="2800" b="1" dirty="0" smtClean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БАШКОРТОСТАН </a:t>
            </a:r>
            <a:endParaRPr lang="ru-RU" altLang="ru-RU" sz="2800" b="1" dirty="0">
              <a:solidFill>
                <a:schemeClr val="bg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/>
          </p:nvPr>
        </p:nvGraphicFramePr>
        <p:xfrm>
          <a:off x="-255949" y="982871"/>
          <a:ext cx="9145016" cy="5420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79053" y="1296011"/>
            <a:ext cx="2448272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усский - 68,02%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595645" y="1296011"/>
            <a:ext cx="1567811" cy="3385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345 509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79053" y="1823019"/>
            <a:ext cx="244827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башкирский – 20,7%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0595644" y="1823018"/>
            <a:ext cx="1567811" cy="33855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105 035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79053" y="2324107"/>
            <a:ext cx="2448272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татарский – 9,2%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595643" y="2334455"/>
            <a:ext cx="1567811" cy="33855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46 541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79053" y="2851115"/>
            <a:ext cx="2448272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марийский – 0,65%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595643" y="2845892"/>
            <a:ext cx="1567811" cy="338555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3 314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79053" y="3378123"/>
            <a:ext cx="2448272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чувашский – 0,6%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0595642" y="3378122"/>
            <a:ext cx="1567811" cy="338555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3 061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79053" y="3905131"/>
            <a:ext cx="2448272" cy="33855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удмуртский – 0,17%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0595641" y="3889559"/>
            <a:ext cx="1567811" cy="3385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901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79053" y="4406219"/>
            <a:ext cx="2448272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мордовский – 0,024%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0595641" y="4416566"/>
            <a:ext cx="1567811" cy="3385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79053" y="4861273"/>
            <a:ext cx="2448272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немецкий – 0,08%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0595640" y="4861272"/>
            <a:ext cx="1567811" cy="33855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416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79053" y="5316327"/>
            <a:ext cx="2448272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украинский – 0,011%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10595640" y="5305978"/>
            <a:ext cx="1515618" cy="33855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79053" y="5771381"/>
            <a:ext cx="2448272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латышский – 0,019%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0595640" y="5750684"/>
            <a:ext cx="1567811" cy="338555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79053" y="6305380"/>
            <a:ext cx="2448272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белорусский – 0,0015%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635770" y="6280466"/>
            <a:ext cx="1487550" cy="3385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2754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410458" y="122598"/>
            <a:ext cx="1144927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ru-RU" sz="2400" dirty="0">
                <a:solidFill>
                  <a:schemeClr val="bg2"/>
                </a:solidFill>
              </a:rPr>
              <a:t>ОБУЧЕНИЕ НА РОДНОМ </a:t>
            </a:r>
            <a:r>
              <a:rPr lang="ru-RU" sz="2400" dirty="0" smtClean="0">
                <a:solidFill>
                  <a:schemeClr val="bg2"/>
                </a:solidFill>
              </a:rPr>
              <a:t>ЯЗЫКЕ, </a:t>
            </a:r>
            <a:r>
              <a:rPr lang="ru-RU" sz="2400" dirty="0">
                <a:solidFill>
                  <a:schemeClr val="bg2"/>
                </a:solidFill>
              </a:rPr>
              <a:t>ИЗУЧЕНИЕ РОДНЫХ  </a:t>
            </a:r>
            <a:r>
              <a:rPr lang="ru-RU" sz="2400" dirty="0" smtClean="0">
                <a:solidFill>
                  <a:schemeClr val="bg2"/>
                </a:solidFill>
              </a:rPr>
              <a:t>ЯЗЫКОВ </a:t>
            </a:r>
            <a:br>
              <a:rPr lang="ru-RU" sz="2400" dirty="0" smtClean="0">
                <a:solidFill>
                  <a:schemeClr val="bg2"/>
                </a:solidFill>
              </a:rPr>
            </a:br>
            <a:r>
              <a:rPr lang="ru-RU" sz="2400" dirty="0" smtClean="0">
                <a:solidFill>
                  <a:schemeClr val="bg2"/>
                </a:solidFill>
              </a:rPr>
              <a:t>И </a:t>
            </a:r>
            <a:r>
              <a:rPr lang="ru-RU" sz="2400" dirty="0">
                <a:solidFill>
                  <a:schemeClr val="bg2"/>
                </a:solidFill>
              </a:rPr>
              <a:t>БАШКИРСКОГО ЯЗЫКА КАК ГОСУДАРСТВЕННОГО ЯЗЫКА </a:t>
            </a:r>
            <a:r>
              <a:rPr lang="ru-RU" sz="2400" dirty="0" smtClean="0">
                <a:solidFill>
                  <a:schemeClr val="bg2"/>
                </a:solidFill>
              </a:rPr>
              <a:t>РЕСПУБЛИКИ БАШКОРТОСТАН </a:t>
            </a:r>
            <a:r>
              <a:rPr lang="ru-RU" sz="2400" dirty="0" smtClean="0">
                <a:solidFill>
                  <a:schemeClr val="bg2"/>
                </a:solidFill>
              </a:rPr>
              <a:t/>
            </a:r>
            <a:br>
              <a:rPr lang="ru-RU" sz="2400" dirty="0" smtClean="0">
                <a:solidFill>
                  <a:schemeClr val="bg2"/>
                </a:solidFill>
              </a:rPr>
            </a:br>
            <a:r>
              <a:rPr lang="ru-RU" sz="2400" dirty="0" smtClean="0">
                <a:solidFill>
                  <a:schemeClr val="bg2"/>
                </a:solidFill>
              </a:rPr>
              <a:t>В </a:t>
            </a:r>
            <a:r>
              <a:rPr lang="ru-RU" sz="2400" dirty="0" smtClean="0">
                <a:solidFill>
                  <a:schemeClr val="bg2"/>
                </a:solidFill>
              </a:rPr>
              <a:t>ОБЩЕОБРАЗОВАТЕЛЬНЫХ ОРГАНИЗАЦИЯХ  </a:t>
            </a:r>
            <a:endParaRPr lang="ru-RU" sz="2400" dirty="0">
              <a:solidFill>
                <a:schemeClr val="bg2"/>
              </a:solidFill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72450071"/>
              </p:ext>
            </p:extLst>
          </p:nvPr>
        </p:nvGraphicFramePr>
        <p:xfrm>
          <a:off x="736108" y="1929715"/>
          <a:ext cx="9937104" cy="4582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618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21920" y="247443"/>
            <a:ext cx="11869783" cy="984913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«РОДНОЙ ЯЗЫК и литературное чтение на родном языке</a:t>
            </a:r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800" b="1" cap="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«родной язык и родная литература»</a:t>
            </a:r>
            <a:endParaRPr lang="ru-RU" sz="280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rgbClr val="1F497D">
                    <a:lumMod val="75000"/>
                  </a:srgb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rgbClr val="1F497D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920" y="4009613"/>
            <a:ext cx="5464628" cy="23391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«Родной (БАШКИРСКИЙ) ЯЗЫК»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«Литературное чтение 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родном (башкирском) языке» / «родная литература»</a:t>
            </a:r>
            <a:endParaRPr lang="ru-RU" sz="2400" b="1" cap="all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278918" y="1367246"/>
            <a:ext cx="484632" cy="714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920" y="1953522"/>
            <a:ext cx="5389082" cy="1600466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cap="all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организации с родным (башкирским) языком обучения</a:t>
            </a:r>
            <a:endParaRPr lang="ru-RU" sz="2400" b="1" cap="all" dirty="0" smtClean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521234" y="1925519"/>
            <a:ext cx="6560729" cy="1969798"/>
          </a:xfrm>
          <a:prstGeom prst="rect">
            <a:avLst/>
          </a:prstGeom>
        </p:spPr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400" b="1" cap="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организации с родным (татарским, чувашским, марийским, удмуртским) + русским языком обучения</a:t>
            </a:r>
            <a:endParaRPr lang="ru-RU" sz="2400" b="1" cap="all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63550" y="4009613"/>
            <a:ext cx="6318413" cy="27084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121947" tIns="60974" rIns="121947" bIns="60974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Родной </a:t>
            </a:r>
            <a:r>
              <a:rPr lang="ru-RU" sz="24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«ГОСУДАРСТВЕННЫЙ (БАШКИРСКИЙ) ЯЗЫК Республики Башкортостан»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«Литературное </a:t>
            </a:r>
            <a:r>
              <a:rPr lang="ru-RU" sz="24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чтение </a:t>
            </a: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cap="al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родном </a:t>
            </a:r>
            <a:r>
              <a:rPr lang="ru-RU" sz="2400" b="1" cap="al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языке» / «родная литература»</a:t>
            </a:r>
            <a:endParaRPr lang="ru-RU" sz="2400" b="1" cap="all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8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856</Words>
  <Application>Microsoft Office PowerPoint</Application>
  <PresentationFormat>Произвольный</PresentationFormat>
  <Paragraphs>155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Verdana</vt:lpstr>
      <vt:lpstr>Wingdings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НА РОДНОМ ЯЗЫКЕ, ИЗУЧЕНИЕ РОДНЫХ  ЯЗЫКОВ  И БАШКИРСКОГО ЯЗЫКА КАК ГОСУДАРСТВЕННОГО ЯЗЫКА РЕСПУБЛИКИ БАШКОРТОСТАН  В ОБЩЕОБРАЗОВАТЕЛЬНЫХ ОРГАНИЗАЦИЯХ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rlive4</dc:creator>
  <cp:lastModifiedBy>Сафиуллина Розалия Расиховна</cp:lastModifiedBy>
  <cp:revision>41</cp:revision>
  <dcterms:modified xsi:type="dcterms:W3CDTF">2022-04-18T17:16:24Z</dcterms:modified>
</cp:coreProperties>
</file>