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71" r:id="rId14"/>
    <p:sldId id="270" r:id="rId15"/>
    <p:sldId id="269" r:id="rId16"/>
    <p:sldId id="268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208823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дошкольного образования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764704"/>
            <a:ext cx="8229600" cy="208823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№7 «Звездочка» г. Дюртюли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085184"/>
            <a:ext cx="6512511" cy="129614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образования в раннем возрасте: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776864" cy="4209648"/>
          </a:xfrm>
        </p:spPr>
        <p:txBody>
          <a:bodyPr>
            <a:normAutofit fontScale="700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 игровом поведении;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стремится к общению со взрослыми и активно подражает им в движениях и действиях; появляются игры, в которых ребенок воспроизводит действия взрослого;          проявляет интерес к сверстникам; наблюдает за их действиями и подражает им;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проявляет интерес к стихам, песням и сказкам, рассматриванию картинки, стремится двигаться под музыку; эмоционально откликается на различные произведения культуры и искусства;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 ребенка развита крупная моторика, он стремится осваивать различные виды движения (бег, лазанье, перешагивание и пр.).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229200"/>
            <a:ext cx="6512511" cy="136815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704856" cy="4497680"/>
          </a:xfrm>
        </p:spPr>
        <p:txBody>
          <a:bodyPr>
            <a:normAutofit fontScale="250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332657"/>
            <a:ext cx="7859216" cy="122413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Кадровое обеспечение воспитательно-образовательного процесса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Плановая численность педагогических кадров – 29;</a:t>
            </a:r>
          </a:p>
          <a:p>
            <a:r>
              <a:rPr lang="ru-RU" sz="2000" dirty="0" smtClean="0"/>
              <a:t>Фактическая численность педагогических кадров – 29;</a:t>
            </a:r>
          </a:p>
          <a:p>
            <a:r>
              <a:rPr lang="ru-RU" sz="2000" dirty="0" smtClean="0"/>
              <a:t>Обеспеченность кадрами - 100 %;</a:t>
            </a:r>
          </a:p>
          <a:p>
            <a:r>
              <a:rPr lang="ru-RU" sz="2000" dirty="0" smtClean="0"/>
              <a:t>Плановая численность работников административно-хозяйственного и обслуживающего персонала – 31.</a:t>
            </a:r>
          </a:p>
          <a:p>
            <a:r>
              <a:rPr lang="ru-RU" sz="2000" dirty="0" smtClean="0"/>
              <a:t>Общая обеспеченность кадрами – 100%. </a:t>
            </a:r>
          </a:p>
          <a:p>
            <a:r>
              <a:rPr lang="ru-RU" sz="2000" dirty="0" smtClean="0"/>
              <a:t>Заочно обучается в ВУЗе – 0 человек;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 flipV="1">
            <a:off x="4645025" y="214929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>
            <a:normAutofit/>
          </a:bodyPr>
          <a:lstStyle/>
          <a:p>
            <a:r>
              <a:rPr lang="ru-RU" sz="1900" dirty="0" smtClean="0"/>
              <a:t>Высшая категория- 17%</a:t>
            </a:r>
          </a:p>
          <a:p>
            <a:r>
              <a:rPr lang="ru-RU" sz="1900" dirty="0" smtClean="0"/>
              <a:t>Первая категория- 55%</a:t>
            </a:r>
          </a:p>
          <a:p>
            <a:r>
              <a:rPr lang="ru-RU" sz="1900" dirty="0" smtClean="0"/>
              <a:t>Соответствие занимаемой должности-14%</a:t>
            </a:r>
          </a:p>
          <a:p>
            <a:endParaRPr lang="ru-RU" sz="1900" dirty="0" smtClean="0"/>
          </a:p>
          <a:p>
            <a:r>
              <a:rPr lang="ru-RU" sz="1900" dirty="0" smtClean="0"/>
              <a:t>Высшее образование- 80%</a:t>
            </a:r>
          </a:p>
          <a:p>
            <a:r>
              <a:rPr lang="ru-RU" sz="1900" dirty="0" err="1" smtClean="0"/>
              <a:t>Средне-специальное</a:t>
            </a:r>
            <a:r>
              <a:rPr lang="ru-RU" sz="1900" dirty="0" smtClean="0"/>
              <a:t>- 20%</a:t>
            </a:r>
          </a:p>
          <a:p>
            <a:endParaRPr lang="ru-RU" sz="1900" dirty="0" smtClean="0"/>
          </a:p>
          <a:p>
            <a:r>
              <a:rPr lang="ru-RU" sz="1900" dirty="0" smtClean="0"/>
              <a:t>Прошли курсы повышения квалификации- 100%</a:t>
            </a:r>
            <a:endParaRPr lang="ru-RU" sz="19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Взаимодействие с семьями воспитанников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Важнейшим условием обеспечения целостного развития личности ребенка является развитие конструктивного взаимодействия с семьей: дети, воспитатели и родители – главные участники педагогического процесса. </a:t>
            </a:r>
          </a:p>
          <a:p>
            <a:pPr>
              <a:buFont typeface="Wingdings 2" pitchFamily="18" charset="2"/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Ведущая цель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создание необходимых условий для формирования ответственных взаимоотношений с семьями воспитанников и развития компетентности родителей (способности разрешать разные типы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социальнo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педагогических ситуаций, связанных с воспитанием ребенка); обеспечение права родителей на уважение и понимание, на участие в жизни детского сада.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задачи взаимодействия ДОУ с семьей: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изучение отношения педагогов и родителей к различным вопросам воспитания, обучения, развития детей, условий организации разнообразной деятельности в детском саду и семье;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знакомство педагогов и родителей с лучшим опытом воспитания в ДОУ и семье, а также с трудностями возникающими в семейном и общественном воспитании дошкольников;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информирование друг друга об актуальных задачах воспитания и обучения детей и о возможностях ДОУ и семьи в решении данных задач;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создание в ДОУ условий для разнообразного по содержанию и формам сотрудничества, способствующего развитию конструктивного взаимодействия педагогов и родителей с детьми;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привлечение семей воспитанников к участию в совместных с педагогами мероприятиях, организуемых в ДОУ, городе;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поощрение родителей за внимательное отношение к разнообразным стремлениям и потребностям ребенка, создание необходимых условий для их удовлетворения в семье.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взаимоотношений ДОУ с семьями воспитанников: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общение на равных, где ни одной из сторон взаимодействия не принадлежит привилегия указывать, контролировать, оценивать.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 организации совместной деятельности, которая осуществляется на основании социальной перцепции и с помощью общения.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Формы сотрудничества с семьями воспитанников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Анкетирование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Родительские собрания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Экскурсии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Выставки, фотовыставки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Интеллектуальные игры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Мастер- класс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День открытых дверей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Проектная деятельность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Семейный театр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Тренинг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Семейные праздники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«Звездочка» г. Дюртюли является некоммерческой бюджетной организацией, созданной для выполнения работ, оказания услуг в целях осуществления предусмотренных законодательством Российской Федерации полномочий администрации   муниципального района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Дюртюлинский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 Республики Башкортостан в сфере дошкольного образования  и   обеспечивает помощь семье в воспитании детей дошкольного возраста.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 и полномочия Учредителя осуществляет администрация  муниципального района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Дюртюлинский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 Республики Башкортостан.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Место нахождения Учреждения: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452311, Республика Башкортостан,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Дюртюлинский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район, г. Дюртюли, ул.  Первомайская, д. 15/в,  тел: 8 (34787)2-26-44.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работы: с 7.30 до 18.00, суббота, воскресенье - выходные дни</a:t>
            </a:r>
            <a:r>
              <a:rPr lang="ru-RU" sz="1400" dirty="0" smtClean="0">
                <a:solidFill>
                  <a:schemeClr val="tx1"/>
                </a:solidFill>
              </a:rPr>
              <a:t/>
            </a:r>
            <a:br>
              <a:rPr lang="ru-RU" sz="1400" dirty="0" smtClean="0">
                <a:solidFill>
                  <a:schemeClr val="tx1"/>
                </a:solidFill>
              </a:rPr>
            </a:b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6263640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764704"/>
            <a:ext cx="8229600" cy="5544656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ориентирована на разностороннее развитие детей от 1,5 до 8 лет с учетом их возрастных и индивидуальных особенностей по основным направлениям образовательной деятельности: физическому, социально-коммуникативному, познавательному, речевому и художественно-эстетическому развитию. Воспитание, обучение и развитие осуществляется на русском языке.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Программа определяет содержание и организацию образовательного процесса для детей дошкольного возраста и направлена на формирование общей культуры, развитие физических, интеллектуальных и личностных качеств, корректировку, сохранение и укрепление здоровья воспитанников, формирование предпосылок учебной деятельности.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МБДОУ Детский сад «Звездочка» г. Дюртюли функционируют 11 групп</a:t>
            </a:r>
          </a:p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Возрастной контингент детей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Проектная мощность детского сада - 230 детей. Общее количество воспитанников составляет 263 ребенка.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7" y="4941168"/>
          <a:ext cx="7632850" cy="150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2264"/>
                <a:gridCol w="609945"/>
                <a:gridCol w="576064"/>
                <a:gridCol w="576064"/>
                <a:gridCol w="576064"/>
                <a:gridCol w="648072"/>
                <a:gridCol w="576064"/>
                <a:gridCol w="576064"/>
                <a:gridCol w="576064"/>
                <a:gridCol w="576064"/>
                <a:gridCol w="576064"/>
                <a:gridCol w="504057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возрастные группы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2гр. ран.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возр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2-3 г №7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2гр. ран.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возр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2-3 г №4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мл. гр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3-4 г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№3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 мл. гр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3-4 г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№2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мл. гр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3-4 г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№11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Ср. гр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4-5л 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№6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Ср. гр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4-5л 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№1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Старш. гр.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5-6 л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№5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Старш. гр.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5-6 л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№10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Подггр 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6-7 л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>
                          <a:latin typeface="Times New Roman"/>
                          <a:ea typeface="Lucida Sans Unicode"/>
                          <a:cs typeface="Times New Roman"/>
                        </a:rPr>
                        <a:t>№9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 dirty="0" err="1">
                          <a:latin typeface="Times New Roman"/>
                          <a:ea typeface="Lucida Sans Unicode"/>
                          <a:cs typeface="Times New Roman"/>
                        </a:rPr>
                        <a:t>Подггр</a:t>
                      </a:r>
                      <a:endParaRPr lang="ru-RU" sz="1000" kern="50" dirty="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 dirty="0">
                          <a:latin typeface="Times New Roman"/>
                          <a:ea typeface="Lucida Sans Unicode"/>
                          <a:cs typeface="Times New Roman"/>
                        </a:rPr>
                        <a:t>6-7 л</a:t>
                      </a:r>
                      <a:endParaRPr lang="ru-RU" sz="1000" kern="50" dirty="0">
                        <a:latin typeface="Arial"/>
                        <a:ea typeface="Lucida Sans Unicode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50" dirty="0">
                          <a:latin typeface="Times New Roman"/>
                          <a:ea typeface="Lucida Sans Unicode"/>
                          <a:cs typeface="Times New Roman"/>
                        </a:rPr>
                        <a:t>№8</a:t>
                      </a:r>
                      <a:endParaRPr lang="ru-RU" sz="1000" kern="50" dirty="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  <a:cs typeface="Times New Roman"/>
                        </a:rPr>
                        <a:t>Количество мест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20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Наполняемость </a:t>
                      </a:r>
                      <a:r>
                        <a:rPr lang="ru-RU" sz="1200" kern="50" dirty="0">
                          <a:latin typeface="Times New Roman"/>
                          <a:ea typeface="Lucida Sans Unicode"/>
                          <a:cs typeface="Times New Roman"/>
                        </a:rPr>
                        <a:t>групп</a:t>
                      </a:r>
                      <a:endParaRPr lang="ru-RU" sz="1000" kern="50" dirty="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25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24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23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25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22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23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23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25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25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  <a:cs typeface="Times New Roman"/>
                        </a:rPr>
                        <a:t>26</a:t>
                      </a:r>
                      <a:endParaRPr lang="ru-RU" sz="1000" kern="5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  <a:cs typeface="Times New Roman"/>
                        </a:rPr>
                        <a:t>22</a:t>
                      </a:r>
                      <a:endParaRPr lang="ru-RU" sz="1000" kern="50" dirty="0"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Содержание программы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412776"/>
            <a:ext cx="8229600" cy="489658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200" dirty="0" smtClean="0"/>
          </a:p>
          <a:p>
            <a:endParaRPr lang="ru-RU" sz="1200" dirty="0" smtClean="0"/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185602"/>
              </p:ext>
            </p:extLst>
          </p:nvPr>
        </p:nvGraphicFramePr>
        <p:xfrm>
          <a:off x="899592" y="908720"/>
          <a:ext cx="7689593" cy="548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8496"/>
                <a:gridCol w="6981097"/>
              </a:tblGrid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700" kern="50" dirty="0">
                          <a:effectLst/>
                        </a:rPr>
                        <a:t>1.</a:t>
                      </a:r>
                      <a:endParaRPr lang="ru-RU" sz="5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ЦЕЛЕВОЙ РАЗДЕЛ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1.1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Пояснительная записка 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 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Цели и задачи реализации Программы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 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Принципы и подходы к формированию Программы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390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1.2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Значимые для разработки и реализации Программы характеристики. Особенности развития детей раннего и дошкольного возраста, воспитывающихся в ДОУ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1.3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Планируемые результаты освоения Программы 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 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 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СОДЕРЖАТЕЛЬНЫЙ РАЗДЕЛ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60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2.1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Образовательная деятельность в соответствии с направлениями развития ребенка (в пяти образовательных областях)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390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2.2.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Вариативные формы, способы, методы и средства реализации Программы с учетом возрастных и индивидуальных особенностей воспитанников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105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2.3.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Способы и направления поддержки детской инициативы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60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2.4.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Особенности взаимодействия педагогического коллектива с семьями воспитанников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60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2.5.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Содержание  образовательного процесса в группах с учетом регионального компонента. 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390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2.6.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2.7.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Модель организации образовательной деятельности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Образовательная деятельность по профессиональной коррекции нарушений развития детей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 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ОРГАНИЗАЦИОННЫЙ РАЗДЕЛ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717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3.1.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3.2.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Материально-техническое обеспечение Программы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Программно-методическое обеспечение Программы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135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3.3.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Организация развивающей предметно-пространственной среды  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2717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3.4.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3.5.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Организация жизни и деятельности детей (режима дня)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Особенности традиционных событий, праздников, мероприятий.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  <a:tr h="407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3.6.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3.7.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>
                          <a:effectLst/>
                        </a:rPr>
                        <a:t>3.8.</a:t>
                      </a:r>
                      <a:endParaRPr lang="ru-RU" sz="1200" kern="5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Взаимодействие ДОУ со школой и социумом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Финансовые условия реализации программы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effectLst/>
                        </a:rPr>
                        <a:t>Кадровые условия реализации программы</a:t>
                      </a:r>
                      <a:endParaRPr lang="ru-RU" sz="1200" kern="50" dirty="0">
                        <a:effectLst/>
                        <a:latin typeface="Arial"/>
                        <a:ea typeface="Lucida Sans Unicode"/>
                        <a:cs typeface="Times New Roman"/>
                      </a:endParaRPr>
                    </a:p>
                  </a:txBody>
                  <a:tcPr marL="32852" marR="3285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589240"/>
            <a:ext cx="6512511" cy="864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Нормативно-правовая база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478571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1.Федеральный закон Российской Федерации от 29.12.12 № 273 ФЗ «Об образовании в Российской Федерации».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2.Приказ Министерства образования и науки РФ от 17 октября 2013 г. № 1155 «Об утверждении федерального государственного образовательного стандарта дошкольного образования».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3.Постановление Главного государственного санитарного врача Российской Федерации от 15 мая 2013 г. № 26 «Об утверждении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2.4.1.3049-13 «Санитарно - эпидемиологические требования к устройству, содержанию и организации режима работы дошкольных образовательных организаций».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3.Постановление Правительства Российской Федерации от 5 августа 2013 г. № 662 «Об осуществлении мониторинга системы образования».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4.Приказ Министерства образования и науки РФ от 30 августа 2013 г. № 1014 «Об утверждении Порядка организации и осуществления образовательной деятельности по основным общеобразовательным программам – образовательным программам дошкольного образования».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5.Приказ Министерства образования и науки РФ от 14 июня 2013 г. № 462 г. «Об утверждении Порядка проведения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самообследования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образовательной организацией».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6.Устав Муниципального бюджетного дошкольного образовательного учреждения Детский сад №7 «Звездочка» г.Дюртюли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Программы развития ДОУ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Примерная программа «От рождения до школы»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Т.С. Комаровой, М.А.Васильевой,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М.:Мозайка-Синтез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2014г.,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229200"/>
            <a:ext cx="6512511" cy="10801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Цели программы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848872" cy="449768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для  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дошкольника.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в Программе уделяется развитию личности ребенка, сохранению и укреплению здоровья детей, а также воспитанию у дошкольников таких качеств, как: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патриотизм;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активная жизненная позиция;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творческий подход в решении различных жизненных ситуаций;</a:t>
            </a: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уважение к традиционным ценностям.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877272"/>
            <a:ext cx="6512511" cy="864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Задачи программы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632848" cy="4857720"/>
          </a:xfrm>
        </p:spPr>
        <p:txBody>
          <a:bodyPr>
            <a:normAutofit fontScale="32500" lnSpcReduction="20000"/>
          </a:bodyPr>
          <a:lstStyle/>
          <a:p>
            <a:r>
              <a:rPr lang="ru-RU" sz="4000" dirty="0" smtClean="0"/>
              <a:t>-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забота о здоровье, эмоциональном благополучии и своевременном всестороннем развитии каждого ребенка;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создание в группах атмосферы гуманного и доброжелательного отношения ко всем воспитанникам, что позволяет растить их общительными, добрыми, любознательными, инициативными, стремящимися к самостоятельности и творчеству;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максимальное использование разнообразных видов детской деятельности, их интеграция в целях повышения эффективности воспитательно-образовательного процесса;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творческая организация  воспитательно-образовательного процесса;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уважительное отношение к результатам детского творчества;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единство подходов к воспитанию детей в условиях дошкольного образовательного учреждения и семьи;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соблюдение в работе детского сада и начальной школы преемственности, исключающей умственные и физические перегрузки в содержании образования детей дошкольного возраста, обеспечивающей отсутствие давления предметного обучения.</a:t>
            </a:r>
          </a:p>
          <a:p>
            <a:pPr lvl="0">
              <a:buFont typeface="Arial" pitchFamily="34" charset="0"/>
              <a:buChar char="•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приобщение детей к национальной культуре народов многонациональной республики Башкортостан;</a:t>
            </a:r>
          </a:p>
          <a:p>
            <a:pPr lvl="0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социально-коммуникативное развитие дошкольников через усвоение моральных и нравственных ценностей.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Направления: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речевое развитие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Используемые примерные программы: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904696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Примерная программа «От рождения до школы»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Т.С. Комаровой, М.А.Васильевой,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М.:Мозайка-Синтез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2014г.,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В.В.Гербова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«Развитие речи в детском саду» Мозаика-Синтез, 2014г.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О.П.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Радыновой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«Музыкальные шедевры». 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А.Н. Рыжовой «Наш дом - природа».</a:t>
            </a:r>
          </a:p>
          <a:p>
            <a:r>
              <a:rPr lang="ru-RU" sz="1600" dirty="0" smtClean="0"/>
              <a:t> "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Юный эколог" 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НиколаеваС.Н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   Программа экологического воспитания в детском саду.- М.: Мозаика-Синтез, 2010.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Р.Б.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Стеркина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О.Л. Князева, Н.Н. Авдеева «Основы безопасности жизнедеятельности детей дошкольного возраста».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Игралочка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. Математика для дошкольников»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Петерсон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Л.Г.,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Кочемасова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Е. Е.</a:t>
            </a:r>
          </a:p>
          <a:p>
            <a:r>
              <a:rPr lang="ru-RU" sz="1800" dirty="0" smtClean="0"/>
              <a:t>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Комплексное развитие детей в процессе общения с природой»- региональная программа Марченко Л.И.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Народное декоративно-прикладное искусство Башкортостана - дошкольникам»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Молчева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А.В.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Азнабаева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Ф.Г.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Оскон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 2" pitchFamily="18" charset="2"/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569</TotalTime>
  <Words>1734</Words>
  <Application>Microsoft Office PowerPoint</Application>
  <PresentationFormat>Экран (4:3)</PresentationFormat>
  <Paragraphs>222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Муниципальное бюджетное дошкольное образовательное учреждение Детский сад №7 «Звездочка» г. Дюртюли</vt:lpstr>
      <vt:lpstr>Муниципальное бюджетное дошкольное образовательное учреждение Детский сад «Звездочка» г. Дюртюли является некоммерческой бюджетной организацией, созданной для выполнения работ, оказания услуг в целях осуществления предусмотренных законодательством Российской Федерации полномочий администрации   муниципального района Дюртюлинский район Республики Башкортостан в сфере дошкольного образования  и   обеспечивает помощь семье в воспитании детей дошкольного возраста. Функции и полномочия Учредителя осуществляет администрация  муниципального района Дюртюлинский район Республики Башкортостан. Место нахождения Учреждения: 452311, Республика Башкортостан, Дюртюлинский район, г. Дюртюли, ул.  Первомайская, д. 15/в,  тел: 8 (34787)2-26-44. График работы: с 7.30 до 18.00, суббота, воскресенье - выходные дни </vt:lpstr>
      <vt:lpstr>Презентация PowerPoint</vt:lpstr>
      <vt:lpstr>Содержание программы</vt:lpstr>
      <vt:lpstr>Нормативно-правовая база</vt:lpstr>
      <vt:lpstr>Цели программы</vt:lpstr>
      <vt:lpstr>Задачи программы</vt:lpstr>
      <vt:lpstr>Направления:</vt:lpstr>
      <vt:lpstr>Используемые примерные программы:</vt:lpstr>
      <vt:lpstr>Целевые ориентиры образования в раннем возрасте:</vt:lpstr>
      <vt:lpstr>Целевые ориентиры на этапе завершения дошкольного образования:</vt:lpstr>
      <vt:lpstr> </vt:lpstr>
      <vt:lpstr>Взаимодействие с семьями воспитанников</vt:lpstr>
      <vt:lpstr>Основные задачи взаимодействия ДОУ с семьей:</vt:lpstr>
      <vt:lpstr>Виды взаимоотношений ДОУ с семьями воспитанников:</vt:lpstr>
      <vt:lpstr>Формы сотрудничества с семьями воспитанников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№7 «Звездочка» г. Дюртюли</dc:title>
  <dc:creator>user</dc:creator>
  <cp:lastModifiedBy>Альфия Рахматуллина</cp:lastModifiedBy>
  <cp:revision>39</cp:revision>
  <cp:lastPrinted>2015-11-11T09:55:13Z</cp:lastPrinted>
  <dcterms:created xsi:type="dcterms:W3CDTF">2015-07-23T12:02:17Z</dcterms:created>
  <dcterms:modified xsi:type="dcterms:W3CDTF">2015-11-11T09:58:01Z</dcterms:modified>
</cp:coreProperties>
</file>