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9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5" r:id="rId8"/>
    <p:sldId id="266" r:id="rId9"/>
    <p:sldId id="263" r:id="rId10"/>
    <p:sldId id="267" r:id="rId11"/>
    <p:sldId id="268" r:id="rId12"/>
    <p:sldId id="269" r:id="rId13"/>
    <p:sldId id="270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759" y="2166364"/>
            <a:ext cx="11471565" cy="1739347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0000"/>
              </a:lnSpc>
              <a:defRPr sz="60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996250"/>
            <a:ext cx="9144000" cy="1309255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98391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06089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019312" y="0"/>
            <a:ext cx="27432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0624" y="274638"/>
            <a:ext cx="2402380" cy="58975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274638"/>
            <a:ext cx="7973291" cy="58975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422854"/>
            <a:ext cx="2743196" cy="365125"/>
          </a:xfrm>
        </p:spPr>
        <p:txBody>
          <a:bodyPr/>
          <a:lstStyle/>
          <a:p>
            <a:fld id="{48A87A34-81AB-432B-8DAE-1953F412C126}" type="datetimeFigureOut">
              <a:rPr lang="en-US" smtClean="0"/>
              <a:t>9/18/2018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76135" y="6422854"/>
            <a:ext cx="427966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3048" y="6422854"/>
            <a:ext cx="879759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31592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34081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191" y="2208879"/>
            <a:ext cx="10515600" cy="1676400"/>
          </a:xfrm>
        </p:spPr>
        <p:txBody>
          <a:bodyPr anchor="ctr">
            <a:noAutofit/>
          </a:bodyPr>
          <a:lstStyle>
            <a:lvl1pPr algn="ctr">
              <a:lnSpc>
                <a:spcPct val="80000"/>
              </a:lnSpc>
              <a:defRPr sz="6000" b="0" spc="150" baseline="0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3191" y="4010334"/>
            <a:ext cx="10515600" cy="1174639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8A87A34-81AB-432B-8DAE-1953F412C126}" type="datetimeFigureOut">
              <a:rPr lang="en-US" smtClean="0"/>
              <a:t>9/18/2018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971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5344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0391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9/18/2018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40061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7008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7008" y="2656566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31230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31230" y="2656564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9/18/2018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54136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9/18/2018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65009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9/18/2018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6731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7008" y="2120054"/>
            <a:ext cx="6126480" cy="4114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89023" y="2147486"/>
            <a:ext cx="3200400" cy="3432319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9/18/2018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26923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0160" y="2211494"/>
            <a:ext cx="6126480" cy="3931920"/>
          </a:xfrm>
          <a:solidFill>
            <a:schemeClr val="tx2">
              <a:lumMod val="60000"/>
              <a:lumOff val="40000"/>
            </a:schemeClr>
          </a:solidFill>
        </p:spPr>
        <p:txBody>
          <a:bodyPr tIns="365760" anchor="t"/>
          <a:lstStyle>
            <a:lvl1pPr marL="0" indent="0" algn="ctr">
              <a:buNone/>
              <a:defRPr sz="32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0688" y="2150621"/>
            <a:ext cx="3200400" cy="3429000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9/18/2018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6732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83" y="176109"/>
            <a:ext cx="12188952" cy="16459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2919" y="2011680"/>
            <a:ext cx="9784080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02266" y="6422854"/>
            <a:ext cx="3000894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9/18/2018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96471" y="6422854"/>
            <a:ext cx="50444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8927" y="6422854"/>
            <a:ext cx="946264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9194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000" kern="1200" cap="all" baseline="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tx1"/>
        </a:buClr>
        <a:buFont typeface="Wingdings" pitchFamily="2" charset="2"/>
        <a:buChar char="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86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846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8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29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06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728419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Нормативно-правовая база</a:t>
            </a:r>
            <a:b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3600" dirty="0" smtClean="0">
                <a:solidFill>
                  <a:schemeClr val="accent4">
                    <a:lumMod val="75000"/>
                  </a:schemeClr>
                </a:solidFill>
              </a:rPr>
              <a:t>В </a:t>
            </a:r>
            <a:r>
              <a:rPr lang="ru-RU" sz="3600" dirty="0">
                <a:solidFill>
                  <a:schemeClr val="accent4">
                    <a:lumMod val="75000"/>
                  </a:schemeClr>
                </a:solidFill>
              </a:rPr>
              <a:t>области образования детей с ограниченными  возможностями здоровья в </a:t>
            </a:r>
            <a:r>
              <a:rPr lang="ru-RU" sz="3600">
                <a:solidFill>
                  <a:schemeClr val="accent4">
                    <a:lumMod val="75000"/>
                  </a:schemeClr>
                </a:solidFill>
              </a:rPr>
              <a:t>Российской </a:t>
            </a:r>
            <a:r>
              <a:rPr lang="ru-RU" sz="3600" smtClean="0">
                <a:solidFill>
                  <a:schemeClr val="accent4">
                    <a:lumMod val="75000"/>
                  </a:schemeClr>
                </a:solidFill>
              </a:rPr>
              <a:t>Федерации</a:t>
            </a:r>
            <a:r>
              <a:rPr lang="ru-RU" sz="3600" dirty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ru-RU" sz="3600" dirty="0">
                <a:solidFill>
                  <a:schemeClr val="accent4">
                    <a:lumMod val="75000"/>
                  </a:schemeClr>
                </a:solidFill>
              </a:rPr>
            </a:br>
            <a:endParaRPr lang="ru-RU" sz="36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76424" y="5370490"/>
            <a:ext cx="8791575" cy="875764"/>
          </a:xfrm>
        </p:spPr>
        <p:txBody>
          <a:bodyPr/>
          <a:lstStyle/>
          <a:p>
            <a:r>
              <a:rPr lang="ru-RU" dirty="0" smtClean="0"/>
              <a:t>Выполнила воспитатель высшей квалификационной категории Иванова Ольга </a:t>
            </a:r>
            <a:r>
              <a:rPr lang="ru-RU" dirty="0" err="1" smtClean="0"/>
              <a:t>викторовна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34107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1412" y="115910"/>
            <a:ext cx="10179117" cy="1481070"/>
          </a:xfrm>
        </p:spPr>
        <p:txBody>
          <a:bodyPr>
            <a:normAutofit/>
          </a:bodyPr>
          <a:lstStyle/>
          <a:p>
            <a:r>
              <a:rPr lang="ru-RU" sz="4000" dirty="0">
                <a:solidFill>
                  <a:srgbClr val="7030A0"/>
                </a:solidFill>
              </a:rPr>
              <a:t>«</a:t>
            </a:r>
            <a:r>
              <a:rPr lang="ru-RU" sz="4000" b="1" dirty="0">
                <a:solidFill>
                  <a:srgbClr val="7030A0"/>
                </a:solidFill>
              </a:rPr>
              <a:t>Конвенция о правах инвалидов</a:t>
            </a:r>
            <a:r>
              <a:rPr lang="ru-RU" sz="4000" b="1" dirty="0" smtClean="0">
                <a:solidFill>
                  <a:srgbClr val="7030A0"/>
                </a:solidFill>
              </a:rPr>
              <a:t>»</a:t>
            </a:r>
            <a:br>
              <a:rPr lang="ru-RU" sz="4000" b="1" dirty="0" smtClean="0">
                <a:solidFill>
                  <a:srgbClr val="7030A0"/>
                </a:solidFill>
              </a:rPr>
            </a:br>
            <a:r>
              <a:rPr lang="ru-RU" sz="2700" dirty="0" smtClean="0">
                <a:solidFill>
                  <a:srgbClr val="7030A0"/>
                </a:solidFill>
              </a:rPr>
              <a:t>принята Генеральной </a:t>
            </a:r>
            <a:r>
              <a:rPr lang="ru-RU" sz="2700" dirty="0">
                <a:solidFill>
                  <a:srgbClr val="7030A0"/>
                </a:solidFill>
              </a:rPr>
              <a:t>Ассамблеей </a:t>
            </a:r>
            <a:r>
              <a:rPr lang="ru-RU" sz="2700" dirty="0" smtClean="0">
                <a:solidFill>
                  <a:srgbClr val="7030A0"/>
                </a:solidFill>
              </a:rPr>
              <a:t>от 13 </a:t>
            </a:r>
            <a:r>
              <a:rPr lang="ru-RU" sz="2700" dirty="0">
                <a:solidFill>
                  <a:srgbClr val="7030A0"/>
                </a:solidFill>
              </a:rPr>
              <a:t>декабря 2006 года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1412" y="2112134"/>
            <a:ext cx="4950295" cy="44432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i="1" dirty="0" smtClean="0"/>
              <a:t> Статья 24:  </a:t>
            </a:r>
            <a:r>
              <a:rPr lang="ru-RU" b="1" i="1" dirty="0"/>
              <a:t>«Государства –участники признают право инвалидов на образование. В целях реализации этого плана, без дискриминации и на основе равенства возможностей, государства-участники обеспечивают инклюзивное образование на всех уровнях и обучение в течении всей жизни»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12225" y="1378040"/>
            <a:ext cx="3713164" cy="5298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4347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1413" y="1"/>
            <a:ext cx="9905998" cy="224948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>Национальная стратегия действий в интересах детей на 2012 – 2017 годы</a:t>
            </a:r>
            <a:br>
              <a:rPr lang="ru-RU" b="1" dirty="0" smtClean="0">
                <a:solidFill>
                  <a:srgbClr val="7030A0"/>
                </a:solidFill>
              </a:rPr>
            </a:br>
            <a:r>
              <a:rPr lang="ru-RU" sz="2700" dirty="0">
                <a:solidFill>
                  <a:srgbClr val="7030A0"/>
                </a:solidFill>
              </a:rPr>
              <a:t>Указ президента Российской Федерации от 1 июня 2012 года № 761</a:t>
            </a:r>
            <a:br>
              <a:rPr lang="ru-RU" sz="2700" dirty="0">
                <a:solidFill>
                  <a:srgbClr val="7030A0"/>
                </a:solidFill>
              </a:rPr>
            </a:br>
            <a:endParaRPr lang="ru-RU" sz="2700" b="1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1412" y="1841679"/>
            <a:ext cx="4795749" cy="46621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/>
              <a:t>признает</a:t>
            </a:r>
            <a:r>
              <a:rPr lang="ru-RU" b="1" dirty="0"/>
              <a:t> </a:t>
            </a:r>
            <a:r>
              <a:rPr lang="ru-RU" dirty="0"/>
              <a:t>социальную </a:t>
            </a:r>
            <a:r>
              <a:rPr lang="ru-RU" dirty="0" err="1"/>
              <a:t>исключенность</a:t>
            </a:r>
            <a:r>
              <a:rPr lang="ru-RU" dirty="0"/>
              <a:t> уязвимых категорий </a:t>
            </a:r>
            <a:r>
              <a:rPr lang="ru-RU" dirty="0" smtClean="0"/>
              <a:t>детей: дети-сироты </a:t>
            </a:r>
            <a:r>
              <a:rPr lang="ru-RU" dirty="0"/>
              <a:t>и дети, оставшиеся без попечения родителей, </a:t>
            </a:r>
            <a:r>
              <a:rPr lang="ru-RU" b="1" dirty="0"/>
              <a:t>дети-инвалиды</a:t>
            </a:r>
            <a:r>
              <a:rPr lang="ru-RU" dirty="0"/>
              <a:t> и дети, находящиеся в социально опасном </a:t>
            </a:r>
            <a:r>
              <a:rPr lang="ru-RU" dirty="0" smtClean="0"/>
              <a:t>положении.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5770" y="2029630"/>
            <a:ext cx="4286250" cy="428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891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0890" y="1689337"/>
            <a:ext cx="4346825" cy="435292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1413" y="206062"/>
            <a:ext cx="9905998" cy="1584101"/>
          </a:xfrm>
        </p:spPr>
        <p:txBody>
          <a:bodyPr/>
          <a:lstStyle/>
          <a:p>
            <a:r>
              <a:rPr lang="ru-RU" b="1" dirty="0">
                <a:solidFill>
                  <a:srgbClr val="7030A0"/>
                </a:solidFill>
              </a:rPr>
              <a:t>ПРОГРАММА «ДЕСЯТИЛЕТИЕ ДЕТСТВА»</a:t>
            </a:r>
            <a:br>
              <a:rPr lang="ru-RU" b="1" dirty="0">
                <a:solidFill>
                  <a:srgbClr val="7030A0"/>
                </a:solidFill>
              </a:rPr>
            </a:br>
            <a:r>
              <a:rPr lang="ru-RU" sz="2400" dirty="0">
                <a:solidFill>
                  <a:srgbClr val="7030A0"/>
                </a:solidFill>
              </a:rPr>
              <a:t>Указ президента Российской Федерации от </a:t>
            </a:r>
            <a:r>
              <a:rPr lang="ru-RU" sz="2400" dirty="0" smtClean="0">
                <a:solidFill>
                  <a:srgbClr val="7030A0"/>
                </a:solidFill>
              </a:rPr>
              <a:t>29 мая 2017 года</a:t>
            </a:r>
            <a:endParaRPr lang="ru-RU" sz="2400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1412" y="1790163"/>
            <a:ext cx="5194994" cy="4687910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ru-RU" dirty="0"/>
              <a:t>план «Десятилетия детства</a:t>
            </a:r>
            <a:r>
              <a:rPr lang="ru-RU" dirty="0" smtClean="0"/>
              <a:t>»:</a:t>
            </a:r>
          </a:p>
          <a:p>
            <a:pPr fontAlgn="base"/>
            <a:r>
              <a:rPr lang="ru-RU" dirty="0" smtClean="0"/>
              <a:t>образование </a:t>
            </a:r>
            <a:r>
              <a:rPr lang="ru-RU" dirty="0"/>
              <a:t>и воспитание;</a:t>
            </a:r>
          </a:p>
          <a:p>
            <a:pPr fontAlgn="base"/>
            <a:r>
              <a:rPr lang="ru-RU" dirty="0"/>
              <a:t>вопросы детей-сирот и детей с ограничениями по здоровью;</a:t>
            </a:r>
          </a:p>
          <a:p>
            <a:pPr fontAlgn="base"/>
            <a:r>
              <a:rPr lang="ru-RU" dirty="0"/>
              <a:t>семейные проблемы и работу с родителями;</a:t>
            </a:r>
          </a:p>
          <a:p>
            <a:pPr fontAlgn="base"/>
            <a:r>
              <a:rPr lang="ru-RU" dirty="0"/>
              <a:t>детский отдых и дополнительное образование.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3703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0310" y="1803042"/>
            <a:ext cx="10017101" cy="4095482"/>
          </a:xfrm>
        </p:spPr>
        <p:txBody>
          <a:bodyPr>
            <a:noAutofit/>
          </a:bodyPr>
          <a:lstStyle/>
          <a:p>
            <a:pPr algn="ctr"/>
            <a:r>
              <a:rPr lang="ru-RU" sz="9600" b="1" dirty="0" smtClean="0">
                <a:solidFill>
                  <a:schemeClr val="accent4">
                    <a:lumMod val="75000"/>
                  </a:schemeClr>
                </a:solidFill>
              </a:rPr>
              <a:t>Спасибо </a:t>
            </a:r>
            <a:br>
              <a:rPr lang="ru-RU" sz="9600" b="1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9600" b="1" dirty="0" smtClean="0">
                <a:solidFill>
                  <a:schemeClr val="accent4">
                    <a:lumMod val="75000"/>
                  </a:schemeClr>
                </a:solidFill>
              </a:rPr>
              <a:t>за </a:t>
            </a:r>
            <a:br>
              <a:rPr lang="ru-RU" sz="9600" b="1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9600" b="1" dirty="0" smtClean="0">
                <a:solidFill>
                  <a:schemeClr val="accent4">
                    <a:lumMod val="75000"/>
                  </a:schemeClr>
                </a:solidFill>
              </a:rPr>
              <a:t>внимание!</a:t>
            </a:r>
            <a:endParaRPr lang="ru-RU" sz="9600" b="1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8870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Нормативно-правовую базу  составляют документы нескольких уровней: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200" dirty="0"/>
              <a:t>-</a:t>
            </a:r>
            <a:r>
              <a:rPr lang="ru-RU" sz="3200" b="1" i="1" dirty="0"/>
              <a:t>МЕЖДУНАРОДНЫЕ</a:t>
            </a:r>
          </a:p>
          <a:p>
            <a:r>
              <a:rPr lang="ru-RU" sz="3200" b="1" i="1" dirty="0"/>
              <a:t>-ФЕДЕРАЛЬНЫЕ</a:t>
            </a:r>
          </a:p>
          <a:p>
            <a:r>
              <a:rPr lang="ru-RU" sz="3200" b="1" i="1" dirty="0"/>
              <a:t>-ПРАВИТЕЛЬСТВЕННЫЕ</a:t>
            </a:r>
          </a:p>
          <a:p>
            <a:r>
              <a:rPr lang="ru-RU" sz="3200" b="1" i="1" dirty="0"/>
              <a:t>-ВЕДОМСТВЕННЫЕ</a:t>
            </a:r>
          </a:p>
          <a:p>
            <a:r>
              <a:rPr lang="ru-RU" sz="3200" b="1" i="1" dirty="0"/>
              <a:t>-РЕГИОНАЛЬНЫЕ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79093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8105618" cy="1478570"/>
          </a:xfrm>
        </p:spPr>
        <p:txBody>
          <a:bodyPr>
            <a:normAutofit fontScale="90000"/>
          </a:bodyPr>
          <a:lstStyle/>
          <a:p>
            <a:r>
              <a:rPr lang="ru-RU" b="1" i="1" u="sng" dirty="0" smtClean="0">
                <a:solidFill>
                  <a:schemeClr val="accent4">
                    <a:lumMod val="75000"/>
                  </a:schemeClr>
                </a:solidFill>
              </a:rPr>
              <a:t>«Всеобщая </a:t>
            </a:r>
            <a:r>
              <a:rPr lang="ru-RU" b="1" i="1" u="sng" dirty="0">
                <a:solidFill>
                  <a:schemeClr val="accent4">
                    <a:lumMod val="75000"/>
                  </a:schemeClr>
                </a:solidFill>
              </a:rPr>
              <a:t>декларация прав </a:t>
            </a:r>
            <a:r>
              <a:rPr lang="ru-RU" b="1" i="1" u="sng" dirty="0" smtClean="0">
                <a:solidFill>
                  <a:schemeClr val="accent4">
                    <a:lumMod val="75000"/>
                  </a:schemeClr>
                </a:solidFill>
              </a:rPr>
              <a:t>человека»  </a:t>
            </a:r>
            <a:r>
              <a:rPr lang="ru-RU" b="1" i="1" u="sng" dirty="0">
                <a:solidFill>
                  <a:schemeClr val="accent4">
                    <a:lumMod val="75000"/>
                  </a:schemeClr>
                </a:solidFill>
              </a:rPr>
              <a:t>(от 10 декабря 1948 года</a:t>
            </a:r>
            <a:r>
              <a:rPr lang="ru-RU" b="1" i="1" u="sng" dirty="0" smtClean="0">
                <a:solidFill>
                  <a:schemeClr val="accent4">
                    <a:lumMod val="75000"/>
                  </a:schemeClr>
                </a:solidFill>
              </a:rPr>
              <a:t>)</a:t>
            </a:r>
            <a:r>
              <a:rPr lang="ru-RU" b="1" i="1" u="sng" dirty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ru-RU" b="1" i="1" u="sng" dirty="0">
                <a:solidFill>
                  <a:schemeClr val="accent4">
                    <a:lumMod val="75000"/>
                  </a:schemeClr>
                </a:solidFill>
              </a:rPr>
            </a:br>
            <a:endParaRPr lang="ru-RU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1413" y="2249487"/>
            <a:ext cx="5169236" cy="31725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b="1" i="1" dirty="0" smtClean="0"/>
              <a:t>«</a:t>
            </a:r>
            <a:r>
              <a:rPr lang="ru-RU" sz="3200" b="1" i="1" dirty="0"/>
              <a:t>Все люди рождаются свободными и равными  в своем достоинстве и правах»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61407" y="1162962"/>
            <a:ext cx="4134595" cy="5581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4515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1413" y="0"/>
            <a:ext cx="6444243" cy="1661375"/>
          </a:xfrm>
        </p:spPr>
        <p:txBody>
          <a:bodyPr/>
          <a:lstStyle/>
          <a:p>
            <a:r>
              <a:rPr lang="ru-RU" b="1" dirty="0">
                <a:solidFill>
                  <a:srgbClr val="7030A0"/>
                </a:solidFill>
              </a:rPr>
              <a:t>«Декларация прав ребёнка</a:t>
            </a:r>
            <a:r>
              <a:rPr lang="ru-RU" b="1" dirty="0" smtClean="0">
                <a:solidFill>
                  <a:srgbClr val="7030A0"/>
                </a:solidFill>
              </a:rPr>
              <a:t>»</a:t>
            </a:r>
            <a:r>
              <a:rPr lang="ru-RU" dirty="0">
                <a:solidFill>
                  <a:srgbClr val="7030A0"/>
                </a:solidFill>
              </a:rPr>
              <a:t> </a:t>
            </a:r>
            <a:r>
              <a:rPr lang="ru-RU" sz="2400" dirty="0" smtClean="0">
                <a:solidFill>
                  <a:srgbClr val="7030A0"/>
                </a:solidFill>
              </a:rPr>
              <a:t>принята</a:t>
            </a:r>
            <a:r>
              <a:rPr lang="ru-RU" dirty="0" smtClean="0">
                <a:solidFill>
                  <a:srgbClr val="7030A0"/>
                </a:solidFill>
              </a:rPr>
              <a:t> </a:t>
            </a:r>
            <a:r>
              <a:rPr lang="ru-RU" sz="2400" dirty="0" smtClean="0">
                <a:solidFill>
                  <a:srgbClr val="7030A0"/>
                </a:solidFill>
              </a:rPr>
              <a:t>ООН </a:t>
            </a:r>
            <a:r>
              <a:rPr lang="ru-RU" sz="2400" dirty="0">
                <a:solidFill>
                  <a:srgbClr val="7030A0"/>
                </a:solidFill>
              </a:rPr>
              <a:t>от </a:t>
            </a:r>
            <a:r>
              <a:rPr lang="ru-RU" sz="2400" dirty="0" smtClean="0">
                <a:solidFill>
                  <a:srgbClr val="7030A0"/>
                </a:solidFill>
              </a:rPr>
              <a:t/>
            </a:r>
            <a:br>
              <a:rPr lang="ru-RU" sz="2400" dirty="0" smtClean="0">
                <a:solidFill>
                  <a:srgbClr val="7030A0"/>
                </a:solidFill>
              </a:rPr>
            </a:br>
            <a:r>
              <a:rPr lang="ru-RU" sz="2400" dirty="0" smtClean="0">
                <a:solidFill>
                  <a:srgbClr val="7030A0"/>
                </a:solidFill>
              </a:rPr>
              <a:t>20 </a:t>
            </a:r>
            <a:r>
              <a:rPr lang="ru-RU" sz="2400" dirty="0">
                <a:solidFill>
                  <a:srgbClr val="7030A0"/>
                </a:solidFill>
              </a:rPr>
              <a:t>ноября 1959 г</a:t>
            </a:r>
            <a:r>
              <a:rPr lang="ru-RU" sz="2400" b="1" dirty="0" smtClean="0">
                <a:solidFill>
                  <a:srgbClr val="7030A0"/>
                </a:solidFill>
              </a:rPr>
              <a:t> </a:t>
            </a:r>
            <a:endParaRPr lang="ru-RU" sz="2400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1412" y="1661375"/>
            <a:ext cx="5748785" cy="480381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В </a:t>
            </a:r>
            <a:r>
              <a:rPr lang="ru-RU" dirty="0"/>
              <a:t>данной Декларации прописаны два основополагающих принципа: </a:t>
            </a:r>
          </a:p>
          <a:p>
            <a:pPr>
              <a:buFontTx/>
              <a:buChar char="-"/>
            </a:pPr>
            <a:r>
              <a:rPr lang="ru-RU" i="1" dirty="0"/>
              <a:t>Ребёнку должны принадлежать все указанные в настоящей Декларации права, без всяких исключений и без различия или дискриминации….</a:t>
            </a:r>
          </a:p>
          <a:p>
            <a:pPr>
              <a:buFontTx/>
              <a:buChar char="-"/>
            </a:pPr>
            <a:endParaRPr lang="ru-RU" i="1" dirty="0"/>
          </a:p>
          <a:p>
            <a:pPr>
              <a:buFontTx/>
              <a:buChar char="-"/>
            </a:pPr>
            <a:r>
              <a:rPr lang="ru-RU" i="1" dirty="0" smtClean="0"/>
              <a:t>Ребёнок </a:t>
            </a:r>
            <a:r>
              <a:rPr lang="ru-RU" i="1" dirty="0"/>
              <a:t>имеет право на получение образования, которое будет способствовать его общему культурному развитию, и которое будет развивать его возможности и способности</a:t>
            </a:r>
            <a:r>
              <a:rPr lang="ru-RU" dirty="0"/>
              <a:t>.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95245" y="1249251"/>
            <a:ext cx="5022760" cy="3767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516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7030A0"/>
                </a:solidFill>
              </a:rPr>
              <a:t>«Декларация </a:t>
            </a:r>
            <a:r>
              <a:rPr lang="ru-RU" b="1" dirty="0">
                <a:solidFill>
                  <a:srgbClr val="7030A0"/>
                </a:solidFill>
              </a:rPr>
              <a:t>о правах умственно отсталых </a:t>
            </a:r>
            <a:r>
              <a:rPr lang="ru-RU" b="1" dirty="0" smtClean="0">
                <a:solidFill>
                  <a:srgbClr val="7030A0"/>
                </a:solidFill>
              </a:rPr>
              <a:t>лиц»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1413" y="1918952"/>
            <a:ext cx="5104842" cy="413411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solidFill>
                  <a:srgbClr val="7030A0"/>
                </a:solidFill>
              </a:rPr>
              <a:t>Принята ООН </a:t>
            </a:r>
            <a:r>
              <a:rPr lang="ru-RU" dirty="0" smtClean="0">
                <a:solidFill>
                  <a:srgbClr val="7030A0"/>
                </a:solidFill>
              </a:rPr>
              <a:t>от 20 декабря </a:t>
            </a:r>
            <a:r>
              <a:rPr lang="ru-RU" dirty="0">
                <a:solidFill>
                  <a:srgbClr val="7030A0"/>
                </a:solidFill>
              </a:rPr>
              <a:t>1971 </a:t>
            </a:r>
            <a:r>
              <a:rPr lang="ru-RU" dirty="0" smtClean="0">
                <a:solidFill>
                  <a:srgbClr val="7030A0"/>
                </a:solidFill>
              </a:rPr>
              <a:t>года.</a:t>
            </a:r>
            <a:endParaRPr lang="ru-RU" dirty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ru-RU" i="1" dirty="0"/>
              <a:t>В данной декларации заявлено право каждого человека с умственной отсталостью на образование, обучение, восстановление трудоспособности и покровительство, которое позволяет ему развивать свои способности и максимальные возможности.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39911" y="1526062"/>
            <a:ext cx="4901609" cy="4919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966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1413" y="141668"/>
            <a:ext cx="9905998" cy="1390918"/>
          </a:xfrm>
        </p:spPr>
        <p:txBody>
          <a:bodyPr/>
          <a:lstStyle/>
          <a:p>
            <a:r>
              <a:rPr lang="ru-RU" b="1" dirty="0" smtClean="0">
                <a:solidFill>
                  <a:srgbClr val="7030A0"/>
                </a:solidFill>
              </a:rPr>
              <a:t>«Декларация о правах инвалидов»</a:t>
            </a:r>
            <a:br>
              <a:rPr lang="ru-RU" b="1" dirty="0" smtClean="0">
                <a:solidFill>
                  <a:srgbClr val="7030A0"/>
                </a:solidFill>
              </a:rPr>
            </a:br>
            <a:r>
              <a:rPr lang="ru-RU" sz="2400" dirty="0" smtClean="0">
                <a:solidFill>
                  <a:srgbClr val="7030A0"/>
                </a:solidFill>
              </a:rPr>
              <a:t>принята </a:t>
            </a:r>
            <a:r>
              <a:rPr lang="ru-RU" sz="2400" dirty="0" err="1" smtClean="0">
                <a:solidFill>
                  <a:srgbClr val="7030A0"/>
                </a:solidFill>
              </a:rPr>
              <a:t>оон</a:t>
            </a:r>
            <a:r>
              <a:rPr lang="ru-RU" sz="2400" dirty="0" smtClean="0">
                <a:solidFill>
                  <a:srgbClr val="7030A0"/>
                </a:solidFill>
              </a:rPr>
              <a:t> от 09 декабря 1975 года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1413" y="2060619"/>
            <a:ext cx="4499532" cy="461063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Люди </a:t>
            </a:r>
            <a:r>
              <a:rPr lang="ru-RU" dirty="0"/>
              <a:t>с ограниченными возможностями должны быть защищены от всякой эксплуатации, они обладают правом на уважение их человеческого достоинства, на меры поддержания их самостоятельности как можно в большей степени.</a:t>
            </a:r>
            <a:br>
              <a:rPr lang="ru-RU" dirty="0"/>
            </a:b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4697" y="1352282"/>
            <a:ext cx="4905591" cy="4921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2290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1412" y="618518"/>
            <a:ext cx="10359421" cy="147857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7030A0"/>
                </a:solidFill>
              </a:rPr>
              <a:t>«</a:t>
            </a:r>
            <a:r>
              <a:rPr lang="ru-RU" b="1" dirty="0" err="1" smtClean="0">
                <a:solidFill>
                  <a:srgbClr val="7030A0"/>
                </a:solidFill>
              </a:rPr>
              <a:t>Санбергская</a:t>
            </a:r>
            <a:r>
              <a:rPr lang="ru-RU" b="1" dirty="0" smtClean="0">
                <a:solidFill>
                  <a:srgbClr val="7030A0"/>
                </a:solidFill>
              </a:rPr>
              <a:t> </a:t>
            </a:r>
            <a:r>
              <a:rPr lang="ru-RU" b="1" dirty="0">
                <a:solidFill>
                  <a:srgbClr val="7030A0"/>
                </a:solidFill>
              </a:rPr>
              <a:t>декларация</a:t>
            </a:r>
            <a:r>
              <a:rPr lang="ru-RU" b="1" dirty="0" smtClean="0">
                <a:solidFill>
                  <a:srgbClr val="7030A0"/>
                </a:solidFill>
              </a:rPr>
              <a:t>»</a:t>
            </a:r>
            <a:br>
              <a:rPr lang="ru-RU" b="1" dirty="0" smtClean="0">
                <a:solidFill>
                  <a:srgbClr val="7030A0"/>
                </a:solidFill>
              </a:rPr>
            </a:br>
            <a:r>
              <a:rPr lang="ru-RU" b="1" dirty="0" smtClean="0">
                <a:solidFill>
                  <a:srgbClr val="7030A0"/>
                </a:solidFill>
              </a:rPr>
              <a:t> </a:t>
            </a:r>
            <a:r>
              <a:rPr lang="ru-RU" sz="2700" dirty="0">
                <a:solidFill>
                  <a:srgbClr val="7030A0"/>
                </a:solidFill>
              </a:rPr>
              <a:t>Принята ЮНЕСКО (</a:t>
            </a:r>
            <a:r>
              <a:rPr lang="ru-RU" sz="2700" dirty="0" err="1">
                <a:solidFill>
                  <a:srgbClr val="7030A0"/>
                </a:solidFill>
              </a:rPr>
              <a:t>Торремолинос</a:t>
            </a:r>
            <a:r>
              <a:rPr lang="ru-RU" sz="2700" dirty="0">
                <a:solidFill>
                  <a:srgbClr val="7030A0"/>
                </a:solidFill>
              </a:rPr>
              <a:t>, Испания) </a:t>
            </a:r>
            <a:r>
              <a:rPr lang="ru-RU" sz="2700" dirty="0" smtClean="0">
                <a:solidFill>
                  <a:srgbClr val="7030A0"/>
                </a:solidFill>
              </a:rPr>
              <a:t>от 07 ноября 1981 года.</a:t>
            </a:r>
            <a:r>
              <a:rPr lang="ru-RU" sz="2700" dirty="0">
                <a:solidFill>
                  <a:srgbClr val="7030A0"/>
                </a:solidFill>
              </a:rPr>
              <a:t/>
            </a:r>
            <a:br>
              <a:rPr lang="ru-RU" sz="2700" dirty="0">
                <a:solidFill>
                  <a:srgbClr val="7030A0"/>
                </a:solidFill>
              </a:rPr>
            </a:br>
            <a:endParaRPr lang="ru-RU" sz="2700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1412" y="2249486"/>
            <a:ext cx="4396503" cy="397100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i="1" dirty="0"/>
              <a:t>Декларация  Всемирной конференции по вопросам действий и стратегии в области обучения, предупреждения инвалидности и </a:t>
            </a:r>
          </a:p>
          <a:p>
            <a:pPr marL="0" indent="0">
              <a:buNone/>
            </a:pPr>
            <a:r>
              <a:rPr lang="ru-RU" i="1" dirty="0"/>
              <a:t>вовлечения инвалидов в жизнь общества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95713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>
                <a:solidFill>
                  <a:srgbClr val="7030A0"/>
                </a:solidFill>
              </a:rPr>
              <a:t>«Всемирная программа действий </a:t>
            </a:r>
            <a:r>
              <a:rPr lang="ru-RU" b="1" dirty="0" smtClean="0">
                <a:solidFill>
                  <a:srgbClr val="7030A0"/>
                </a:solidFill>
              </a:rPr>
              <a:t>             в отношении </a:t>
            </a:r>
            <a:r>
              <a:rPr lang="ru-RU" b="1" dirty="0">
                <a:solidFill>
                  <a:srgbClr val="7030A0"/>
                </a:solidFill>
              </a:rPr>
              <a:t>инвалидов» </a:t>
            </a:r>
            <a:r>
              <a:rPr lang="ru-RU" b="1" dirty="0" smtClean="0">
                <a:solidFill>
                  <a:srgbClr val="7030A0"/>
                </a:solidFill>
              </a:rPr>
              <a:t/>
            </a:r>
            <a:br>
              <a:rPr lang="ru-RU" b="1" dirty="0" smtClean="0">
                <a:solidFill>
                  <a:srgbClr val="7030A0"/>
                </a:solidFill>
              </a:rPr>
            </a:br>
            <a:r>
              <a:rPr lang="ru-RU" sz="2700" dirty="0" smtClean="0">
                <a:solidFill>
                  <a:srgbClr val="7030A0"/>
                </a:solidFill>
              </a:rPr>
              <a:t>принят ООН в 1982 </a:t>
            </a:r>
            <a:r>
              <a:rPr lang="ru-RU" sz="2700" dirty="0">
                <a:solidFill>
                  <a:srgbClr val="7030A0"/>
                </a:solidFill>
              </a:rPr>
              <a:t>году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основные принципы отношения  к людям с инвалидностью:</a:t>
            </a:r>
          </a:p>
          <a:p>
            <a:pPr marL="0" indent="0">
              <a:buNone/>
            </a:pPr>
            <a:r>
              <a:rPr lang="ru-RU" dirty="0"/>
              <a:t>-</a:t>
            </a:r>
            <a:r>
              <a:rPr lang="ru-RU" i="1" dirty="0"/>
              <a:t>создание для всех равных возможностей обучения;</a:t>
            </a:r>
          </a:p>
          <a:p>
            <a:pPr marL="0" indent="0">
              <a:buNone/>
            </a:pPr>
            <a:r>
              <a:rPr lang="ru-RU" i="1" dirty="0"/>
              <a:t>-именно среда определяет влияние дефекта или инвалидности на повседневную жизнь человека;</a:t>
            </a:r>
          </a:p>
          <a:p>
            <a:pPr marL="0" indent="0">
              <a:buNone/>
            </a:pPr>
            <a:r>
              <a:rPr lang="ru-RU" i="1" dirty="0"/>
              <a:t>-общество должно выявлять и устранять бартеры, препятствующие полному участию инвалидов;</a:t>
            </a:r>
          </a:p>
          <a:p>
            <a:pPr marL="0" indent="0">
              <a:buNone/>
            </a:pPr>
            <a:r>
              <a:rPr lang="ru-RU" i="1" dirty="0"/>
              <a:t>-обучение должно происходить , по обычной школьной системе.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82386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1413" y="154546"/>
            <a:ext cx="9905998" cy="1854558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7030A0"/>
                </a:solidFill>
              </a:rPr>
              <a:t>«</a:t>
            </a:r>
            <a:r>
              <a:rPr lang="ru-RU" b="1" dirty="0" err="1" smtClean="0">
                <a:solidFill>
                  <a:srgbClr val="7030A0"/>
                </a:solidFill>
              </a:rPr>
              <a:t>Саламанская</a:t>
            </a:r>
            <a:r>
              <a:rPr lang="ru-RU" b="1" dirty="0" smtClean="0">
                <a:solidFill>
                  <a:srgbClr val="7030A0"/>
                </a:solidFill>
              </a:rPr>
              <a:t> декларация </a:t>
            </a:r>
            <a:r>
              <a:rPr lang="ru-RU" sz="2700" dirty="0">
                <a:solidFill>
                  <a:srgbClr val="7030A0"/>
                </a:solidFill>
              </a:rPr>
              <a:t>о принципах, политике и практической деятельности в сфере </a:t>
            </a:r>
            <a:r>
              <a:rPr lang="ru-RU" sz="2700" dirty="0" smtClean="0">
                <a:solidFill>
                  <a:srgbClr val="7030A0"/>
                </a:solidFill>
              </a:rPr>
              <a:t>образования лиц </a:t>
            </a:r>
            <a:r>
              <a:rPr lang="ru-RU" sz="2700" dirty="0">
                <a:solidFill>
                  <a:srgbClr val="7030A0"/>
                </a:solidFill>
              </a:rPr>
              <a:t>с особыми </a:t>
            </a:r>
            <a:r>
              <a:rPr lang="ru-RU" sz="2700" dirty="0" smtClean="0">
                <a:solidFill>
                  <a:srgbClr val="7030A0"/>
                </a:solidFill>
              </a:rPr>
              <a:t>потребностями»</a:t>
            </a:r>
            <a:r>
              <a:rPr lang="ru-RU" dirty="0"/>
              <a:t/>
            </a:r>
            <a:br>
              <a:rPr lang="ru-RU" dirty="0"/>
            </a:br>
            <a:r>
              <a:rPr lang="ru-RU" sz="2400" dirty="0" smtClean="0">
                <a:solidFill>
                  <a:srgbClr val="7030A0"/>
                </a:solidFill>
              </a:rPr>
              <a:t>Саламанка</a:t>
            </a:r>
            <a:r>
              <a:rPr lang="ru-RU" sz="2400" dirty="0">
                <a:solidFill>
                  <a:srgbClr val="7030A0"/>
                </a:solidFill>
              </a:rPr>
              <a:t>, Испания, 7–10 июня 1994 года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1412" y="2249486"/>
            <a:ext cx="5478329" cy="430585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i="1" dirty="0"/>
              <a:t>Заявлено:</a:t>
            </a:r>
          </a:p>
          <a:p>
            <a:pPr marL="0" indent="0">
              <a:buNone/>
            </a:pPr>
            <a:r>
              <a:rPr lang="ru-RU" i="1" dirty="0"/>
              <a:t>-каждый ребёнок имеет уникальные особенности, интересы и способности, и учебные потребности;</a:t>
            </a:r>
          </a:p>
          <a:p>
            <a:pPr marL="0" indent="0">
              <a:buNone/>
            </a:pPr>
            <a:r>
              <a:rPr lang="ru-RU" i="1" dirty="0"/>
              <a:t>-лица , имеющие особые потребности в образовании должны иметь доступ к обучению в обычных школах, которые должны создать им условия на основе педагогических методик, ориентированных , в первую очередь, на детей с целью удовлетворения этих потребностей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35663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каймление">
  <a:themeElements>
    <a:clrScheme name="Окаймление">
      <a:dk1>
        <a:srgbClr val="2C2C2C"/>
      </a:dk1>
      <a:lt1>
        <a:srgbClr val="FFFFFF"/>
      </a:lt1>
      <a:dk2>
        <a:srgbClr val="099BDD"/>
      </a:dk2>
      <a:lt2>
        <a:srgbClr val="F2F2F2"/>
      </a:lt2>
      <a:accent1>
        <a:srgbClr val="FFC000"/>
      </a:accent1>
      <a:accent2>
        <a:srgbClr val="A5D028"/>
      </a:accent2>
      <a:accent3>
        <a:srgbClr val="08CC78"/>
      </a:accent3>
      <a:accent4>
        <a:srgbClr val="F24099"/>
      </a:accent4>
      <a:accent5>
        <a:srgbClr val="828288"/>
      </a:accent5>
      <a:accent6>
        <a:srgbClr val="F56617"/>
      </a:accent6>
      <a:hlink>
        <a:srgbClr val="005DBA"/>
      </a:hlink>
      <a:folHlink>
        <a:srgbClr val="6C606A"/>
      </a:folHlink>
    </a:clrScheme>
    <a:fontScheme name="Окаймление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каймление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/>
              <a:schemeClr val="phClr">
                <a:shade val="91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nded" id="{98DFF888-2449-4D28-977C-6306C017633E}" vid="{9792607F-9579-4224-82FF-9C88C3E1E53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TM03090430[[fn=Окаймление]]</Template>
  <TotalTime>1196</TotalTime>
  <Words>452</Words>
  <Application>Microsoft Office PowerPoint</Application>
  <PresentationFormat>Широкоэкранный</PresentationFormat>
  <Paragraphs>46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6" baseType="lpstr">
      <vt:lpstr>Corbel</vt:lpstr>
      <vt:lpstr>Wingdings</vt:lpstr>
      <vt:lpstr>Окаймление</vt:lpstr>
      <vt:lpstr>Нормативно-правовая база  В области образования детей с ограниченными  возможностями здоровья в Российской Федерации </vt:lpstr>
      <vt:lpstr>Нормативно-правовую базу  составляют документы нескольких уровней:</vt:lpstr>
      <vt:lpstr>«Всеобщая декларация прав человека»  (от 10 декабря 1948 года) </vt:lpstr>
      <vt:lpstr>«Декларация прав ребёнка» принята ООН от  20 ноября 1959 г </vt:lpstr>
      <vt:lpstr>«Декларация о правах умственно отсталых лиц»</vt:lpstr>
      <vt:lpstr>«Декларация о правах инвалидов» принята оон от 09 декабря 1975 года</vt:lpstr>
      <vt:lpstr>«Санбергская декларация»  Принята ЮНЕСКО (Торремолинос, Испания) от 07 ноября 1981 года. </vt:lpstr>
      <vt:lpstr>«Всемирная программа действий              в отношении инвалидов»  принят ООН в 1982 году</vt:lpstr>
      <vt:lpstr>«Саламанская декларация о принципах, политике и практической деятельности в сфере образования лиц с особыми потребностями» Саламанка, Испания, 7–10 июня 1994 года</vt:lpstr>
      <vt:lpstr>«Конвенция о правах инвалидов» принята Генеральной Ассамблеей от 13 декабря 2006 года </vt:lpstr>
      <vt:lpstr>Национальная стратегия действий в интересах детей на 2012 – 2017 годы Указ президента Российской Федерации от 1 июня 2012 года № 761 </vt:lpstr>
      <vt:lpstr>ПРОГРАММА «ДЕСЯТИЛЕТИЕ ДЕТСТВА» Указ президента Российской Федерации от 29 мая 2017 года</vt:lpstr>
      <vt:lpstr>Спасибо  за 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Нормативно-правовая база  В области образования детей с ограниченными  возможностями здоровья в Российской Федерации.</dc:title>
  <dc:creator>Ольга</dc:creator>
  <cp:lastModifiedBy>Ольга</cp:lastModifiedBy>
  <cp:revision>36</cp:revision>
  <dcterms:created xsi:type="dcterms:W3CDTF">2018-04-14T09:31:26Z</dcterms:created>
  <dcterms:modified xsi:type="dcterms:W3CDTF">2018-09-18T10:04:11Z</dcterms:modified>
</cp:coreProperties>
</file>