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0" r:id="rId5"/>
    <p:sldId id="262" r:id="rId6"/>
    <p:sldId id="263" r:id="rId7"/>
    <p:sldId id="265" r:id="rId8"/>
    <p:sldId id="264" r:id="rId9"/>
    <p:sldId id="267" r:id="rId10"/>
    <p:sldId id="268" r:id="rId11"/>
    <p:sldId id="283" r:id="rId12"/>
    <p:sldId id="270" r:id="rId13"/>
    <p:sldId id="287" r:id="rId14"/>
    <p:sldId id="286" r:id="rId15"/>
    <p:sldId id="271" r:id="rId16"/>
    <p:sldId id="279" r:id="rId17"/>
    <p:sldId id="274" r:id="rId18"/>
    <p:sldId id="277" r:id="rId19"/>
    <p:sldId id="280" r:id="rId20"/>
    <p:sldId id="284" r:id="rId21"/>
    <p:sldId id="289" r:id="rId22"/>
    <p:sldId id="291" r:id="rId23"/>
    <p:sldId id="288" r:id="rId24"/>
    <p:sldId id="276" r:id="rId25"/>
    <p:sldId id="275" r:id="rId26"/>
    <p:sldId id="290" r:id="rId27"/>
    <p:sldId id="272" r:id="rId28"/>
    <p:sldId id="278" r:id="rId29"/>
    <p:sldId id="281" r:id="rId30"/>
    <p:sldId id="282" r:id="rId31"/>
    <p:sldId id="294" r:id="rId32"/>
    <p:sldId id="293" r:id="rId33"/>
    <p:sldId id="292" r:id="rId34"/>
    <p:sldId id="295" r:id="rId35"/>
    <p:sldId id="296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41" d="100"/>
          <a:sy n="4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4DBD-5817-4A3D-A5C0-92534ACCA0BE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55BA-6A66-4196-943F-9CD93209D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37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4DBD-5817-4A3D-A5C0-92534ACCA0BE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55BA-6A66-4196-943F-9CD93209D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45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4DBD-5817-4A3D-A5C0-92534ACCA0BE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55BA-6A66-4196-943F-9CD93209D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904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4DBD-5817-4A3D-A5C0-92534ACCA0BE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55BA-6A66-4196-943F-9CD93209D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937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4DBD-5817-4A3D-A5C0-92534ACCA0BE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55BA-6A66-4196-943F-9CD93209D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233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4DBD-5817-4A3D-A5C0-92534ACCA0BE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55BA-6A66-4196-943F-9CD93209D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985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4DBD-5817-4A3D-A5C0-92534ACCA0BE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55BA-6A66-4196-943F-9CD93209D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811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4DBD-5817-4A3D-A5C0-92534ACCA0BE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55BA-6A66-4196-943F-9CD93209D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068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4DBD-5817-4A3D-A5C0-92534ACCA0BE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55BA-6A66-4196-943F-9CD93209D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287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4DBD-5817-4A3D-A5C0-92534ACCA0BE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55BA-6A66-4196-943F-9CD93209D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322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4DBD-5817-4A3D-A5C0-92534ACCA0BE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55BA-6A66-4196-943F-9CD93209D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3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34DBD-5817-4A3D-A5C0-92534ACCA0BE}" type="datetimeFigureOut">
              <a:rPr lang="ru-RU" smtClean="0"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955BA-6A66-4196-943F-9CD93209D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672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899592" y="1052736"/>
            <a:ext cx="80648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«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социального опыта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ребенка   через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реализацию игровых проектов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 Васючкова А.Н.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Бикбулатова В.Н.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2021г.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6632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Муниципальное </a:t>
            </a:r>
            <a:r>
              <a:rPr lang="ru-RU" dirty="0"/>
              <a:t>дошкольное образовательное бюджетное  учреждение </a:t>
            </a:r>
            <a:r>
              <a:rPr lang="ru-RU" dirty="0" smtClean="0"/>
              <a:t>                  детский </a:t>
            </a:r>
            <a:r>
              <a:rPr lang="ru-RU" dirty="0"/>
              <a:t>сад общеразвивающего вида №21  </a:t>
            </a:r>
            <a:r>
              <a:rPr lang="ru-RU" dirty="0" smtClean="0"/>
              <a:t> </a:t>
            </a:r>
            <a:r>
              <a:rPr lang="ru-RU" dirty="0"/>
              <a:t>г. Белорецк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561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Прямоугольник 2"/>
          <p:cNvSpPr/>
          <p:nvPr/>
        </p:nvSpPr>
        <p:spPr>
          <a:xfrm>
            <a:off x="1331640" y="620688"/>
            <a:ext cx="58326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участников: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парный,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фронтальный.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3212976"/>
            <a:ext cx="55263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продолжительности: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продолжительности,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долгосрочный.</a:t>
            </a:r>
          </a:p>
        </p:txBody>
      </p:sp>
    </p:spTree>
    <p:extLst>
      <p:ext uri="{BB962C8B-B14F-4D97-AF65-F5344CB8AC3E}">
        <p14:creationId xmlns:p14="http://schemas.microsoft.com/office/powerpoint/2010/main" val="25158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TextBox 2"/>
          <p:cNvSpPr txBox="1"/>
          <p:nvPr/>
        </p:nvSpPr>
        <p:spPr>
          <a:xfrm>
            <a:off x="251520" y="620687"/>
            <a:ext cx="87849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социальным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игровым проектированием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понимается деятельность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*социально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значимая, имеющая социальный эффект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*результатом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является создание реального (но не обязательно вещественного) «продукта», имеющего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практическое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и принципиально, качественно нового в его личном опыте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*задуманная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продуманная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взрослым  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осуществленная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ходе, которой подросток вступает в конструктивное взаимодействие с миром,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социумом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*через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которую формируются социальные навыки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23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Прямоугольник 2"/>
          <p:cNvSpPr/>
          <p:nvPr/>
        </p:nvSpPr>
        <p:spPr>
          <a:xfrm>
            <a:off x="1763688" y="1412777"/>
            <a:ext cx="6480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980728"/>
            <a:ext cx="77768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реализация ролевого проекта наиболее сложна.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себе нужно, как бы примерит определённые  роли с  целью воссоздания различных социальных или деловых   отношений через игровые ситуации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7864" y="4077072"/>
            <a:ext cx="48965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игровых проектов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Деловые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Настольные </a:t>
            </a:r>
          </a:p>
        </p:txBody>
      </p:sp>
    </p:spTree>
    <p:extLst>
      <p:ext uri="{BB962C8B-B14F-4D97-AF65-F5344CB8AC3E}">
        <p14:creationId xmlns:p14="http://schemas.microsoft.com/office/powerpoint/2010/main" val="350435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Прямоугольник 2"/>
          <p:cNvSpPr/>
          <p:nvPr/>
        </p:nvSpPr>
        <p:spPr>
          <a:xfrm>
            <a:off x="1763688" y="1412777"/>
            <a:ext cx="6480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692697"/>
            <a:ext cx="806489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игровых проектов на обогащение         социального опыта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*туристическое агентство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*Частная клиника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*Кафе в гостях у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Лунтика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*Салон красоты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оображулька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нижный супермаркет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*Рекламное агентство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проекты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*Модельное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агенство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*игровой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стретчинг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744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Прямоугольник 2"/>
          <p:cNvSpPr/>
          <p:nvPr/>
        </p:nvSpPr>
        <p:spPr>
          <a:xfrm>
            <a:off x="1763688" y="1412777"/>
            <a:ext cx="6480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58847"/>
            <a:ext cx="662473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Реализованы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ролево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-игровые проекты как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Мои друзья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 лето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Чудо молоко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зернышки в муку превращаются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гостях у сказки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Космическое  путешествие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Зимушка - зима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48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34" y="332656"/>
            <a:ext cx="4326227" cy="32446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764" y="366964"/>
            <a:ext cx="4280482" cy="32103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764" y="3730036"/>
            <a:ext cx="4280482" cy="28529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4" t="12142"/>
          <a:stretch/>
        </p:blipFill>
        <p:spPr>
          <a:xfrm>
            <a:off x="219373" y="3671033"/>
            <a:ext cx="4266844" cy="297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27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7170" name="Picture 2" descr="https://sun9-34.userapi.com/impf/c855220/v855220772/def03/P9dLdsgSnLg.jpg?size=810x1080&amp;quality=96&amp;sign=313393638b01d0f0135eee55783c2822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932"/>
            <a:ext cx="253828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sun9-53.userapi.com/impf/c854420/v854420772/dd07e/W17gfJJ2-cg.jpg?size=1280x960&amp;quality=96&amp;sign=ce52eae6e0ee5fc728d79812706257d0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995" y="2419520"/>
            <a:ext cx="556861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фото для выпуска (4)\1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626" y="31010"/>
            <a:ext cx="2541974" cy="338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то для выпуска (4)\IMG_20210217_1207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32" y="3645024"/>
            <a:ext cx="2343036" cy="312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09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2050" name="Picture 2" descr="https://sun9-19.userapi.com/impg/cr3xtkPcCvjDwnpi_9dcGRukVcca4xfeK-Or8Q/pQkKRgVXlFU.jpg?size=810x1080&amp;quality=96&amp;sign=7d9d58049da4829ef0f3dec9921f4df7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73245"/>
            <a:ext cx="2926222" cy="390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38.userapi.com/impg/O9_cW66ovNYVOAdWArImQvkZB-qStSCc5I-xQA/IJqyQMC0ALk.jpg?size=810x1080&amp;quality=96&amp;sign=54c0cab52049eeb2ef972a0779570096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-99392"/>
            <a:ext cx="2992385" cy="3989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13.userapi.com/impg/zfGUwYgiHl-XaW72LyY_bmtiVcU4_OKAH3rDgw/4YD8SD3zpaQ.jpg?size=810x1080&amp;quality=96&amp;sign=4f8352f4ee59d9b63bc49bd8ec94c5f2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427072"/>
            <a:ext cx="3145482" cy="419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15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5" name="Picture 2" descr="https://sun9-82.userapi.com/impg/UtiqOcrfW6ezNCiGpzNFE7W0DtrvPbdvv72FJQ/EpA51BFRt9c.jpg?size=810x1080&amp;quality=96&amp;sign=aca2f8750f5859b5a2c91cfd0697a07b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4664"/>
            <a:ext cx="3862327" cy="514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02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3074" name="Picture 2" descr="https://sun9-64.userapi.com/impf/c855328/v855328772/e222e/CFRXVm19IOY.jpg?size=810x1080&amp;quality=96&amp;sign=de92a25d5bf17e9098499c16a7095c77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3037656" cy="405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Desktop\фото для выпуска (4)\IMG_20200319_1048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958" y="476672"/>
            <a:ext cx="3899925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фото для выпуска (4)\IMG_20200323_1607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958" y="3501008"/>
            <a:ext cx="3899925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6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5"/>
            <a:ext cx="9144000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1043608" y="1628800"/>
            <a:ext cx="69127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Цель семинара</a:t>
            </a:r>
            <a:r>
              <a:rPr lang="ru-RU" sz="2800" dirty="0"/>
              <a:t>: </a:t>
            </a:r>
            <a:endParaRPr lang="ru-RU" sz="2800" dirty="0" smtClean="0"/>
          </a:p>
          <a:p>
            <a:r>
              <a:rPr lang="ru-RU" sz="2800" dirty="0" smtClean="0"/>
              <a:t>повышение </a:t>
            </a:r>
            <a:r>
              <a:rPr lang="ru-RU" sz="2800" dirty="0"/>
              <a:t>профессиональной компетентности педагогов, развитие интеллектуальной и творческой инициативы педагогов, выработка единой педагогической позиции.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36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Прямоугольник 2"/>
          <p:cNvSpPr/>
          <p:nvPr/>
        </p:nvSpPr>
        <p:spPr>
          <a:xfrm>
            <a:off x="1763688" y="1412777"/>
            <a:ext cx="6480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esktop\фото для выпуска (4)\IMG_20191113_1204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320277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фото для выпуска (4)\IMG_20200110_1023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922" y="162219"/>
            <a:ext cx="226825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фото для выпуска (4)\IMG_20210128_1149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77072"/>
            <a:ext cx="3227851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28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Прямоугольник 2"/>
          <p:cNvSpPr/>
          <p:nvPr/>
        </p:nvSpPr>
        <p:spPr>
          <a:xfrm>
            <a:off x="1763688" y="1412777"/>
            <a:ext cx="6480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sun9-38.userapi.com/impg/INkmKcddsAxypNtP6BF_B3sBeA4y7Bw7wAI52w/Ev4aW_3-4tU.jpg?size=810x1080&amp;quality=96&amp;sign=27c0704b8273c79a2ac57f05ad845753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4714"/>
            <a:ext cx="2691013" cy="299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31.userapi.com/impg/9ZD4nVP3HLr3I3Ds8auBBXldZdoqW8lg8moBoA/DlvU9m-V1cg.jpg?size=810x1080&amp;quality=96&amp;sign=cf342d6b80398c7724c4c348977adea8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861048"/>
            <a:ext cx="216024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sun9-20.userapi.com/impg/taSdEMo32NFyutM4XYrMwO8OLhvPO7m0_tKTmw/3f06dL2iO0c.jpg?size=810x1080&amp;quality=96&amp;sign=dcf8bb28703100221ea3aba9d8478cf4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4643"/>
            <a:ext cx="2862318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sun9-21.userapi.com/impg/3zJFYw3YDnUXwIvnVQcicKj_dXxB0sDSQgtK7A/sMDMGH4RwbI.jpg?size=810x1080&amp;quality=96&amp;sign=55ba782f0652a4caa29652507a78a519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19233"/>
            <a:ext cx="2646294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504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Прямоугольник 2"/>
          <p:cNvSpPr/>
          <p:nvPr/>
        </p:nvSpPr>
        <p:spPr>
          <a:xfrm>
            <a:off x="1763688" y="1412777"/>
            <a:ext cx="6480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Users\user\Desktop\фото для выпуска (4)\xPqIfShObl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81537"/>
            <a:ext cx="2031690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user\Desktop\фото для выпуска (4)\xPqIfShObl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43" y="581537"/>
            <a:ext cx="2031690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1" descr="C:\Users\user\Desktop\фото для выпуска (4)\bPWX-hXCTW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935997"/>
            <a:ext cx="3273828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96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0" y="0"/>
            <a:ext cx="9144000" cy="6858001"/>
          </a:xfrm>
        </p:spPr>
      </p:pic>
      <p:sp>
        <p:nvSpPr>
          <p:cNvPr id="3" name="Прямоугольник 2"/>
          <p:cNvSpPr/>
          <p:nvPr/>
        </p:nvSpPr>
        <p:spPr>
          <a:xfrm>
            <a:off x="1763688" y="1412777"/>
            <a:ext cx="6480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user\Desktop\фото для выпуска (4)\IMG_20200716_113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96952"/>
            <a:ext cx="4860032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фото для выпуска (4)\IMG_20200716_1131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0648"/>
            <a:ext cx="4139952" cy="310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user\Desktop\фото для выпуска (4)\D2nDjU_SnT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068960"/>
            <a:ext cx="2841780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user\Desktop\фото для выпуска (4)\IMG_20200715_10442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5"/>
          <a:stretch/>
        </p:blipFill>
        <p:spPr bwMode="auto">
          <a:xfrm>
            <a:off x="539552" y="273759"/>
            <a:ext cx="3312368" cy="243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31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Прямоугольник 2"/>
          <p:cNvSpPr/>
          <p:nvPr/>
        </p:nvSpPr>
        <p:spPr>
          <a:xfrm>
            <a:off x="827584" y="764704"/>
            <a:ext cx="75608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«Почта Ученого Кота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«Умеющие мыслить, умеют задавать вопросы» (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А.Кинг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«Почта Ученого Кота»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интересная педагогическая находка, позволяющая сочетать игру с поддержкой и развитием детской познавательности.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 очень важно, что дети обращаются к взрослым за помощью в написании письма, ведь это не только помогает избежать ошибок, но и устанавливает эмоциональный контакт между детьми и родителями.</a:t>
            </a:r>
          </a:p>
        </p:txBody>
      </p:sp>
    </p:spTree>
    <p:extLst>
      <p:ext uri="{BB962C8B-B14F-4D97-AF65-F5344CB8AC3E}">
        <p14:creationId xmlns:p14="http://schemas.microsoft.com/office/powerpoint/2010/main" val="139607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Прямоугольник 2"/>
          <p:cNvSpPr/>
          <p:nvPr/>
        </p:nvSpPr>
        <p:spPr>
          <a:xfrm>
            <a:off x="1043608" y="548680"/>
            <a:ext cx="74168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при написании ответа сложность состоит не в том, что ответить, а в том, как ответить, чтобы малыш понял, чтобы у него появилось желание спрашивать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форма позволяет вовлечь в игровой проект в детском саду большое количество воспитанников, так как каждый хочет стать счастливым получателем письма</a:t>
            </a:r>
          </a:p>
        </p:txBody>
      </p:sp>
    </p:spTree>
    <p:extLst>
      <p:ext uri="{BB962C8B-B14F-4D97-AF65-F5344CB8AC3E}">
        <p14:creationId xmlns:p14="http://schemas.microsoft.com/office/powerpoint/2010/main" val="405217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Прямоугольник 2"/>
          <p:cNvSpPr/>
          <p:nvPr/>
        </p:nvSpPr>
        <p:spPr>
          <a:xfrm>
            <a:off x="1763688" y="1412777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Сказка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шумелка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«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Зима в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лесу»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10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1026" name="Picture 2" descr="https://fodar.ru/upload/iblock/063/063cb79dcc017c751bd6193a0301c56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28758"/>
            <a:ext cx="5117141" cy="383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26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2050" name="Picture 2" descr="https://images.by.prom.st/52454653_w640_h640_marakasy-muzykalnyj-instru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620688"/>
            <a:ext cx="4560441" cy="503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03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3074" name="Picture 2" descr="https://s3.amazonaws.com/images.ecwid.com/images/14600016/8761325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6439744" cy="321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94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5" y="-16800"/>
            <a:ext cx="9144000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1043608" y="1628800"/>
            <a:ext cx="6912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268760"/>
            <a:ext cx="63367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Метод «Цветок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участники самостоятельно формируют свои ожидания от семинара, узнают об ожиданиях других участников, на протяжении всего семинара видят свое продвижение вперед.</a:t>
            </a:r>
          </a:p>
        </p:txBody>
      </p:sp>
    </p:spTree>
    <p:extLst>
      <p:ext uri="{BB962C8B-B14F-4D97-AF65-F5344CB8AC3E}">
        <p14:creationId xmlns:p14="http://schemas.microsoft.com/office/powerpoint/2010/main" val="376736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4098" name="Picture 2" descr="https://static.wikia.nocookie.net/classical-orchestration/images/a/a4/Triangle.jpg/revision/latest?cb=202007270024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96" y="620688"/>
            <a:ext cx="532859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86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5122" name="Picture 2" descr="https://sun9-75.userapi.com/impf/IUE6O3Z1X9jy25_A5-KoIn8EwEOxhE91ggYIgQ/jyE_8S4Ztog.jpg?size=550x413&amp;quality=96&amp;proxy=1&amp;sign=623b4226066626c55224e17b19b5619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68760"/>
            <a:ext cx="5238750" cy="393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76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6146" name="Picture 2" descr="https://static-sl.insales.ru/images/products/1/6846/362707646/dnt336349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96752"/>
            <a:ext cx="4392488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18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7170" name="Picture 2" descr="https://images.ua.prom.st/519767841_w200_h200_aktivator-dlya-akvapechat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52736"/>
            <a:ext cx="2880320" cy="411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58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Прямоугольник 2"/>
          <p:cNvSpPr/>
          <p:nvPr/>
        </p:nvSpPr>
        <p:spPr>
          <a:xfrm>
            <a:off x="611560" y="332657"/>
            <a:ext cx="82089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Подводя итоги, можно с уверенностью сказать, что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предполагающая тесное сотрудничество и партнёрство родителей, педагогов и детей, способствует созданию атмосферы психологического комфорта в группе. Благодаря направленности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деятельности на конкретный конечный результат и планированию практических действий для достижения поставленной цели она помогает повысить качество образовательного процесса, интегрировав все образовательные области, в процессе планомерной, целенаправленной, последовательной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деятельности детей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педагогов и родителей в процессе 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игрового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решаются все задачи программы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дошкольников.</a:t>
            </a:r>
          </a:p>
        </p:txBody>
      </p:sp>
    </p:spTree>
    <p:extLst>
      <p:ext uri="{BB962C8B-B14F-4D97-AF65-F5344CB8AC3E}">
        <p14:creationId xmlns:p14="http://schemas.microsoft.com/office/powerpoint/2010/main" val="254859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1118175" y="2967335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33610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Прямоугольник 2"/>
          <p:cNvSpPr/>
          <p:nvPr/>
        </p:nvSpPr>
        <p:spPr>
          <a:xfrm>
            <a:off x="755576" y="260648"/>
            <a:ext cx="79208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– это система методов, способов, приёмов обучения, воспитательных средств, направленных на достижение позитивного результата за счёт динамичных изменений в личностном развитии ребёнка в современных социокультурных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условиях. к ним  относится проектная деятельность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99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5" name="TextBox 4"/>
          <p:cNvSpPr txBox="1"/>
          <p:nvPr/>
        </p:nvSpPr>
        <p:spPr>
          <a:xfrm>
            <a:off x="1115616" y="1268760"/>
            <a:ext cx="73448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–это пять «П»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Проектирование(планирование)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 информации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Шестое «П» – это  портфолио, папка, в которой собраны все рабочие материалы.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63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Прямоугольник 2"/>
          <p:cNvSpPr/>
          <p:nvPr/>
        </p:nvSpPr>
        <p:spPr>
          <a:xfrm>
            <a:off x="395536" y="0"/>
            <a:ext cx="820891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— детские занятия, участие в групповой деятельности (игры, народные танцы, драматизации, разного рода развлечения);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экскурсионные»,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направленные на изучение проблем, связанных с окружающей природой и общественной жизнью;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«повествовательные»,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разработке которых дети учатся передавать свои впечатления и чувства в устной, письменной, вокальной художественной (картина), музыкальной (игра на рояле) формах;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«конструктивные»,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нацеленные на создание конкретного полезного продукта: сколачивание скворечника, устройство клумб.</a:t>
            </a:r>
          </a:p>
        </p:txBody>
      </p:sp>
    </p:spTree>
    <p:extLst>
      <p:ext uri="{BB962C8B-B14F-4D97-AF65-F5344CB8AC3E}">
        <p14:creationId xmlns:p14="http://schemas.microsoft.com/office/powerpoint/2010/main" val="4458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Прямоугольник 2"/>
          <p:cNvSpPr/>
          <p:nvPr/>
        </p:nvSpPr>
        <p:spPr>
          <a:xfrm>
            <a:off x="1259632" y="1052736"/>
            <a:ext cx="55983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Типы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доминирующему методу: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исследовательские,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приключенческие,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практико-ориентированные.</a:t>
            </a:r>
          </a:p>
        </p:txBody>
      </p:sp>
    </p:spTree>
    <p:extLst>
      <p:ext uri="{BB962C8B-B14F-4D97-AF65-F5344CB8AC3E}">
        <p14:creationId xmlns:p14="http://schemas.microsoft.com/office/powerpoint/2010/main" val="367050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Прямоугольник 2"/>
          <p:cNvSpPr/>
          <p:nvPr/>
        </p:nvSpPr>
        <p:spPr>
          <a:xfrm>
            <a:off x="1187624" y="404664"/>
            <a:ext cx="56703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содержания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 ребенка и его семью,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и природу,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и рукотворный мир,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общество и его культурные ценности.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3154851"/>
            <a:ext cx="554461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участия ребенка в проекте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от зарождения идеи до получения результата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76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Прямоугольник 2"/>
          <p:cNvSpPr/>
          <p:nvPr/>
        </p:nvSpPr>
        <p:spPr>
          <a:xfrm>
            <a:off x="1403648" y="980728"/>
            <a:ext cx="66967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контактов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внутри одной возрастной группы,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контакте с другой возрастной группой,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 ДОУ,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контакте с семьей,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учреждениями культуры,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общественными организациями (открытый проект)</a:t>
            </a:r>
          </a:p>
        </p:txBody>
      </p:sp>
    </p:spTree>
    <p:extLst>
      <p:ext uri="{BB962C8B-B14F-4D97-AF65-F5344CB8AC3E}">
        <p14:creationId xmlns:p14="http://schemas.microsoft.com/office/powerpoint/2010/main" val="456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1920</TotalTime>
  <Words>676</Words>
  <Application>Microsoft Office PowerPoint</Application>
  <PresentationFormat>Экран (4:3)</PresentationFormat>
  <Paragraphs>119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33</cp:revision>
  <dcterms:created xsi:type="dcterms:W3CDTF">2021-11-22T14:22:47Z</dcterms:created>
  <dcterms:modified xsi:type="dcterms:W3CDTF">2021-12-13T06:33:00Z</dcterms:modified>
</cp:coreProperties>
</file>