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4" r:id="rId4"/>
    <p:sldId id="275" r:id="rId5"/>
    <p:sldId id="276" r:id="rId6"/>
    <p:sldId id="277" r:id="rId7"/>
    <p:sldId id="278" r:id="rId8"/>
    <p:sldId id="279" r:id="rId9"/>
    <p:sldId id="264" r:id="rId10"/>
    <p:sldId id="265" r:id="rId11"/>
    <p:sldId id="266" r:id="rId12"/>
    <p:sldId id="269" r:id="rId13"/>
    <p:sldId id="267" r:id="rId14"/>
    <p:sldId id="268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02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ВОЗРАСТНЫЕ  ОСОБЕННОСТИ 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 ДЕТЕЙ  5-6 ЛЕТ</a:t>
            </a:r>
            <a:endParaRPr lang="ru-RU" b="1" i="1" dirty="0" smtClean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16632"/>
            <a:ext cx="8424937" cy="767008"/>
          </a:xfrm>
        </p:spPr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66"/>
                </a:solidFill>
              </a:rPr>
              <a:t>МУНИЦИПАЛЬНОЕ </a:t>
            </a:r>
            <a:r>
              <a:rPr lang="ru-RU" sz="1600" b="1" dirty="0" smtClean="0">
                <a:solidFill>
                  <a:srgbClr val="000066"/>
                </a:solidFill>
              </a:rPr>
              <a:t> БЮДЖЕТНОЕ </a:t>
            </a:r>
            <a:r>
              <a:rPr lang="ru-RU" sz="1600" b="1" dirty="0" smtClean="0">
                <a:solidFill>
                  <a:srgbClr val="000066"/>
                </a:solidFill>
              </a:rPr>
              <a:t>ДОШКОЛЬНОЕ ОБРАЗОВАТЕЛЬНОЕ УЧРЕЖДЕНИЕ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66"/>
                </a:solidFill>
              </a:rPr>
              <a:t>ДЕТСКИЙ САД </a:t>
            </a:r>
            <a:r>
              <a:rPr lang="ru-RU" sz="1600" b="1" dirty="0" smtClean="0">
                <a:solidFill>
                  <a:srgbClr val="000066"/>
                </a:solidFill>
              </a:rPr>
              <a:t>ОБЩЕРАЗВИВАЮЩНГО </a:t>
            </a:r>
            <a:r>
              <a:rPr lang="ru-RU" sz="1600" b="1" dirty="0" smtClean="0">
                <a:solidFill>
                  <a:srgbClr val="000066"/>
                </a:solidFill>
              </a:rPr>
              <a:t>ВИДА </a:t>
            </a:r>
            <a:r>
              <a:rPr lang="ru-RU" sz="1600" b="1" dirty="0" smtClean="0">
                <a:solidFill>
                  <a:srgbClr val="000066"/>
                </a:solidFill>
              </a:rPr>
              <a:t>«</a:t>
            </a:r>
            <a:r>
              <a:rPr lang="ru-RU" sz="1600" b="1" dirty="0" err="1" smtClean="0">
                <a:solidFill>
                  <a:srgbClr val="000066"/>
                </a:solidFill>
              </a:rPr>
              <a:t>Дельфинчик</a:t>
            </a:r>
            <a:r>
              <a:rPr lang="ru-RU" sz="1600" b="1" dirty="0" smtClean="0">
                <a:solidFill>
                  <a:srgbClr val="000066"/>
                </a:solidFill>
              </a:rPr>
              <a:t>»</a:t>
            </a:r>
            <a:endParaRPr lang="ru-RU" sz="1600" b="1" dirty="0" smtClean="0">
              <a:solidFill>
                <a:srgbClr val="000066"/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endParaRPr lang="ru-RU" dirty="0" smtClean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6444208" y="5497264"/>
            <a:ext cx="2088233" cy="767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66"/>
                </a:solidFill>
              </a:rPr>
              <a:t>ПЕДАГОГ-ПСИХОЛОГ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66"/>
                </a:solidFill>
              </a:rPr>
              <a:t> </a:t>
            </a:r>
            <a:r>
              <a:rPr lang="ru-RU" sz="1600" b="1" dirty="0" smtClean="0">
                <a:solidFill>
                  <a:srgbClr val="000066"/>
                </a:solidFill>
              </a:rPr>
              <a:t>Кочергина Елена Анатольевна</a:t>
            </a:r>
            <a:endParaRPr lang="ru-RU" sz="1600" b="1" dirty="0" smtClean="0">
              <a:solidFill>
                <a:srgbClr val="000066"/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endParaRPr lang="ru-RU" dirty="0" smtClean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3" grpId="0" build="p"/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39552" y="2348880"/>
            <a:ext cx="828092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ПАМЯТЬ: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запоминать 6-8 картинок в течение 1-2 минут;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рассказывать наизусть несколько стихотворений;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пересказать близко к тексту прочитанное произведение;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сравнивать два изображения по памяти.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67544" y="2022862"/>
            <a:ext cx="828092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МЫШЛЕНИЕ: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определять последовательность событий;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складывать разрезанную картинку из 9 частей;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находить и объяснять несоответствия на рисунках;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находить и объяснять отличия между предметами и явлениями;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находить среди предложенных 4 предметов лишний, объяснять свой выбор.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79512" y="1790963"/>
            <a:ext cx="8784976" cy="4909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МАТЕМАТИКА</a:t>
            </a:r>
            <a:endParaRPr kumimoji="0" lang="ru-RU" sz="28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Счет в пределах 10.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Правильно пользоваться количественными и порядковыми числительными (в пределах 10), отвечает на вопросы: «Сколько?». «Который по счету?»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Уравнивать неравные группы предметов двумя способами.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Сравнивать предметы на глаз(по длине, ширине, высоте, толщине); проверяет точность определенным путем наложения или приложения.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Размещать предметы различной величины (до 7-10) в порядке возрастания, убывания их длины, ширины, высоты, толщины.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Выражать местонахождение предмета по отношению к себе, к другим предметам.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Знать некоторые характерные особенности знакомых геометрических фигур.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Называть утро, день, вечер, ночь; иметь представление о смене частей суток.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Называть текущий день недели.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23528" y="1763885"/>
            <a:ext cx="864096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РАЗВИТИЕ РЕЧИ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Иметь достаточно богатый словарный запас.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Может участвовать в беседе, высказывать свое мнение.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Уметь аргументировано и доброжелательно оценить ответ, высказывание сверстника.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Составлять по образцу рассказ по сюжетной картине, по набору картинок; последовательно, без существенных пропусков пересказывать небольшие литературные произведения.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Определять место звука в слове.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Уметь подбирать к существительным несколько прилагательных; заменять слова другим словом со сходным значением.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23528" y="1742619"/>
            <a:ext cx="849694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ПОЗНАНИЕ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Различать и называть виды транспорта, предметы, облегчающие труд человека в быту.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Классифицировать предметы, определять материалы, из которых они сделаны.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Знать название родного города, страны, ее столицы, домашний адрес, И. О.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родителей, их профессии.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Знать о взаимодействии человека с природой в разное время года.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Знать о значении солнца, воздуха, воды для человека, животных, растений.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Бережно относится к природе.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827584" y="2050976"/>
            <a:ext cx="7668344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ЧТЕНИЕ ХУДОЖЕСТВЕННОЙ ЛИТЕРАТУРЫ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Знать 2-3 стихотворения, 2-3 считалки, 2-3 загадки.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Называть жанр произведения.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Драматизировать небольшие сказки, читать по ролям стихотворения.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Называть любимого детского автора, любимые сказки и рассказы.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23528" y="2686854"/>
            <a:ext cx="828092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Но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родители продолжают оставаться примером для детей. Если родители несут позитивную информацию, если у ребенка на душе хорошо, нет страха, обиды, тревоги, то любую информацию (личностную и интеллектуальную) можно заложить в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ребенка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3140967"/>
            <a:ext cx="65982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002" y="620688"/>
            <a:ext cx="65527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+mn-lt"/>
              </a:rPr>
              <a:t>Возраст 5-6 лет - это старший дошкольный возраст. Он является очень важным возрастом в развитии познавательной сферы ребенка, интеллектуальной и личностной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950634"/>
            <a:ext cx="63367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+mn-lt"/>
              </a:rPr>
              <a:t>В 5-6 лет ребенок как губка впитывает всю познавательную информацию.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88840"/>
            <a:ext cx="7941568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Все больший интерес ребенка 5-ти лет направляется на сферу </a:t>
            </a:r>
            <a:r>
              <a:rPr lang="ru-RU" b="1" i="1" dirty="0">
                <a:solidFill>
                  <a:srgbClr val="002060"/>
                </a:solidFill>
              </a:rPr>
              <a:t>взаимоотношений между людьми</a:t>
            </a:r>
            <a:r>
              <a:rPr lang="ru-RU" dirty="0">
                <a:solidFill>
                  <a:srgbClr val="002060"/>
                </a:solidFill>
              </a:rPr>
              <a:t>. Оценки взрослого подвергаются критическому анализу и сравнению со своими собственными. Под воздействием этих оценок представления ребёнка о Я-реальном и Я-идеальном дифференцируются более четко.</a:t>
            </a:r>
          </a:p>
        </p:txBody>
      </p:sp>
    </p:spTree>
    <p:extLst>
      <p:ext uri="{BB962C8B-B14F-4D97-AF65-F5344CB8AC3E}">
        <p14:creationId xmlns:p14="http://schemas.microsoft.com/office/powerpoint/2010/main" xmlns="" val="221473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132856"/>
            <a:ext cx="8013576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</a:rPr>
              <a:t>К этому периоду жизни у ребенка накапливается достаточно большой багаж знаний, который продолжает интенсивно пополняться. Ребенок стремится поделиться своими знаниями и впечатлениями со сверстниками, что способствует появлению </a:t>
            </a:r>
            <a:r>
              <a:rPr lang="ru-RU" sz="2800" b="1" i="1" dirty="0">
                <a:solidFill>
                  <a:srgbClr val="002060"/>
                </a:solidFill>
              </a:rPr>
              <a:t>познавательной мотивации в общении</a:t>
            </a:r>
            <a:r>
              <a:rPr lang="ru-RU" sz="2800" dirty="0">
                <a:solidFill>
                  <a:srgbClr val="002060"/>
                </a:solidFill>
              </a:rPr>
              <a:t>. С другой стороны, широкий кругозор ребенка может являться фактором, позитивно влияющем на его успешность среди сверстников.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389591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П</a:t>
            </a:r>
            <a:r>
              <a:rPr lang="ru-RU" sz="2400" dirty="0" smtClean="0">
                <a:solidFill>
                  <a:srgbClr val="002060"/>
                </a:solidFill>
              </a:rPr>
              <a:t>роисходит </a:t>
            </a:r>
            <a:r>
              <a:rPr lang="ru-RU" sz="2400" dirty="0">
                <a:solidFill>
                  <a:srgbClr val="002060"/>
                </a:solidFill>
              </a:rPr>
              <a:t>дальнейшее развитие познавательной сферы ребенка;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развитие произвольности и волевых качеств;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развивается соподчинение мотивов;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появляется интерес к арифметике и чтению;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запоминание становится целенаправленным;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развивается  коммуникативная  и планирующая функция речи;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развивается </a:t>
            </a:r>
            <a:r>
              <a:rPr lang="ru-RU" sz="2400" dirty="0" err="1">
                <a:solidFill>
                  <a:srgbClr val="002060"/>
                </a:solidFill>
              </a:rPr>
              <a:t>самоинструктирование</a:t>
            </a:r>
            <a:r>
              <a:rPr lang="ru-RU" sz="2400" dirty="0">
                <a:solidFill>
                  <a:srgbClr val="002060"/>
                </a:solidFill>
              </a:rPr>
              <a:t>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у ребенка появляются устойчивые чувства и отношения;</a:t>
            </a:r>
          </a:p>
          <a:p>
            <a:pPr marL="0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формируются «высшие чувства»: интеллектуальные, моральные, эстетические.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3446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32856"/>
            <a:ext cx="7941568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На </a:t>
            </a:r>
            <a:r>
              <a:rPr lang="ru-RU" dirty="0">
                <a:solidFill>
                  <a:srgbClr val="002060"/>
                </a:solidFill>
              </a:rPr>
              <a:t>фоне эмоциональной зависимости от оценок взрослого у ребенка </a:t>
            </a:r>
            <a:r>
              <a:rPr lang="ru-RU" b="1" i="1" dirty="0">
                <a:solidFill>
                  <a:srgbClr val="002060"/>
                </a:solidFill>
              </a:rPr>
              <a:t>развивается притязание на признание</a:t>
            </a:r>
            <a:r>
              <a:rPr lang="ru-RU" dirty="0">
                <a:solidFill>
                  <a:srgbClr val="002060"/>
                </a:solidFill>
              </a:rPr>
              <a:t>, выраженное в стремлении получить одобрение и похвалу, подтвердить свою значимость.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252767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88840"/>
            <a:ext cx="8013576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600" dirty="0">
                <a:solidFill>
                  <a:srgbClr val="002060"/>
                </a:solidFill>
              </a:rPr>
              <a:t>Достаточно часто в этом возрасте у детей появляется такая черта, как </a:t>
            </a:r>
            <a:r>
              <a:rPr lang="ru-RU" sz="2600" b="1" i="1" dirty="0">
                <a:solidFill>
                  <a:srgbClr val="002060"/>
                </a:solidFill>
              </a:rPr>
              <a:t>лживость</a:t>
            </a:r>
            <a:r>
              <a:rPr lang="ru-RU" sz="2600" dirty="0">
                <a:solidFill>
                  <a:srgbClr val="002060"/>
                </a:solidFill>
              </a:rPr>
              <a:t>, т.е. целенаправленное искажение истины. Развитию этой черты способствует нарушение детско-родительских отношений, когда близкий взрослый чрезмерной строгостью или негативным отношением блокирует развитие у ребенка позитивного самоощущения, уверенности в своих силах. И чтобы не потерять доверия взрослого, а часто и оградить себя от нападок, ребенок начинает придумывать оправдания своим оплошностям, перекладывать вину на других.</a:t>
            </a:r>
          </a:p>
        </p:txBody>
      </p:sp>
    </p:spTree>
    <p:extLst>
      <p:ext uri="{BB962C8B-B14F-4D97-AF65-F5344CB8AC3E}">
        <p14:creationId xmlns:p14="http://schemas.microsoft.com/office/powerpoint/2010/main" xmlns="" val="243287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060848"/>
            <a:ext cx="8013576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Нравственное </a:t>
            </a:r>
            <a:r>
              <a:rPr lang="ru-RU" sz="2800" dirty="0">
                <a:solidFill>
                  <a:srgbClr val="002060"/>
                </a:solidFill>
              </a:rPr>
              <a:t>развитие старшего дошкольника во многом зависит от степени участия в нем взрослого, т.к. именно в общении со взрослым ребенок узнает, осмысливает и интерпретирует нравственные нормы и правила. У ребенка необходимо формировать привычку нравственного поведения. Этому способствует создание проблемных ситуаций и включение в них детей в процессе повседневной жизни.</a:t>
            </a:r>
          </a:p>
        </p:txBody>
      </p:sp>
    </p:spTree>
    <p:extLst>
      <p:ext uri="{BB962C8B-B14F-4D97-AF65-F5344CB8AC3E}">
        <p14:creationId xmlns:p14="http://schemas.microsoft.com/office/powerpoint/2010/main" xmlns="" val="197405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611560" y="2133436"/>
            <a:ext cx="806489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ВНИМАНИЕ: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517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выполнить задание, не отвлекаясь в течение 10-12 минут;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удерживать в поле зрения 6-7 предметов;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находить 5-6 отличий между предметами;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  выполнять самостоятельно задания по предложенному образцу;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находить 4-5 пар одинаковых предметов.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231</TotalTime>
  <Words>601</Words>
  <Application>Microsoft Office PowerPoint</Application>
  <PresentationFormat>Экран (4:3)</PresentationFormat>
  <Paragraphs>75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Шаблон 2</vt:lpstr>
      <vt:lpstr>ВОЗРАСТНЫЕ  ОСОБЕННОСТИ       ДЕТЕЙ  5-6 ЛЕТ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ВОЗРАСТНЫЕ  ОСОБЕННОСТИ       ДЕТЕЙ  5-6 ЛЕТ</dc:title>
  <dc:creator>Пользователь</dc:creator>
  <cp:lastModifiedBy>ADMIN</cp:lastModifiedBy>
  <cp:revision>26</cp:revision>
  <dcterms:created xsi:type="dcterms:W3CDTF">2013-10-18T17:44:48Z</dcterms:created>
  <dcterms:modified xsi:type="dcterms:W3CDTF">2018-11-08T06:35:47Z</dcterms:modified>
</cp:coreProperties>
</file>