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9" r:id="rId3"/>
    <p:sldId id="416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297" r:id="rId12"/>
    <p:sldId id="368" r:id="rId13"/>
    <p:sldId id="408" r:id="rId14"/>
    <p:sldId id="405" r:id="rId15"/>
    <p:sldId id="407" r:id="rId16"/>
    <p:sldId id="409" r:id="rId17"/>
    <p:sldId id="411" r:id="rId18"/>
    <p:sldId id="412" r:id="rId19"/>
    <p:sldId id="413" r:id="rId20"/>
    <p:sldId id="371" r:id="rId21"/>
    <p:sldId id="377" r:id="rId22"/>
    <p:sldId id="414" r:id="rId23"/>
    <p:sldId id="384" r:id="rId24"/>
    <p:sldId id="417" r:id="rId25"/>
    <p:sldId id="29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990000"/>
    <a:srgbClr val="009900"/>
    <a:srgbClr val="993300"/>
    <a:srgbClr val="CC6600"/>
    <a:srgbClr val="0000FF"/>
    <a:srgbClr val="CCFF66"/>
    <a:srgbClr val="66FF66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9" autoAdjust="0"/>
    <p:restoredTop sz="94660"/>
  </p:normalViewPr>
  <p:slideViewPr>
    <p:cSldViewPr>
      <p:cViewPr>
        <p:scale>
          <a:sx n="55" d="100"/>
          <a:sy n="55" d="100"/>
        </p:scale>
        <p:origin x="-156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7551-A66B-42E6-8114-96E030849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250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710B-F9B7-4138-957D-044D3ABD6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120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7AB-5EC5-466B-930D-6B22493DB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24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AB7-0622-49E8-B7E4-C5EB94CF8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70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A223-31D6-40EB-A1E3-69F6278B9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6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8BCD-DCF8-4E71-83B9-A3597300F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49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00067-0A5B-4E23-A046-6F4186023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70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4889-FC8C-4DDE-BBE0-F2DF5991B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254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8D3D-0665-440F-B33D-758044D26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83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C96A-CF38-4899-916D-0206F8217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18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5D12-5637-48A1-8EDF-112048D18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189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0E4FFF-A9D1-4B69-8D6F-0D8DE122C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-lyahi.edusite.ru/images/c09-32kopirovanie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85;&#1072;\Desktop\&#1055;&#1088;&#1080;&#1090;&#1095;&#1072;%20%20%20&#1042;&#1089;&#1077;%20&#1074;%20&#1090;&#1074;&#1086;&#1080;&#1093;%20&#1088;&#1091;&#1082;&#1072;&#1093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b98a663d55916fe91006b71003ba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90963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365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оздоровительной направленности и физического развития </a:t>
            </a: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средством проведения прогулок в ДОО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ru-RU" sz="2000" dirty="0" smtClean="0"/>
              <a:t>МБДОУ детский сад </a:t>
            </a:r>
            <a:r>
              <a:rPr lang="ru-RU" sz="2000" dirty="0" err="1" smtClean="0"/>
              <a:t>общеразвивающего</a:t>
            </a:r>
            <a:r>
              <a:rPr lang="ru-RU" sz="2000" dirty="0" smtClean="0"/>
              <a:t> вида № 10 «Ёлочка»</a:t>
            </a:r>
            <a:endParaRPr lang="ru-RU" sz="2000" dirty="0"/>
          </a:p>
        </p:txBody>
      </p:sp>
      <p:pic>
        <p:nvPicPr>
          <p:cNvPr id="2052" name="Picture 2" descr="Картинка 19 из 360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8537"/>
            <a:ext cx="2500313" cy="33194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</a:rPr>
              <a:t>Игра «Что? Где? Когда?»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362200" y="40386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6553200" y="40386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8153400" y="24384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1600200" y="47244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838200" y="53340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8229600" y="53340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7467600" y="47244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7315200" y="17526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477000" y="1295400"/>
            <a:ext cx="685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2054" name="Picture 6" descr="0_a62f1_4838c86e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21494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 animBg="1"/>
      <p:bldP spid="2059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64" name="Picture 68" descr="img0ч - копи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14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00FF"/>
                </a:solidFill>
              </a:rPr>
              <a:t>Сектор 1 </a:t>
            </a:r>
            <a:br>
              <a:rPr lang="ru-RU" altLang="ru-RU" b="1" i="1" dirty="0" smtClean="0">
                <a:solidFill>
                  <a:srgbClr val="0000FF"/>
                </a:solidFill>
              </a:rPr>
            </a:br>
            <a:r>
              <a:rPr lang="ru-RU" altLang="ru-RU" b="1" i="1" dirty="0" smtClean="0">
                <a:solidFill>
                  <a:srgbClr val="0000FF"/>
                </a:solidFill>
              </a:rPr>
              <a:t>Разминка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56" name="Line 60"/>
          <p:cNvSpPr>
            <a:spLocks noChangeShapeType="1"/>
          </p:cNvSpPr>
          <p:nvPr/>
        </p:nvSpPr>
        <p:spPr bwMode="auto">
          <a:xfrm flipH="1">
            <a:off x="1371600" y="1752600"/>
            <a:ext cx="838200" cy="990600"/>
          </a:xfrm>
          <a:prstGeom prst="line">
            <a:avLst/>
          </a:prstGeom>
          <a:noFill/>
          <a:ln w="88900">
            <a:solidFill>
              <a:srgbClr val="FF0000">
                <a:alpha val="0"/>
              </a:srgbClr>
            </a:solidFill>
            <a:round/>
            <a:headEnd type="stealth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6563" name="Group 67"/>
          <p:cNvGrpSpPr>
            <a:grpSpLocks/>
          </p:cNvGrpSpPr>
          <p:nvPr/>
        </p:nvGrpSpPr>
        <p:grpSpPr bwMode="auto">
          <a:xfrm rot="2248290">
            <a:off x="3657600" y="3200400"/>
            <a:ext cx="1828800" cy="2057400"/>
            <a:chOff x="240" y="1104"/>
            <a:chExt cx="1152" cy="1392"/>
          </a:xfrm>
        </p:grpSpPr>
        <p:sp>
          <p:nvSpPr>
            <p:cNvPr id="106561" name="Line 65"/>
            <p:cNvSpPr>
              <a:spLocks noChangeShapeType="1"/>
            </p:cNvSpPr>
            <p:nvPr/>
          </p:nvSpPr>
          <p:spPr bwMode="auto">
            <a:xfrm flipV="1">
              <a:off x="240" y="1728"/>
              <a:ext cx="624" cy="76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62" name="Line 66"/>
            <p:cNvSpPr>
              <a:spLocks noChangeShapeType="1"/>
            </p:cNvSpPr>
            <p:nvPr/>
          </p:nvSpPr>
          <p:spPr bwMode="auto">
            <a:xfrm flipH="1">
              <a:off x="864" y="1104"/>
              <a:ext cx="528" cy="624"/>
            </a:xfrm>
            <a:prstGeom prst="line">
              <a:avLst/>
            </a:prstGeom>
            <a:noFill/>
            <a:ln w="88900">
              <a:solidFill>
                <a:srgbClr val="FF0000">
                  <a:alpha val="0"/>
                </a:srgbClr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14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371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14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371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ы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486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029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ы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029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486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ы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029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86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ы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ю</a:t>
            </a:r>
            <a:endParaRPr lang="ru-RU" sz="28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029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86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ы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74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24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24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24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ю</a:t>
            </a:r>
            <a:endParaRPr lang="ru-RU" sz="28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24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24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10200" y="3048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2590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57600" y="2667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57600" y="838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57600" y="1295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860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5867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57600" y="54102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6576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432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00400" y="35814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029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828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286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1148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324600" y="381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86400" y="4953000"/>
            <a:ext cx="457200" cy="457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ь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77612" y="57091"/>
            <a:ext cx="366638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 того, как прошло детство, кто вёл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ребенка за руку в детские годы, что вошло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его разум и сердце из окружающего мира –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этого в решающей степени зависит, каким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человеком станет сегодняшний малыш»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 В. А. Сухомлинский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7" name="Содержимое 6" descr="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1585" y="4252976"/>
            <a:ext cx="4062415" cy="2605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img0ч - копи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14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00FF"/>
                </a:solidFill>
              </a:rPr>
              <a:t>Сектор 2</a:t>
            </a:r>
            <a:br>
              <a:rPr lang="ru-RU" altLang="ru-RU" b="1" i="1" dirty="0" smtClean="0">
                <a:solidFill>
                  <a:srgbClr val="0000FF"/>
                </a:solidFill>
              </a:rPr>
            </a:br>
            <a:r>
              <a:rPr lang="ru-RU" altLang="ru-RU" b="1" i="1" dirty="0" smtClean="0">
                <a:solidFill>
                  <a:srgbClr val="0000FF"/>
                </a:solidFill>
              </a:rPr>
              <a:t>Педагогические ситуации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>
            <a:off x="1371600" y="1752600"/>
            <a:ext cx="838200" cy="990600"/>
          </a:xfrm>
          <a:prstGeom prst="line">
            <a:avLst/>
          </a:prstGeom>
          <a:noFill/>
          <a:ln w="88900">
            <a:solidFill>
              <a:srgbClr val="FF0000">
                <a:alpha val="0"/>
              </a:srgbClr>
            </a:solidFill>
            <a:round/>
            <a:headEnd type="stealth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3657600" y="3200400"/>
            <a:ext cx="1828800" cy="2057400"/>
            <a:chOff x="240" y="1104"/>
            <a:chExt cx="1152" cy="1392"/>
          </a:xfrm>
        </p:grpSpPr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 flipV="1">
              <a:off x="240" y="1728"/>
              <a:ext cx="624" cy="76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 flipH="1">
              <a:off x="864" y="1104"/>
              <a:ext cx="528" cy="624"/>
            </a:xfrm>
            <a:prstGeom prst="line">
              <a:avLst/>
            </a:prstGeom>
            <a:noFill/>
            <a:ln w="88900">
              <a:solidFill>
                <a:srgbClr val="FF0000">
                  <a:alpha val="0"/>
                </a:srgbClr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g0ч - копи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14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00FF"/>
                </a:solidFill>
              </a:rPr>
              <a:t>Сектор 3</a:t>
            </a:r>
            <a:br>
              <a:rPr lang="ru-RU" altLang="ru-RU" b="1" i="1" dirty="0" smtClean="0">
                <a:solidFill>
                  <a:srgbClr val="0000FF"/>
                </a:solidFill>
              </a:rPr>
            </a:br>
            <a:r>
              <a:rPr lang="ru-RU" altLang="ru-RU" b="1" i="1" dirty="0" smtClean="0">
                <a:solidFill>
                  <a:srgbClr val="0000FF"/>
                </a:solidFill>
              </a:rPr>
              <a:t>«Черный ящик»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H="1">
            <a:off x="1371600" y="1752600"/>
            <a:ext cx="838200" cy="990600"/>
          </a:xfrm>
          <a:prstGeom prst="line">
            <a:avLst/>
          </a:prstGeom>
          <a:noFill/>
          <a:ln w="88900">
            <a:solidFill>
              <a:srgbClr val="FF0000">
                <a:alpha val="0"/>
              </a:srgbClr>
            </a:solidFill>
            <a:round/>
            <a:headEnd type="stealth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6749" name="Group 13"/>
          <p:cNvGrpSpPr>
            <a:grpSpLocks/>
          </p:cNvGrpSpPr>
          <p:nvPr/>
        </p:nvGrpSpPr>
        <p:grpSpPr bwMode="auto">
          <a:xfrm rot="11078730">
            <a:off x="3695700" y="3162300"/>
            <a:ext cx="1828800" cy="2057400"/>
            <a:chOff x="240" y="1104"/>
            <a:chExt cx="1152" cy="1392"/>
          </a:xfrm>
        </p:grpSpPr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 flipV="1">
              <a:off x="240" y="1728"/>
              <a:ext cx="624" cy="76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H="1">
              <a:off x="864" y="1104"/>
              <a:ext cx="528" cy="624"/>
            </a:xfrm>
            <a:prstGeom prst="line">
              <a:avLst/>
            </a:prstGeom>
            <a:noFill/>
            <a:ln w="88900">
              <a:solidFill>
                <a:srgbClr val="FF0000">
                  <a:alpha val="0"/>
                </a:srgbClr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4191000" y="228600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7543800" y="11430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7696200" y="43434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76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4114800" y="5410200"/>
            <a:ext cx="76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100367" name="Picture 15" descr="black_box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102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img0ч - копи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14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00FF"/>
                </a:solidFill>
              </a:rPr>
              <a:t>Сектор  4</a:t>
            </a:r>
            <a:br>
              <a:rPr lang="ru-RU" altLang="ru-RU" b="1" i="1" dirty="0" smtClean="0">
                <a:solidFill>
                  <a:srgbClr val="0000FF"/>
                </a:solidFill>
              </a:rPr>
            </a:br>
            <a:endParaRPr lang="ru-RU" altLang="ru-RU" b="1" i="1" dirty="0" smtClean="0">
              <a:solidFill>
                <a:srgbClr val="0000FF"/>
              </a:solidFill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1752600" y="1295400"/>
            <a:ext cx="12954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88900">
                <a:solidFill>
                  <a:schemeClr val="bg1">
                    <a:alpha val="0"/>
                  </a:schemeClr>
                </a:solidFill>
                <a:round/>
                <a:headEnd type="triangle" w="med" len="med"/>
                <a:tailEnd type="oval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 flipH="1">
            <a:off x="1828800" y="1143000"/>
            <a:ext cx="1143000" cy="1143000"/>
          </a:xfrm>
          <a:prstGeom prst="line">
            <a:avLst/>
          </a:prstGeom>
          <a:noFill/>
          <a:ln w="88900">
            <a:solidFill>
              <a:srgbClr val="FFCC00">
                <a:alpha val="0"/>
              </a:srgbClr>
            </a:solidFill>
            <a:round/>
            <a:headEnd type="stealth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H="1">
            <a:off x="1371600" y="1752600"/>
            <a:ext cx="838200" cy="990600"/>
          </a:xfrm>
          <a:prstGeom prst="line">
            <a:avLst/>
          </a:prstGeom>
          <a:noFill/>
          <a:ln w="88900">
            <a:solidFill>
              <a:srgbClr val="FF0000">
                <a:alpha val="0"/>
              </a:srgbClr>
            </a:solidFill>
            <a:round/>
            <a:headEnd type="stealth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4941" name="Group 13"/>
          <p:cNvGrpSpPr>
            <a:grpSpLocks/>
          </p:cNvGrpSpPr>
          <p:nvPr/>
        </p:nvGrpSpPr>
        <p:grpSpPr bwMode="auto">
          <a:xfrm rot="12634632">
            <a:off x="3695700" y="3162300"/>
            <a:ext cx="1828800" cy="2057400"/>
            <a:chOff x="240" y="1104"/>
            <a:chExt cx="1152" cy="1392"/>
          </a:xfrm>
        </p:grpSpPr>
        <p:sp>
          <p:nvSpPr>
            <p:cNvPr id="124942" name="Line 14"/>
            <p:cNvSpPr>
              <a:spLocks noChangeShapeType="1"/>
            </p:cNvSpPr>
            <p:nvPr/>
          </p:nvSpPr>
          <p:spPr bwMode="auto">
            <a:xfrm flipV="1">
              <a:off x="240" y="1728"/>
              <a:ext cx="624" cy="76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H="1">
              <a:off x="864" y="1104"/>
              <a:ext cx="528" cy="624"/>
            </a:xfrm>
            <a:prstGeom prst="line">
              <a:avLst/>
            </a:prstGeom>
            <a:noFill/>
            <a:ln w="88900">
              <a:solidFill>
                <a:srgbClr val="FF0000">
                  <a:alpha val="0"/>
                </a:srgbClr>
              </a:solidFill>
              <a:round/>
              <a:headEnd type="stealth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тча   Все в твоих рук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2032a247415770fd8fc7840c2429c3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6863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447800"/>
            <a:ext cx="6019800" cy="19812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</a:rPr>
              <a:t>Спасибо </a:t>
            </a:r>
            <a:br>
              <a:rPr lang="ru-RU" altLang="ru-RU" b="1" i="1" smtClean="0">
                <a:solidFill>
                  <a:srgbClr val="0000FF"/>
                </a:solidFill>
              </a:rPr>
            </a:br>
            <a:r>
              <a:rPr lang="ru-RU" altLang="ru-RU" b="1" i="1" smtClean="0">
                <a:solidFill>
                  <a:srgbClr val="0000FF"/>
                </a:solidFill>
              </a:rPr>
              <a:t>за внимание</a:t>
            </a:r>
          </a:p>
        </p:txBody>
      </p:sp>
      <p:pic>
        <p:nvPicPr>
          <p:cNvPr id="29705" name="Picture 9" descr="0_a62f1_4838c86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514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329613" cy="5715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ПРОГУЛКИ В ДОШКОЛЬНОМ УЧРЕЖДЕНИИ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949325"/>
            <a:ext cx="8643937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ПРОГУЛКА</a:t>
            </a:r>
            <a:r>
              <a:rPr lang="ru-RU" b="1" dirty="0">
                <a:latin typeface="+mn-lt"/>
                <a:cs typeface="Arial" pitchFamily="34" charset="0"/>
              </a:rPr>
              <a:t> – очень важный режимный момент жизнедеятельности детей в ДОУ.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ЦЕЛИ ПРОГУЛКИ: </a:t>
            </a:r>
            <a:endParaRPr lang="ru-RU" b="1" dirty="0">
              <a:latin typeface="+mn-lt"/>
              <a:cs typeface="Arial" pitchFamily="34" charset="0"/>
            </a:endParaRPr>
          </a:p>
          <a:p>
            <a:pPr marL="263525" lvl="1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укрепление здоровья, </a:t>
            </a:r>
          </a:p>
          <a:p>
            <a:pPr marL="263525" lvl="1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профилактика утомления, </a:t>
            </a:r>
          </a:p>
          <a:p>
            <a:pPr marL="263525" lvl="1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физическое и  умственное развитие детей, </a:t>
            </a:r>
          </a:p>
          <a:p>
            <a:pPr marL="263525" lvl="1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восстановление сниженных в процессе деятельности  функциональных ресурсов организма.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FF"/>
                </a:solidFill>
                <a:latin typeface="+mn-lt"/>
                <a:cs typeface="Arial" pitchFamily="34" charset="0"/>
              </a:rPr>
              <a:t>ЗАДАЧИ ПРОГУЛКИ: 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оказывать закаливающее воздействие на организм в естественных условиях;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способствовать повышению уровня физической подготовленности детей дошкольного возраста; 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оптимизировать двигательную активность детей;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способствовать  познавательно-речевому, художественно-эстетическому, социально-личностному развитию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ВИДЫ  ПРОГУЛКИ </a:t>
            </a:r>
            <a:r>
              <a:rPr lang="ru-RU" dirty="0">
                <a:solidFill>
                  <a:srgbClr val="00B050"/>
                </a:solidFill>
                <a:latin typeface="+mn-lt"/>
                <a:cs typeface="Arial" pitchFamily="34" charset="0"/>
              </a:rPr>
              <a:t>(по месту проведения):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на участке </a:t>
            </a:r>
            <a:r>
              <a:rPr lang="ru-RU" dirty="0" smtClean="0">
                <a:latin typeface="+mn-lt"/>
                <a:cs typeface="Arial" pitchFamily="34" charset="0"/>
              </a:rPr>
              <a:t>Организации;</a:t>
            </a:r>
            <a:endParaRPr lang="ru-RU" dirty="0">
              <a:latin typeface="+mn-lt"/>
              <a:cs typeface="Arial" pitchFamily="34" charset="0"/>
            </a:endParaRP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Arial" pitchFamily="34" charset="0"/>
              </a:rPr>
              <a:t>пешеходные прогулки за пределы участка  </a:t>
            </a:r>
            <a:r>
              <a:rPr lang="ru-RU" dirty="0" smtClean="0">
                <a:latin typeface="+mn-lt"/>
                <a:cs typeface="Arial" pitchFamily="34" charset="0"/>
              </a:rPr>
              <a:t>ДОО </a:t>
            </a:r>
            <a:r>
              <a:rPr lang="ru-RU" dirty="0">
                <a:latin typeface="+mn-lt"/>
                <a:cs typeface="Arial" pitchFamily="34" charset="0"/>
              </a:rPr>
              <a:t>(старший дошкольный возраст на расстояние до двух километров);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ru-RU" b="1" dirty="0" smtClean="0"/>
              <a:t>Итоги тематического контроля </a:t>
            </a:r>
            <a:br>
              <a:rPr lang="ru-RU" b="1" dirty="0" smtClean="0"/>
            </a:br>
            <a:r>
              <a:rPr lang="ru-RU" b="1" dirty="0" smtClean="0"/>
              <a:t>«Организация и проведение прогулки с дошкольниками»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орв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346</Words>
  <Application>Microsoft Office PowerPoint</Application>
  <PresentationFormat>Экран (4:3)</PresentationFormat>
  <Paragraphs>246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ПЕДАГОГИЧЕСКИЙ СОВЕТ Обеспечение оздоровительной направленности и физического развития детей по средством проведения прогулок в ДОО</vt:lpstr>
      <vt:lpstr>       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                                           В. А. Сухомлинский </vt:lpstr>
      <vt:lpstr>ЦЕЛИ И ЗАДАЧИ ПРОГУЛКИ В ДОШКОЛЬНОМ УЧРЕЖДЕНИИ</vt:lpstr>
      <vt:lpstr>Итоги тематического контроля  «Организация и проведение прогулки с дошкольниками»</vt:lpstr>
      <vt:lpstr>Слайд 5</vt:lpstr>
      <vt:lpstr>Слайд 6</vt:lpstr>
      <vt:lpstr>Слайд 7</vt:lpstr>
      <vt:lpstr>Слайд 8</vt:lpstr>
      <vt:lpstr>Слайд 9</vt:lpstr>
      <vt:lpstr>Слайд 10</vt:lpstr>
      <vt:lpstr>Игра «Что? Где? Когда?»</vt:lpstr>
      <vt:lpstr>Сектор 1  Разминка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Сектор 2 Педагогические ситуации</vt:lpstr>
      <vt:lpstr>Сектор 3 «Черный ящик»</vt:lpstr>
      <vt:lpstr>Слайд 22</vt:lpstr>
      <vt:lpstr>Сектор  4 </vt:lpstr>
      <vt:lpstr>Слайд 24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Анна</cp:lastModifiedBy>
  <cp:revision>83</cp:revision>
  <cp:lastPrinted>1601-01-01T00:00:00Z</cp:lastPrinted>
  <dcterms:created xsi:type="dcterms:W3CDTF">2014-03-24T13:07:54Z</dcterms:created>
  <dcterms:modified xsi:type="dcterms:W3CDTF">2017-02-09T11:47:38Z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