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8" r:id="rId4"/>
    <p:sldId id="274" r:id="rId5"/>
    <p:sldId id="279" r:id="rId6"/>
    <p:sldId id="280" r:id="rId7"/>
    <p:sldId id="281" r:id="rId8"/>
    <p:sldId id="283" r:id="rId9"/>
    <p:sldId id="285" r:id="rId10"/>
    <p:sldId id="286" r:id="rId11"/>
    <p:sldId id="287" r:id="rId12"/>
    <p:sldId id="288" r:id="rId13"/>
    <p:sldId id="264" r:id="rId14"/>
    <p:sldId id="268" r:id="rId15"/>
    <p:sldId id="289" r:id="rId16"/>
    <p:sldId id="290" r:id="rId17"/>
    <p:sldId id="29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78D5-378B-447A-B52F-CE1509C7E144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2852-9799-4402-B926-AC60FDB1A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78D5-378B-447A-B52F-CE1509C7E144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2852-9799-4402-B926-AC60FDB1A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78D5-378B-447A-B52F-CE1509C7E144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2852-9799-4402-B926-AC60FDB1A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78D5-378B-447A-B52F-CE1509C7E144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2852-9799-4402-B926-AC60FDB1A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78D5-378B-447A-B52F-CE1509C7E144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2852-9799-4402-B926-AC60FDB1A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78D5-378B-447A-B52F-CE1509C7E144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2852-9799-4402-B926-AC60FDB1A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78D5-378B-447A-B52F-CE1509C7E144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2852-9799-4402-B926-AC60FDB1A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78D5-378B-447A-B52F-CE1509C7E144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2852-9799-4402-B926-AC60FDB1A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78D5-378B-447A-B52F-CE1509C7E144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2852-9799-4402-B926-AC60FDB1A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78D5-378B-447A-B52F-CE1509C7E144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2852-9799-4402-B926-AC60FDB1A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78D5-378B-447A-B52F-CE1509C7E144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D2852-9799-4402-B926-AC60FDB1A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678D5-378B-447A-B52F-CE1509C7E144}" type="datetimeFigureOut">
              <a:rPr lang="ru-RU" smtClean="0"/>
              <a:pPr/>
              <a:t>16.11.2019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D2852-9799-4402-B926-AC60FDB1A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xfon.com-8151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0_aac63_86d76ffe_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1926"/>
            <a:ext cx="9108504" cy="6506074"/>
          </a:xfrm>
          <a:prstGeom prst="rect">
            <a:avLst/>
          </a:prstGeom>
        </p:spPr>
      </p:pic>
      <p:pic>
        <p:nvPicPr>
          <p:cNvPr id="15" name="Рисунок 14" descr="2248200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2780928"/>
            <a:ext cx="708670" cy="720481"/>
          </a:xfrm>
          <a:prstGeom prst="rect">
            <a:avLst/>
          </a:prstGeom>
        </p:spPr>
      </p:pic>
      <p:pic>
        <p:nvPicPr>
          <p:cNvPr id="16" name="Рисунок 15" descr="2248200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1772816"/>
            <a:ext cx="708670" cy="720481"/>
          </a:xfrm>
          <a:prstGeom prst="rect">
            <a:avLst/>
          </a:prstGeom>
        </p:spPr>
      </p:pic>
      <p:pic>
        <p:nvPicPr>
          <p:cNvPr id="17" name="Рисунок 16" descr="2248200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1700808"/>
            <a:ext cx="708670" cy="720481"/>
          </a:xfrm>
          <a:prstGeom prst="rect">
            <a:avLst/>
          </a:prstGeom>
        </p:spPr>
      </p:pic>
      <p:pic>
        <p:nvPicPr>
          <p:cNvPr id="19" name="Рисунок 18" descr="2248200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996952"/>
            <a:ext cx="708670" cy="720481"/>
          </a:xfrm>
          <a:prstGeom prst="rect">
            <a:avLst/>
          </a:prstGeom>
        </p:spPr>
      </p:pic>
      <p:pic>
        <p:nvPicPr>
          <p:cNvPr id="20" name="Рисунок 19" descr="2248200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2" y="1916832"/>
            <a:ext cx="708670" cy="720481"/>
          </a:xfrm>
          <a:prstGeom prst="rect">
            <a:avLst/>
          </a:prstGeom>
        </p:spPr>
      </p:pic>
      <p:pic>
        <p:nvPicPr>
          <p:cNvPr id="21" name="Рисунок 20" descr="2248200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8384" y="1988840"/>
            <a:ext cx="936104" cy="951706"/>
          </a:xfrm>
          <a:prstGeom prst="rect">
            <a:avLst/>
          </a:prstGeom>
        </p:spPr>
      </p:pic>
      <p:pic>
        <p:nvPicPr>
          <p:cNvPr id="22" name="Рисунок 21" descr="2248200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2420888"/>
            <a:ext cx="708670" cy="720481"/>
          </a:xfrm>
          <a:prstGeom prst="rect">
            <a:avLst/>
          </a:prstGeom>
        </p:spPr>
      </p:pic>
      <p:pic>
        <p:nvPicPr>
          <p:cNvPr id="23" name="Рисунок 22" descr="2248200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2564904"/>
            <a:ext cx="708670" cy="720481"/>
          </a:xfrm>
          <a:prstGeom prst="rect">
            <a:avLst/>
          </a:prstGeom>
        </p:spPr>
      </p:pic>
      <p:pic>
        <p:nvPicPr>
          <p:cNvPr id="25" name="Рисунок 24" descr="0_aac50_811bb976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09433"/>
            <a:ext cx="6156175" cy="494856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475656" y="5013176"/>
            <a:ext cx="6130204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Презентация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к конспекту  ОД  по познавательному развитию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«Снова птицы в стаи собираются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»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Подготовил воспитатель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: Подымова С.Н.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1520" y="188640"/>
            <a:ext cx="86409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Муниципальное </a:t>
            </a: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бюджетное дошкольное образовательное учреждение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Центр развития ребенка – детский сад № 14 «Веселые звоночки»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адрес: РФ, 140563, Московская область, г. Озёры,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микрорайон имени маршала Катукова, дом 20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8 496 70 4 – 41 - </a:t>
            </a: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39,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Olga-7528 </a:t>
            </a: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@ </a:t>
            </a: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yandex.ru                         https</a:t>
            </a:r>
            <a:r>
              <a:rPr lang="ru-RU" sz="1400" b="1" dirty="0" smtClean="0">
                <a:solidFill>
                  <a:schemeClr val="bg1"/>
                </a:solidFill>
                <a:latin typeface="Georgia" pitchFamily="18" charset="0"/>
              </a:rPr>
              <a:t>://ozds14.obrpro.ru/</a:t>
            </a:r>
          </a:p>
          <a:p>
            <a:pPr algn="ctr"/>
            <a:endParaRPr lang="ru-RU" sz="1600" b="1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  <a:p>
            <a:endParaRPr lang="ru-RU" dirty="0"/>
          </a:p>
        </p:txBody>
      </p:sp>
      <p:pic>
        <p:nvPicPr>
          <p:cNvPr id="28" name="Рисунок 27" descr="2248200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1556792"/>
            <a:ext cx="708670" cy="720481"/>
          </a:xfrm>
          <a:prstGeom prst="rect">
            <a:avLst/>
          </a:prstGeom>
        </p:spPr>
      </p:pic>
      <p:pic>
        <p:nvPicPr>
          <p:cNvPr id="29" name="Рисунок 28" descr="2248200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212976"/>
            <a:ext cx="708670" cy="720481"/>
          </a:xfrm>
          <a:prstGeom prst="rect">
            <a:avLst/>
          </a:prstGeom>
        </p:spPr>
      </p:pic>
      <p:pic>
        <p:nvPicPr>
          <p:cNvPr id="30" name="Рисунок 29" descr="2248200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412776"/>
            <a:ext cx="708670" cy="720481"/>
          </a:xfrm>
          <a:prstGeom prst="rect">
            <a:avLst/>
          </a:prstGeom>
        </p:spPr>
      </p:pic>
      <p:pic>
        <p:nvPicPr>
          <p:cNvPr id="31" name="Рисунок 30" descr="2248200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3501008"/>
            <a:ext cx="708670" cy="720481"/>
          </a:xfrm>
          <a:prstGeom prst="rect">
            <a:avLst/>
          </a:prstGeom>
        </p:spPr>
      </p:pic>
      <p:pic>
        <p:nvPicPr>
          <p:cNvPr id="24" name="Рисунок 23" descr="2248200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268760"/>
            <a:ext cx="708670" cy="720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xfon.com-8151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888674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836712"/>
            <a:ext cx="4824536" cy="49991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520" y="188640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Рассказ воспитателя о перелётах птиц</a:t>
            </a:r>
            <a:endParaRPr lang="ru-RU" sz="2400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051720" y="5963552"/>
            <a:ext cx="65527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        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17" name="Рисунок 16" descr="0_781e9_ddf73f79_XL.jpg"/>
          <p:cNvPicPr>
            <a:picLocks noChangeAspect="1"/>
          </p:cNvPicPr>
          <p:nvPr/>
        </p:nvPicPr>
        <p:blipFill>
          <a:blip r:embed="rId4" cstate="print">
            <a:lum contrast="-20000"/>
          </a:blip>
          <a:stretch>
            <a:fillRect/>
          </a:stretch>
        </p:blipFill>
        <p:spPr>
          <a:xfrm>
            <a:off x="1619672" y="3068960"/>
            <a:ext cx="3054951" cy="250086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043608" y="5589240"/>
            <a:ext cx="6517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Шеренгой, крылом к крылу летят цапли и гуси.</a:t>
            </a:r>
            <a:endParaRPr lang="ru-RU" b="1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21" name="Рисунок 20" descr="0_8bd22_a103175d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908720"/>
            <a:ext cx="3514769" cy="3096344"/>
          </a:xfrm>
          <a:prstGeom prst="rect">
            <a:avLst/>
          </a:prstGeom>
        </p:spPr>
      </p:pic>
      <p:pic>
        <p:nvPicPr>
          <p:cNvPr id="22" name="Рисунок 21" descr="22495136.png"/>
          <p:cNvPicPr>
            <a:picLocks noChangeAspect="1"/>
          </p:cNvPicPr>
          <p:nvPr/>
        </p:nvPicPr>
        <p:blipFill>
          <a:blip r:embed="rId6" cstate="print">
            <a:lum bright="-10000" contrast="40000"/>
          </a:blip>
          <a:stretch>
            <a:fillRect/>
          </a:stretch>
        </p:blipFill>
        <p:spPr>
          <a:xfrm flipH="1">
            <a:off x="7452320" y="3789040"/>
            <a:ext cx="1284624" cy="22939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40352" y="6237312"/>
            <a:ext cx="901209" cy="338554"/>
          </a:xfrm>
          <a:prstGeom prst="rect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Цапля</a:t>
            </a:r>
            <a:endParaRPr lang="ru-RU" sz="16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10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xfon.com-8151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0_1537b6_46c6ff72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844824"/>
            <a:ext cx="7190698" cy="4476562"/>
          </a:xfrm>
          <a:prstGeom prst="rect">
            <a:avLst/>
          </a:prstGeom>
        </p:spPr>
      </p:pic>
      <p:pic>
        <p:nvPicPr>
          <p:cNvPr id="7" name="Рисунок 6" descr="ducks-flying-isloated-re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556792"/>
            <a:ext cx="4426096" cy="1477210"/>
          </a:xfrm>
          <a:prstGeom prst="rect">
            <a:avLst/>
          </a:prstGeom>
        </p:spPr>
      </p:pic>
      <p:pic>
        <p:nvPicPr>
          <p:cNvPr id="8" name="Рисунок 7" descr="ducks-flying-isloated-re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124744"/>
            <a:ext cx="4211960" cy="14057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27584" y="188640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Рассказ воспитателя о перелётах птиц</a:t>
            </a:r>
            <a:endParaRPr lang="ru-RU" sz="2400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395536" y="5517232"/>
            <a:ext cx="60486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     Утки при дальних перелётах  выстраиваются в линию друг за другом. Но есть утки, строй которых напоминает дугу.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11" name="Рисунок 10" descr="582c53646ee701586d25c0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4437112"/>
            <a:ext cx="1934872" cy="15841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52320" y="6237312"/>
            <a:ext cx="699230" cy="338554"/>
          </a:xfrm>
          <a:prstGeom prst="rect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Утка</a:t>
            </a:r>
            <a:endParaRPr lang="ru-RU" sz="16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7" grpId="0" build="allAtOnce"/>
      <p:bldP spid="10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xfon.com-815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8l4axmO2fR60zHxf4HdliBoAfUY@980x73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41476"/>
            <a:ext cx="6948264" cy="5216523"/>
          </a:xfrm>
          <a:prstGeom prst="rect">
            <a:avLst/>
          </a:prstGeom>
        </p:spPr>
      </p:pic>
      <p:pic>
        <p:nvPicPr>
          <p:cNvPr id="8" name="Рисунок 7" descr="f5106cc2439005e2ce3b705465e00e9c--bird-flying-adobe-illustrato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692696"/>
            <a:ext cx="5660678" cy="37737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27584" y="188640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Рассказ воспитателя о перелётах птиц</a:t>
            </a:r>
            <a:endParaRPr lang="ru-RU" sz="2400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23528" y="5877272"/>
            <a:ext cx="58326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   У скворцов, дроздов и других мелких птиц никакого порядка не заметно. Так и летят скученной стаей.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7" name="Рисунок 6" descr="Blackbird-PNG-Pictu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4581128"/>
            <a:ext cx="1720348" cy="13695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24328" y="6237312"/>
            <a:ext cx="851515" cy="338554"/>
          </a:xfrm>
          <a:prstGeom prst="rect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Дрозд</a:t>
            </a:r>
            <a:endParaRPr lang="ru-RU" sz="16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" grpId="0" build="allAtOnce"/>
      <p:bldP spid="10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xfon.com-8151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0_ab6f4_89e929a9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196752"/>
            <a:ext cx="6528724" cy="48965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1600" y="260648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Рассказ воспитателя о перелётах птиц</a:t>
            </a:r>
            <a:endParaRPr lang="ru-RU" sz="2400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6" name="Рисунок 5" descr="falcon-hd-png-falcon-png-8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764704"/>
            <a:ext cx="2232248" cy="1925314"/>
          </a:xfrm>
          <a:prstGeom prst="rect">
            <a:avLst/>
          </a:prstGeom>
        </p:spPr>
      </p:pic>
      <p:pic>
        <p:nvPicPr>
          <p:cNvPr id="8" name="Рисунок 7" descr="2560528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084168" y="908720"/>
            <a:ext cx="2556792" cy="1740317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51520" y="6080611"/>
            <a:ext cx="85689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Только большие птицы (орлы, ястребы) летят самостоятельно, в одиночку.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5517232"/>
            <a:ext cx="1045479" cy="369332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Ястреб</a:t>
            </a:r>
            <a:endParaRPr lang="ru-RU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2280" y="5445224"/>
            <a:ext cx="809837" cy="369332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Орел</a:t>
            </a:r>
            <a:endParaRPr lang="ru-RU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12" name="Стрелка вверх 11"/>
          <p:cNvSpPr/>
          <p:nvPr/>
        </p:nvSpPr>
        <p:spPr>
          <a:xfrm>
            <a:off x="7236296" y="5013176"/>
            <a:ext cx="504056" cy="288032"/>
          </a:xfrm>
          <a:prstGeom prst="upArrow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>
            <a:off x="827584" y="5085184"/>
            <a:ext cx="504056" cy="288032"/>
          </a:xfrm>
          <a:prstGeom prst="upArrow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  <p:bldP spid="11" grpId="0" build="allAtOnce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xfon.com-8151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6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8588" y="3068960"/>
            <a:ext cx="6451884" cy="36314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63688" y="188640"/>
            <a:ext cx="5700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Подвижная игра «Перелёт птиц»</a:t>
            </a:r>
            <a:endParaRPr lang="ru-RU" sz="2400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11" name="Рисунок 10" descr="0_c6606_abe6a60b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5" y="3861048"/>
            <a:ext cx="3631855" cy="2687573"/>
          </a:xfrm>
          <a:prstGeom prst="rect">
            <a:avLst/>
          </a:prstGeom>
        </p:spPr>
      </p:pic>
      <p:pic>
        <p:nvPicPr>
          <p:cNvPr id="12" name="Рисунок 11" descr="f5106cc2439005e2ce3b705465e00e9c--bird-flying-adobe-illustrator.pn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tretch>
            <a:fillRect/>
          </a:stretch>
        </p:blipFill>
        <p:spPr>
          <a:xfrm>
            <a:off x="2195736" y="764704"/>
            <a:ext cx="4940598" cy="3293732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908720"/>
            <a:ext cx="84249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  Дети – «Птицы» собираются на одной стороне группы. По сигналу «Полетели!» птицы разлетаются  по всей группе. По сигналу «Буря!» - летят к «деревьям».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xfon.com-8151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Дидактическая игра  «Улетают – не улетают»</a:t>
            </a:r>
            <a:endParaRPr lang="ru-RU" sz="2400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548680"/>
            <a:ext cx="7632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   Я буду называть перелётных и зимующих птиц. Вы поднимаете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6" name="Рисунок 5" descr="05150065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484784"/>
            <a:ext cx="2019410" cy="201622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Рисунок 6" descr="800x_mg_2098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484784"/>
            <a:ext cx="2088232" cy="202035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9" name="Рисунок 8" descr="13-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556792"/>
            <a:ext cx="2049761" cy="191683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Рисунок 10" descr="483338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4221088"/>
            <a:ext cx="2084428" cy="194829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2" name="Рисунок 11" descr="thumb2-pigeon-painted-bird-art-bird-of-the-world-gray-pigeo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864" y="4221088"/>
            <a:ext cx="2040987" cy="194421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3" name="Рисунок 12" descr="s1200 (2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4293096"/>
            <a:ext cx="1982876" cy="177281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83568" y="3717032"/>
            <a:ext cx="1167307" cy="33855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Кукушка</a:t>
            </a:r>
            <a:endParaRPr lang="ru-RU" sz="16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3717032"/>
            <a:ext cx="909223" cy="33855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Стриж</a:t>
            </a:r>
            <a:endParaRPr lang="ru-RU" sz="16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32240" y="3645024"/>
            <a:ext cx="1127232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Воробей</a:t>
            </a:r>
            <a:endParaRPr lang="ru-RU" sz="16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576" y="6309320"/>
            <a:ext cx="712054" cy="33855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Грач</a:t>
            </a:r>
            <a:endParaRPr lang="ru-RU" sz="16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79912" y="6309320"/>
            <a:ext cx="949299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Голубь</a:t>
            </a:r>
            <a:endParaRPr lang="ru-RU" sz="16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32240" y="6237312"/>
            <a:ext cx="1167307" cy="33855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Журавль</a:t>
            </a:r>
            <a:endParaRPr lang="ru-RU" sz="16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20" name="Рисунок 19" descr="foul-9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56376" y="2996952"/>
            <a:ext cx="808129" cy="1103161"/>
          </a:xfrm>
          <a:prstGeom prst="rect">
            <a:avLst/>
          </a:prstGeom>
        </p:spPr>
      </p:pic>
      <p:pic>
        <p:nvPicPr>
          <p:cNvPr id="21" name="Рисунок 20" descr="foul-9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04048" y="5445224"/>
            <a:ext cx="808129" cy="1103161"/>
          </a:xfrm>
          <a:prstGeom prst="rect">
            <a:avLst/>
          </a:prstGeom>
        </p:spPr>
      </p:pic>
      <p:pic>
        <p:nvPicPr>
          <p:cNvPr id="22" name="Рисунок 21" descr="yellow-car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76056" y="2796746"/>
            <a:ext cx="792088" cy="1093081"/>
          </a:xfrm>
          <a:prstGeom prst="rect">
            <a:avLst/>
          </a:prstGeom>
        </p:spPr>
      </p:pic>
      <p:pic>
        <p:nvPicPr>
          <p:cNvPr id="23" name="Рисунок 22" descr="yellow-car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51720" y="2924944"/>
            <a:ext cx="792088" cy="1093081"/>
          </a:xfrm>
          <a:prstGeom prst="rect">
            <a:avLst/>
          </a:prstGeom>
        </p:spPr>
      </p:pic>
      <p:pic>
        <p:nvPicPr>
          <p:cNvPr id="24" name="Рисунок 23" descr="yellow-car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51720" y="5589240"/>
            <a:ext cx="792088" cy="1093081"/>
          </a:xfrm>
          <a:prstGeom prst="rect">
            <a:avLst/>
          </a:prstGeom>
        </p:spPr>
      </p:pic>
      <p:pic>
        <p:nvPicPr>
          <p:cNvPr id="25" name="Рисунок 24" descr="yellow-car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28384" y="5589240"/>
            <a:ext cx="792088" cy="1093081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7524328" y="548680"/>
            <a:ext cx="129614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жёлтую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1520" y="836712"/>
            <a:ext cx="6624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сигнальную  карточку, если я назову перелётную птицу; 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588224" y="836712"/>
            <a:ext cx="153599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красную </a:t>
            </a:r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– 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79512" y="1052736"/>
            <a:ext cx="16912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зимующую.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  <p:bldP spid="15" grpId="0" build="allAtOnce" animBg="1"/>
      <p:bldP spid="16" grpId="0" build="allAtOnce" animBg="1"/>
      <p:bldP spid="17" grpId="0" build="allAtOnce" animBg="1"/>
      <p:bldP spid="18" grpId="0" build="allAtOnce" animBg="1"/>
      <p:bldP spid="19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xfon.com-8151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188640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Дидактическая игра «Узнай птицу по лапам»</a:t>
            </a:r>
            <a:endParaRPr lang="ru-RU" sz="24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899592" y="692696"/>
            <a:ext cx="59046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Определите, у каких птиц могут быть такие лапы?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7" name="Рисунок 6" descr="duck_fe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628800"/>
            <a:ext cx="2036798" cy="1791529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" name="Рисунок 8" descr="1387919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149080"/>
            <a:ext cx="1816316" cy="1764618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10" name="Рисунок 9" descr="post-104262-13146403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1628800"/>
            <a:ext cx="2006964" cy="1826651"/>
          </a:xfrm>
          <a:prstGeom prst="rect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5" name="Рисунок 14" descr="eagle_PNG122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4149080"/>
            <a:ext cx="2335916" cy="1368152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16" name="Рисунок 15" descr="1283__800x800_bald-ealge-imm-close-up-of-talons-_w3c4325-near-homer-a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57098" y="1628799"/>
            <a:ext cx="2042894" cy="179863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7" name="Рисунок 16" descr="2509ce50a28d4ac6cdedced5cd7b096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31924" y="1628799"/>
            <a:ext cx="1956300" cy="1778549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9" name="Рисунок 18" descr="The sand Marti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88024" y="4149080"/>
            <a:ext cx="1728192" cy="1586099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20" name="Стрелка вниз 19"/>
          <p:cNvSpPr/>
          <p:nvPr/>
        </p:nvSpPr>
        <p:spPr>
          <a:xfrm>
            <a:off x="1115616" y="3573016"/>
            <a:ext cx="412624" cy="360040"/>
          </a:xfrm>
          <a:prstGeom prst="downArrow">
            <a:avLst>
              <a:gd name="adj1" fmla="val 50000"/>
              <a:gd name="adj2" fmla="val 50000"/>
            </a:avLst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3203848" y="3645024"/>
            <a:ext cx="412624" cy="360040"/>
          </a:xfrm>
          <a:prstGeom prst="downArrow">
            <a:avLst>
              <a:gd name="adj1" fmla="val 50000"/>
              <a:gd name="adj2" fmla="val 50000"/>
            </a:avLst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5364088" y="3645024"/>
            <a:ext cx="412624" cy="360040"/>
          </a:xfrm>
          <a:prstGeom prst="downArrow">
            <a:avLst>
              <a:gd name="adj1" fmla="val 50000"/>
              <a:gd name="adj2" fmla="val 50000"/>
            </a:avLst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7668344" y="3645024"/>
            <a:ext cx="412624" cy="360040"/>
          </a:xfrm>
          <a:prstGeom prst="downArrow">
            <a:avLst>
              <a:gd name="adj1" fmla="val 50000"/>
              <a:gd name="adj2" fmla="val 50000"/>
            </a:avLst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755576" y="6237312"/>
            <a:ext cx="665567" cy="338554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Georgia" pitchFamily="18" charset="0"/>
              </a:rPr>
              <a:t>Гусь</a:t>
            </a:r>
            <a:endParaRPr lang="ru-RU" sz="1600" b="1" dirty="0">
              <a:latin typeface="Georg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87824" y="6237312"/>
            <a:ext cx="1008112" cy="338554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Georgia" pitchFamily="18" charset="0"/>
              </a:rPr>
              <a:t>Ястреб</a:t>
            </a:r>
            <a:endParaRPr lang="ru-RU" sz="1600" b="1" dirty="0">
              <a:latin typeface="Georgia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04048" y="6237312"/>
            <a:ext cx="1296144" cy="338554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Georgia" pitchFamily="18" charset="0"/>
              </a:rPr>
              <a:t>Ласточка</a:t>
            </a:r>
            <a:endParaRPr lang="ru-RU" sz="1600" b="1" dirty="0">
              <a:latin typeface="Georg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36296" y="6237312"/>
            <a:ext cx="1224136" cy="338554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Georgia" pitchFamily="18" charset="0"/>
              </a:rPr>
              <a:t>Журавль</a:t>
            </a:r>
            <a:endParaRPr lang="ru-RU" sz="1600" b="1" dirty="0">
              <a:latin typeface="Georgia" pitchFamily="18" charset="0"/>
            </a:endParaRPr>
          </a:p>
        </p:txBody>
      </p:sp>
      <p:pic>
        <p:nvPicPr>
          <p:cNvPr id="30" name="Рисунок 29" descr="0_1b024d_8051794a_XL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32240" y="4077072"/>
            <a:ext cx="2195736" cy="1825205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build="allAtOnce" animBg="1"/>
      <p:bldP spid="25" grpId="0" build="allAtOnce" animBg="1"/>
      <p:bldP spid="26" grpId="0" build="allAtOnce" animBg="1"/>
      <p:bldP spid="27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xfon.com-8151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чв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717032"/>
            <a:ext cx="7740352" cy="2872397"/>
          </a:xfrm>
          <a:prstGeom prst="rect">
            <a:avLst/>
          </a:prstGeom>
        </p:spPr>
      </p:pic>
      <p:pic>
        <p:nvPicPr>
          <p:cNvPr id="11" name="Рисунок 10" descr="1278299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7701" y="476672"/>
            <a:ext cx="7628589" cy="5040560"/>
          </a:xfrm>
          <a:prstGeom prst="rect">
            <a:avLst/>
          </a:prstGeom>
        </p:spPr>
      </p:pic>
      <p:pic>
        <p:nvPicPr>
          <p:cNvPr id="13" name="Рисунок 12" descr="542954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440830"/>
            <a:ext cx="3649255" cy="25561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95536" y="260648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  <a:latin typeface="Georgia" pitchFamily="18" charset="0"/>
              </a:rPr>
              <a:t>Итог.</a:t>
            </a:r>
            <a:endParaRPr lang="ru-RU" sz="2400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692696"/>
            <a:ext cx="87129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Сегодня мы говорили о том, что сезонные изменения в природе осенью влияют на жизнь птиц,  поэтому снова птицы в стаи собираются, ждут их за моря дороги дальние. </a:t>
            </a:r>
            <a:endParaRPr lang="ru-RU" sz="1600" dirty="0"/>
          </a:p>
        </p:txBody>
      </p:sp>
      <p:pic>
        <p:nvPicPr>
          <p:cNvPr id="19" name="Рисунок 18" descr="871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1484784"/>
            <a:ext cx="4445293" cy="216024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11560" y="2060848"/>
            <a:ext cx="3960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Пожелтели леса, поредели,</a:t>
            </a:r>
            <a:endParaRPr lang="ru-RU" sz="1600" b="1" dirty="0" smtClean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60000"/>
                  </a:schemeClr>
                </a:glow>
              </a:effectLst>
              <a:latin typeface="Georgia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Птичьи гнёзда совсем опустели,</a:t>
            </a:r>
            <a:endParaRPr lang="ru-RU" sz="1600" b="1" dirty="0" smtClean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60000"/>
                  </a:schemeClr>
                </a:glow>
              </a:effectLst>
              <a:latin typeface="Georgia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И курлычут вдали журавли,</a:t>
            </a:r>
            <a:endParaRPr lang="ru-RU" sz="1600" b="1" dirty="0" smtClean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60000"/>
                  </a:schemeClr>
                </a:glow>
              </a:effectLst>
              <a:latin typeface="Georgia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Клинья тают за краем земли.</a:t>
            </a:r>
            <a:endParaRPr lang="ru-RU" sz="1600" b="1" dirty="0" smtClean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79512" y="3645024"/>
            <a:ext cx="84249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   Но придёт весна, и перелётные птицы вернутся к нам!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xfon.com-8151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2392829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276872"/>
            <a:ext cx="6690064" cy="4320481"/>
          </a:xfrm>
          <a:prstGeom prst="rect">
            <a:avLst/>
          </a:prstGeom>
        </p:spPr>
      </p:pic>
      <p:pic>
        <p:nvPicPr>
          <p:cNvPr id="11" name="Рисунок 10" descr="87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548680"/>
            <a:ext cx="5392123" cy="3533314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68315"/>
            <a:ext cx="11876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Цель: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23528" y="577806"/>
            <a:ext cx="83529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1. Расширять и систематизировать знания детей о перелётных птицах.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2. Закреплять представления о том, что сезонные изменения в природе осенью влияют на жизнь птиц.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12" name="Рисунок 11" descr="1986876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4509120"/>
            <a:ext cx="1542700" cy="2060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xfon.com-8151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19672" y="188640"/>
            <a:ext cx="5862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Вступительное слово воспитателя</a:t>
            </a:r>
            <a:endParaRPr lang="ru-RU" sz="2400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692696"/>
            <a:ext cx="8784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       </a:t>
            </a:r>
            <a:endParaRPr lang="ru-RU" sz="16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23528" y="5793650"/>
            <a:ext cx="88204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11" name="Рисунок 10" descr="15111546.pn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941960" y="908720"/>
            <a:ext cx="8202040" cy="594928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1520" y="764704"/>
            <a:ext cx="38884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      В самом начале осени многие птицы собираются в стаи. Подошло время осенних перелётов. Птицы – великие путешественники. Они совершают длительные путешествия в тысячи километров. 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2924944"/>
            <a:ext cx="302433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Летят и днём, и ночью, и в непогоду.  Стаями и в одиночку летят из мест, где родились, туда, где проведут зиму.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  Одни улетают  в дальние страны, другие отлетают недалеко, чтобы с  первыми весенними днями вернуться на родину</a:t>
            </a:r>
            <a:r>
              <a:rPr lang="ru-RU" sz="1600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Вы знаете, что этих птиц называют перелётными.  </a:t>
            </a:r>
            <a:endParaRPr lang="ru-RU" sz="1600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20" name="Рисунок 19" descr="22117028.png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6948264" y="764704"/>
            <a:ext cx="936104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xfon.com-8151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23528" y="836712"/>
            <a:ext cx="84969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   Питаются  они насекомыми или едят плоды и семена растений. Среди перелётных птиц есть и хищные птицы. Они питаются мелкими зверьками и птицами.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3040" y="1844824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    Конечно, существует связь между падением  температуры осенью и отлётом пернатых  в тёплые края: </a:t>
            </a:r>
            <a:endParaRPr lang="ru-RU" sz="16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2708920"/>
            <a:ext cx="1656184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Похолодание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7864" y="2636912"/>
            <a:ext cx="136815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Увядание 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растений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73645" y="2636912"/>
            <a:ext cx="162416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Исчезновение 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насекомых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452320" y="2708920"/>
            <a:ext cx="1330814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400" b="1" dirty="0" smtClean="0">
                <a:latin typeface="Georgia" pitchFamily="18" charset="0"/>
              </a:rPr>
              <a:t>Отлёт птиц.</a:t>
            </a:r>
            <a:endParaRPr lang="ru-RU" sz="1400" b="1" dirty="0">
              <a:latin typeface="Georgia" pitchFamily="18" charset="0"/>
            </a:endParaRPr>
          </a:p>
        </p:txBody>
      </p:sp>
      <p:pic>
        <p:nvPicPr>
          <p:cNvPr id="18" name="Рисунок 17" descr="221650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6" y="3356992"/>
            <a:ext cx="1710285" cy="1872208"/>
          </a:xfrm>
          <a:prstGeom prst="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9" name="Рисунок 18" descr="622520_119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356992"/>
            <a:ext cx="2496277" cy="1872208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20" name="Стрелка вправо 19"/>
          <p:cNvSpPr/>
          <p:nvPr/>
        </p:nvSpPr>
        <p:spPr>
          <a:xfrm>
            <a:off x="2483768" y="2708920"/>
            <a:ext cx="360040" cy="36004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4860032" y="2708920"/>
            <a:ext cx="360040" cy="36004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7020272" y="2708920"/>
            <a:ext cx="360040" cy="36004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0_14e571_3fcf4241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3789040"/>
            <a:ext cx="2376264" cy="903993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25" name="Рисунок 24" descr="mosquito-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8104" y="3789040"/>
            <a:ext cx="1477001" cy="864096"/>
          </a:xfrm>
          <a:prstGeom prst="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79512" y="5589240"/>
            <a:ext cx="86409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   Ведь уже в начале  осени увядают растения,  уменьшается количество плодов и семян. Жучки, мошки, бабочки и комары прячутся в щелочках, трещинах стен, под корой деревьев.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640749" y="260648"/>
            <a:ext cx="5862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Вступительное слово воспитателя</a:t>
            </a:r>
            <a:endParaRPr lang="ru-RU" sz="2400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9" grpId="0" build="allAtOnce" animBg="1"/>
      <p:bldP spid="11" grpId="0" build="allAtOnce" animBg="1"/>
      <p:bldP spid="12" grpId="0" build="allAtOnce" animBg="1"/>
      <p:bldP spid="20" grpId="0" animBg="1"/>
      <p:bldP spid="22" grpId="0" animBg="1"/>
      <p:bldP spid="23" grpId="0" animBg="1"/>
      <p:bldP spid="2050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xfon.com-8151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051720" y="188640"/>
            <a:ext cx="4995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Беседа о перелётных птицах </a:t>
            </a:r>
            <a:endParaRPr lang="ru-RU" sz="2400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51519" y="824027"/>
            <a:ext cx="76328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- Какие птицы отправляются осенью в длительные путешествия?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7544" y="1196752"/>
            <a:ext cx="1885453" cy="369332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Перелётные.</a:t>
            </a:r>
            <a:endParaRPr lang="ru-RU" i="1" dirty="0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79512" y="1688123"/>
            <a:ext cx="35269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- Назовите перелётных птиц.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29" name="Рисунок 28" descr="2195096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085850"/>
            <a:ext cx="1656184" cy="2061131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32" name="Рисунок 31" descr="2553359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6621" y="2132856"/>
            <a:ext cx="2547976" cy="1656184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33" name="Рисунок 32" descr="57d0572953b1015705d4797f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051720" y="4581128"/>
            <a:ext cx="2673023" cy="2016224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34" name="Рисунок 33" descr="2386643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148064" y="4509120"/>
            <a:ext cx="2042468" cy="2098026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35" name="TextBox 34"/>
          <p:cNvSpPr txBox="1"/>
          <p:nvPr/>
        </p:nvSpPr>
        <p:spPr>
          <a:xfrm>
            <a:off x="683568" y="4293096"/>
            <a:ext cx="1186543" cy="338554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Скворцы</a:t>
            </a:r>
            <a:endParaRPr lang="ru-RU" sz="1600" b="1" i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63888" y="4077072"/>
            <a:ext cx="1346844" cy="338554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Ласточки</a:t>
            </a:r>
            <a:endParaRPr lang="ru-RU" sz="1600" b="1" i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04248" y="3933056"/>
            <a:ext cx="1233030" cy="338554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Кукушки</a:t>
            </a:r>
            <a:endParaRPr lang="ru-RU" sz="1600" b="1" i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3568" y="5373216"/>
            <a:ext cx="708848" cy="338554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Гуси</a:t>
            </a:r>
            <a:endParaRPr lang="ru-RU" sz="1600" b="1" i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40352" y="5157192"/>
            <a:ext cx="1223412" cy="338554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Журавли</a:t>
            </a:r>
            <a:endParaRPr lang="ru-RU" sz="1600" b="1" i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40" name="Стрелка вправо 39"/>
          <p:cNvSpPr/>
          <p:nvPr/>
        </p:nvSpPr>
        <p:spPr>
          <a:xfrm>
            <a:off x="1547664" y="5373216"/>
            <a:ext cx="258328" cy="360040"/>
          </a:xfrm>
          <a:prstGeom prst="rightArrow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лево 40"/>
          <p:cNvSpPr/>
          <p:nvPr/>
        </p:nvSpPr>
        <p:spPr>
          <a:xfrm>
            <a:off x="7308304" y="5157192"/>
            <a:ext cx="288032" cy="432048"/>
          </a:xfrm>
          <a:prstGeom prst="leftArrow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 descr="0_9ec9c_e6209035_XL.png"/>
          <p:cNvPicPr>
            <a:picLocks noChangeAspect="1"/>
          </p:cNvPicPr>
          <p:nvPr/>
        </p:nvPicPr>
        <p:blipFill>
          <a:blip r:embed="rId7" cstate="print">
            <a:lum bright="-20000"/>
          </a:blip>
          <a:stretch>
            <a:fillRect/>
          </a:stretch>
        </p:blipFill>
        <p:spPr>
          <a:xfrm>
            <a:off x="3203848" y="2147440"/>
            <a:ext cx="2160240" cy="1649638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 build="allAtOnce"/>
      <p:bldP spid="21" grpId="0" build="allAtOnce" animBg="1"/>
      <p:bldP spid="36866" grpId="0" build="allAtOnce"/>
      <p:bldP spid="35" grpId="0" build="allAtOnce" animBg="1"/>
      <p:bldP spid="36" grpId="0" build="allAtOnce" animBg="1"/>
      <p:bldP spid="37" grpId="0" build="allAtOnce" animBg="1"/>
      <p:bldP spid="38" grpId="0" build="allAtOnce" animBg="1"/>
      <p:bldP spid="39" grpId="0" build="allAtOnce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xfon.com-8151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051720" y="188640"/>
            <a:ext cx="4995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Беседа о перелётных птицах </a:t>
            </a:r>
            <a:endParaRPr lang="ru-RU" sz="2400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51520" y="764704"/>
            <a:ext cx="76328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- Как вы думаете, почему  птицы осенью улетают в тёплые края?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7544" y="1196752"/>
            <a:ext cx="4482317" cy="369332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Там они могут найти себе корм .</a:t>
            </a:r>
            <a:endParaRPr lang="ru-RU" b="1" i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79512" y="1688122"/>
            <a:ext cx="71994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- С чем связаны сроки отлёта перелётных птиц осенью на юг? 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44208" y="5445224"/>
            <a:ext cx="1186543" cy="338554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Скворцы</a:t>
            </a:r>
            <a:endParaRPr lang="ru-RU" sz="1600" b="1" i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67944" y="5301208"/>
            <a:ext cx="1116011" cy="338554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Соловьи</a:t>
            </a:r>
            <a:endParaRPr lang="ru-RU" sz="1600" b="1" i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87624" y="5445224"/>
            <a:ext cx="1233030" cy="338554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Кукушки</a:t>
            </a:r>
            <a:endParaRPr lang="ru-RU" sz="1600" b="1" i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7544" y="2060848"/>
            <a:ext cx="5753498" cy="369332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Сроки отлёта зависят от питания птиц.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23528" y="2564904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-  Действительно это так. Перелётные птицы, которые питаются насекомыми, улетают  одними из первых. Среди них  певчие  птицы : </a:t>
            </a:r>
            <a:endParaRPr lang="ru-RU" sz="16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22" name="Рисунок 21" descr="244081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312092"/>
            <a:ext cx="2736304" cy="1972841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23" name="Рисунок 22" descr="922637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3284984"/>
            <a:ext cx="1536947" cy="1813597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25" name="Рисунок 24" descr="Обыкновенный_скворец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3236934"/>
            <a:ext cx="2321764" cy="2064274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79512" y="5957501"/>
            <a:ext cx="8712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Позднее насекомоядных перелётных птиц  улетают птицы, которые едят плоды и семена растений.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7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 build="allAtOnce"/>
      <p:bldP spid="21" grpId="0" build="allAtOnce" animBg="1"/>
      <p:bldP spid="36866" grpId="0" build="allAtOnce"/>
      <p:bldP spid="35" grpId="0" build="allAtOnce" animBg="1"/>
      <p:bldP spid="36" grpId="0" build="allAtOnce" animBg="1"/>
      <p:bldP spid="37" grpId="0" build="allAtOnce" animBg="1"/>
      <p:bldP spid="19" grpId="0" build="allAtOnce" animBg="1"/>
      <p:bldP spid="20" grpId="0" build="allAtOnce"/>
      <p:bldP spid="37889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xfon.com-8151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051720" y="188640"/>
            <a:ext cx="4995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Беседа о перелётных птицах </a:t>
            </a:r>
            <a:endParaRPr lang="ru-RU" sz="2400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915816" y="887814"/>
            <a:ext cx="6048672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     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А самыми первыми улетают от нас стрижи. Дело в том,  что уже в августе воздух тёплый только около земли, а чем выше, тем холоднее. Стрижи летают очень высоко, а там уже холодно и нет насекомых.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27984" y="5589240"/>
            <a:ext cx="809837" cy="338554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Утки</a:t>
            </a:r>
            <a:endParaRPr lang="ru-RU" sz="1600" b="1" i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71800" y="6021288"/>
            <a:ext cx="708848" cy="338554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Гуси</a:t>
            </a:r>
            <a:endParaRPr lang="ru-RU" sz="1600" b="1" i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1560" y="5589240"/>
            <a:ext cx="979755" cy="338554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Лебеди</a:t>
            </a:r>
            <a:endParaRPr lang="ru-RU" sz="1600" b="1" i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483768" y="2204864"/>
            <a:ext cx="3600400" cy="830997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     Следом за стрижами собираются в дальнюю дорогу и  ласточки.</a:t>
            </a:r>
            <a:endParaRPr lang="ru-RU" sz="16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51520" y="3140968"/>
            <a:ext cx="5760640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Собираются в стаи, готовятся к отлёту  в тёплые края водоплавающие птицы – утки, лебеди, гуси.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16" name="Рисунок 15" descr="675293tubes_oiseaux_tiram__88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764704"/>
            <a:ext cx="2069755" cy="1872208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17" name="Рисунок 16" descr="Barn-Swallow-PNG-Background-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2204864"/>
            <a:ext cx="1777260" cy="1540898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18" name="Стрелка влево 17"/>
          <p:cNvSpPr/>
          <p:nvPr/>
        </p:nvSpPr>
        <p:spPr>
          <a:xfrm>
            <a:off x="2483768" y="1268760"/>
            <a:ext cx="288032" cy="432048"/>
          </a:xfrm>
          <a:prstGeom prst="leftArrow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6228184" y="2348880"/>
            <a:ext cx="330336" cy="432048"/>
          </a:xfrm>
          <a:prstGeom prst="rightArrow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 descr="20510-1-duck-transparent-backgroun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923928" y="3933056"/>
            <a:ext cx="1802950" cy="1440160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28" name="Рисунок 27" descr="2295137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1" y="3933056"/>
            <a:ext cx="2097049" cy="1512168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29" name="Рисунок 28" descr="1226679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776" y="3933056"/>
            <a:ext cx="1090246" cy="1728192"/>
          </a:xfrm>
          <a:prstGeom prst="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5940152" y="3933056"/>
            <a:ext cx="30243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- Почему последними из перелётных  птиц  улетают на юг водоплавающие  птицы   гуси и утки?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940152" y="5517232"/>
            <a:ext cx="2808312" cy="923330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Пока не замёрзли водоёмы, у гусей и уток есть корм.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8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 build="allAtOnce"/>
      <p:bldP spid="35" grpId="0" build="allAtOnce" animBg="1"/>
      <p:bldP spid="36" grpId="0" build="allAtOnce" animBg="1"/>
      <p:bldP spid="37" grpId="0" build="allAtOnce" animBg="1"/>
      <p:bldP spid="20" grpId="0" build="allAtOnce"/>
      <p:bldP spid="37889" grpId="0" build="allAtOnce"/>
      <p:bldP spid="18" grpId="0" animBg="1"/>
      <p:bldP spid="24" grpId="0" animBg="1"/>
      <p:bldP spid="38913" grpId="0" build="allAtOnce"/>
      <p:bldP spid="30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xfon.com-8151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0_aac63_86d76ffe_X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060848"/>
            <a:ext cx="7066318" cy="5047370"/>
          </a:xfrm>
          <a:prstGeom prst="rect">
            <a:avLst/>
          </a:prstGeom>
        </p:spPr>
      </p:pic>
      <p:pic>
        <p:nvPicPr>
          <p:cNvPr id="13" name="Рисунок 12" descr="2044661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1700808"/>
            <a:ext cx="819401" cy="792088"/>
          </a:xfrm>
          <a:prstGeom prst="rect">
            <a:avLst/>
          </a:prstGeom>
        </p:spPr>
      </p:pic>
      <p:pic>
        <p:nvPicPr>
          <p:cNvPr id="8" name="Рисунок 7" descr="2044661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1268760"/>
            <a:ext cx="819401" cy="792088"/>
          </a:xfrm>
          <a:prstGeom prst="rect">
            <a:avLst/>
          </a:prstGeom>
        </p:spPr>
      </p:pic>
      <p:pic>
        <p:nvPicPr>
          <p:cNvPr id="14" name="Рисунок 13" descr="2044661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908720"/>
            <a:ext cx="819401" cy="792088"/>
          </a:xfrm>
          <a:prstGeom prst="rect">
            <a:avLst/>
          </a:prstGeom>
        </p:spPr>
      </p:pic>
      <p:pic>
        <p:nvPicPr>
          <p:cNvPr id="15" name="Рисунок 14" descr="2044661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2780928"/>
            <a:ext cx="819401" cy="792088"/>
          </a:xfrm>
          <a:prstGeom prst="rect">
            <a:avLst/>
          </a:prstGeom>
        </p:spPr>
      </p:pic>
      <p:pic>
        <p:nvPicPr>
          <p:cNvPr id="16" name="Рисунок 15" descr="2044661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2276872"/>
            <a:ext cx="819401" cy="79208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259632" y="188640"/>
            <a:ext cx="6548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Рассказ воспитателя о перелётах птиц</a:t>
            </a:r>
            <a:endParaRPr lang="ru-RU" sz="2400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18" name="Рисунок 17" descr="2044661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3356992"/>
            <a:ext cx="819401" cy="792088"/>
          </a:xfrm>
          <a:prstGeom prst="rect">
            <a:avLst/>
          </a:prstGeom>
        </p:spPr>
      </p:pic>
      <p:pic>
        <p:nvPicPr>
          <p:cNvPr id="19" name="Рисунок 18" descr="2044661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48680"/>
            <a:ext cx="819401" cy="792088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148064" y="1022539"/>
            <a:ext cx="381642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  Много птиц пролетает осенью, но мы редко видим птичьи стаи. Это происходит потому, что перелётные птицы в основном летят по ночам.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В пути их ждут препятствия и беды. Иногда густые туманы стеной встают перед крылатыми странниками. Могут наступить внезапные холода и сковать воду, отчего  перелётным птицам становится холодно и голодно.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Все птичьи стаи летят в те же знакомые тёплые страны, куда летали они зимовать в прошлые годы.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        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1520" y="5445224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  Я хочу сегодня   рассказать вам, в каком порядке выстраиваются перелётные птицы во время полёта.</a:t>
            </a:r>
            <a:endParaRPr lang="ru-RU" sz="1600" b="1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  Запомните, что, оказывается, во время полёта птицы придерживаются определённого порядка. Так им удобней и легче лететь.</a:t>
            </a:r>
            <a:endParaRPr lang="ru-RU" sz="1600" b="1" dirty="0" smtClean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build="allAtOnce"/>
      <p:bldP spid="20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uxfon.com-815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1278299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4390" y="0"/>
            <a:ext cx="7519610" cy="4968552"/>
          </a:xfrm>
          <a:prstGeom prst="rect">
            <a:avLst/>
          </a:prstGeom>
        </p:spPr>
      </p:pic>
      <p:pic>
        <p:nvPicPr>
          <p:cNvPr id="9" name="Рисунок 8" descr="0_c4999_2614777f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920380"/>
            <a:ext cx="6300192" cy="3937620"/>
          </a:xfrm>
          <a:prstGeom prst="rect">
            <a:avLst/>
          </a:prstGeom>
        </p:spPr>
      </p:pic>
      <p:pic>
        <p:nvPicPr>
          <p:cNvPr id="10" name="Рисунок 9" descr="2248200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2320" y="908720"/>
            <a:ext cx="1368152" cy="1390954"/>
          </a:xfrm>
          <a:prstGeom prst="rect">
            <a:avLst/>
          </a:prstGeom>
        </p:spPr>
      </p:pic>
      <p:pic>
        <p:nvPicPr>
          <p:cNvPr id="11" name="Рисунок 10" descr="2248200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764704"/>
            <a:ext cx="991586" cy="1008112"/>
          </a:xfrm>
          <a:prstGeom prst="rect">
            <a:avLst/>
          </a:prstGeom>
        </p:spPr>
      </p:pic>
      <p:pic>
        <p:nvPicPr>
          <p:cNvPr id="12" name="Рисунок 11" descr="2248200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1916832"/>
            <a:ext cx="991586" cy="1008112"/>
          </a:xfrm>
          <a:prstGeom prst="rect">
            <a:avLst/>
          </a:prstGeom>
        </p:spPr>
      </p:pic>
      <p:pic>
        <p:nvPicPr>
          <p:cNvPr id="13" name="Рисунок 12" descr="2248200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1628800"/>
            <a:ext cx="991586" cy="1008112"/>
          </a:xfrm>
          <a:prstGeom prst="rect">
            <a:avLst/>
          </a:prstGeom>
        </p:spPr>
      </p:pic>
      <p:pic>
        <p:nvPicPr>
          <p:cNvPr id="14" name="Рисунок 13" descr="2248200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2060848"/>
            <a:ext cx="991586" cy="1008112"/>
          </a:xfrm>
          <a:prstGeom prst="rect">
            <a:avLst/>
          </a:prstGeom>
        </p:spPr>
      </p:pic>
      <p:pic>
        <p:nvPicPr>
          <p:cNvPr id="16" name="Рисунок 15" descr="2248200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548680"/>
            <a:ext cx="991586" cy="100811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23528" y="188640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Рассказ воспитателя о перелётах птиц</a:t>
            </a:r>
            <a:endParaRPr lang="ru-RU" sz="2400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17" name="Рисунок 16" descr="2248200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404664"/>
            <a:ext cx="991586" cy="1008112"/>
          </a:xfrm>
          <a:prstGeom prst="rect">
            <a:avLst/>
          </a:prstGeom>
        </p:spPr>
      </p:pic>
      <p:pic>
        <p:nvPicPr>
          <p:cNvPr id="18" name="Рисунок 17" descr="2248200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318254"/>
            <a:ext cx="864096" cy="878497"/>
          </a:xfrm>
          <a:prstGeom prst="rect">
            <a:avLst/>
          </a:prstGeom>
        </p:spPr>
      </p:pic>
      <p:pic>
        <p:nvPicPr>
          <p:cNvPr id="19" name="Рисунок 18" descr="2248200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2276872"/>
            <a:ext cx="936104" cy="951705"/>
          </a:xfrm>
          <a:prstGeom prst="rect">
            <a:avLst/>
          </a:prstGeom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79512" y="5589240"/>
            <a:ext cx="496855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       Самый красивый и строгий порядок у журавлей. Они летят клином (углом). Птиц ведёт вожак. Он самый опытный, сильный и главный в стае.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20" name="Рисунок 19" descr="19088630.png"/>
          <p:cNvPicPr>
            <a:picLocks noChangeAspect="1"/>
          </p:cNvPicPr>
          <p:nvPr/>
        </p:nvPicPr>
        <p:blipFill>
          <a:blip r:embed="rId6" cstate="print">
            <a:lum bright="-10000" contrast="20000"/>
          </a:blip>
          <a:stretch>
            <a:fillRect/>
          </a:stretch>
        </p:blipFill>
        <p:spPr>
          <a:xfrm flipH="1">
            <a:off x="7380312" y="3645024"/>
            <a:ext cx="1103974" cy="2348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524328" y="6309320"/>
            <a:ext cx="1172116" cy="338554"/>
          </a:xfrm>
          <a:prstGeom prst="rect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</a:effectLst>
                <a:latin typeface="Georgia" pitchFamily="18" charset="0"/>
              </a:rPr>
              <a:t>Журавль</a:t>
            </a:r>
            <a:endParaRPr lang="ru-RU" sz="1600" b="1" dirty="0">
              <a:solidFill>
                <a:schemeClr val="bg1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1" grpId="0" build="allAtOnce"/>
      <p:bldP spid="21" grpId="0" build="allAtOnce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925</Words>
  <Application>Microsoft Office PowerPoint</Application>
  <PresentationFormat>Экран (4:3)</PresentationFormat>
  <Paragraphs>109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114</cp:revision>
  <dcterms:created xsi:type="dcterms:W3CDTF">2018-10-02T19:26:06Z</dcterms:created>
  <dcterms:modified xsi:type="dcterms:W3CDTF">2019-11-16T10:24:34Z</dcterms:modified>
</cp:coreProperties>
</file>