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>
        <p:scale>
          <a:sx n="80" d="100"/>
          <a:sy n="80" d="100"/>
        </p:scale>
        <p:origin x="-1522" y="-1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18.01.2021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C000"/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rgbClr val="FFC000"/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4049888" cy="235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47" y="1383779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C000"/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rgbClr val="FFC000"/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7560840" cy="738681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b="1" dirty="0">
              <a:solidFill>
                <a:srgbClr val="00B050"/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741"/>
          <a:stretch>
            <a:fillRect/>
          </a:stretch>
        </p:blipFill>
        <p:spPr>
          <a:xfrm>
            <a:off x="539552" y="836712"/>
            <a:ext cx="7344816" cy="4320480"/>
          </a:xfrm>
        </p:spPr>
      </p:pic>
    </p:spTree>
    <p:extLst>
      <p:ext uri="{BB962C8B-B14F-4D97-AF65-F5344CB8AC3E}">
        <p14:creationId xmlns=""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620000" cy="1148154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B050"/>
                </a:solidFill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solidFill>
                  <a:srgbClr val="00B050"/>
                </a:solidFill>
                <a:latin typeface="a_Helver Bashkir" panose="020B0504020202020204" pitchFamily="34" charset="0"/>
              </a:rPr>
              <a:t>по </a:t>
            </a:r>
            <a:r>
              <a:rPr lang="ru-RU" sz="2000" dirty="0" smtClean="0">
                <a:solidFill>
                  <a:srgbClr val="00B050"/>
                </a:solidFill>
                <a:latin typeface="a_Helver Bashkir" panose="020B0504020202020204" pitchFamily="34" charset="0"/>
              </a:rPr>
              <a:t> родительскому </a:t>
            </a:r>
            <a:r>
              <a:rPr lang="ru-RU" sz="2000" dirty="0">
                <a:solidFill>
                  <a:srgbClr val="00B050"/>
                </a:solidFill>
                <a:latin typeface="a_Helver Bashkir" panose="020B0504020202020204" pitchFamily="34" charset="0"/>
              </a:rPr>
              <a:t>контролю за горячим питанием в общеобразовательных </a:t>
            </a:r>
            <a:r>
              <a:rPr lang="ru-RU" sz="2000" dirty="0" smtClean="0">
                <a:solidFill>
                  <a:srgbClr val="00B050"/>
                </a:solidFill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solidFill>
                <a:srgbClr val="00B050"/>
              </a:solidFill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376264"/>
          </a:xfrm>
        </p:spPr>
        <p:txBody>
          <a:bodyPr>
            <a:normAutofit fontScale="85000" lnSpcReduction="20000"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Интервалов </a:t>
            </a:r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между основными приемами пищи (завтрак, обед и ужин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);</a:t>
            </a:r>
            <a:endParaRPr lang="ru-RU" sz="21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Формирования </a:t>
            </a:r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у детей культуры правильного 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питания (интерьер </a:t>
            </a:r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обеденного зала, 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сервировка столов, микроклимат</a:t>
            </a:r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освещенность);</a:t>
            </a:r>
          </a:p>
          <a:p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Соответствия </a:t>
            </a:r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энергетической ценности ежедневного 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рациона энергозатратам;</a:t>
            </a:r>
          </a:p>
          <a:p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Рационального распределения суточной калорийности </a:t>
            </a:r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по приемам 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пищи;</a:t>
            </a:r>
          </a:p>
          <a:p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балансированного </a:t>
            </a:r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и 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разнообразного питания (</a:t>
            </a:r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Одни и 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те же </a:t>
            </a:r>
            <a:r>
              <a:rPr lang="ru-RU" sz="2100" dirty="0">
                <a:solidFill>
                  <a:schemeClr val="accent6">
                    <a:lumMod val="75000"/>
                  </a:schemeClr>
                </a:solidFill>
              </a:rPr>
              <a:t>блюда не должны повторяться в течение дня и двух смежных дней</a:t>
            </a:r>
            <a:r>
              <a:rPr lang="ru-RU" sz="21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96" y="3474874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03848" y="4782051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427221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8 800 200 34 11 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218</TotalTime>
  <Words>351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 родительскому контролю за горячим питанием в общеобразовательных организациях направлены на соблюдение:</vt:lpstr>
      <vt:lpstr>Слайд 4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User</cp:lastModifiedBy>
  <cp:revision>29</cp:revision>
  <dcterms:created xsi:type="dcterms:W3CDTF">2020-10-06T09:06:49Z</dcterms:created>
  <dcterms:modified xsi:type="dcterms:W3CDTF">2021-01-18T09:29:37Z</dcterms:modified>
</cp:coreProperties>
</file>