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6" r:id="rId3"/>
    <p:sldId id="284" r:id="rId4"/>
    <p:sldId id="257" r:id="rId5"/>
    <p:sldId id="270" r:id="rId6"/>
    <p:sldId id="259" r:id="rId7"/>
    <p:sldId id="275" r:id="rId8"/>
    <p:sldId id="260" r:id="rId9"/>
    <p:sldId id="28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9516" autoAdjust="0"/>
  </p:normalViewPr>
  <p:slideViewPr>
    <p:cSldViewPr>
      <p:cViewPr varScale="1">
        <p:scale>
          <a:sx n="88" d="100"/>
          <a:sy n="88" d="100"/>
        </p:scale>
        <p:origin x="130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91C4B-E937-4E6F-A3BF-896F43E78680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23FDC-6028-4781-BB4E-5AABED41FA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0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548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96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25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84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9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83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57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53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6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81C3A-7AA0-4262-BFAA-F5F4FD5B8606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25661-17A4-4B77-B119-99288F6C92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16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836712"/>
            <a:ext cx="7200800" cy="547260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/>
              <a:t>                      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Башҡортостан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Республикаһының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Күгәрсен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</a:t>
            </a:r>
            <a:r>
              <a:rPr lang="ru-RU" sz="3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</a:t>
            </a:r>
            <a:r>
              <a:rPr lang="ru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районыны</a:t>
            </a:r>
            <a:r>
              <a:rPr lang="ba-RU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ң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Ҡалдар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ауылы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урта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дөйөм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биреү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мәктәбенең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мәктәпкәсә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белем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биреү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9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төркөмө</a:t>
            </a:r>
            <a:r>
              <a:rPr lang="ru-RU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/>
              <a:t>   </a:t>
            </a:r>
            <a:r>
              <a:rPr lang="ru-RU" sz="2400" b="1" dirty="0" smtClean="0"/>
              <a:t>                              </a:t>
            </a:r>
            <a:endParaRPr lang="ru-RU" sz="2400" b="1" dirty="0"/>
          </a:p>
          <a:p>
            <a:pPr algn="ctr"/>
            <a:r>
              <a:rPr lang="ru-RU" sz="2400" b="1" dirty="0" smtClean="0"/>
              <a:t> </a:t>
            </a:r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20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836712"/>
            <a:ext cx="7200800" cy="5472608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обучением на башкирском языке за последние 3 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</a:p>
          <a:p>
            <a:pPr algn="ctr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/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состав воспитанников</a:t>
            </a:r>
          </a:p>
          <a:p>
            <a:pPr algn="ctr"/>
            <a:endParaRPr lang="ru-RU" sz="2000" dirty="0" smtClean="0"/>
          </a:p>
          <a:p>
            <a:pPr algn="ctr"/>
            <a:endParaRPr lang="ru-RU" sz="2400" dirty="0"/>
          </a:p>
          <a:p>
            <a:pPr algn="ctr"/>
            <a:endPara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кадрами –педагогический состав со знанием башкирского языка</a:t>
            </a: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324442"/>
              </p:ext>
            </p:extLst>
          </p:nvPr>
        </p:nvGraphicFramePr>
        <p:xfrm>
          <a:off x="2411760" y="1196753"/>
          <a:ext cx="3505647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367">
                  <a:extLst>
                    <a:ext uri="{9D8B030D-6E8A-4147-A177-3AD203B41FA5}">
                      <a16:colId xmlns:a16="http://schemas.microsoft.com/office/drawing/2014/main" val="371521376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160220210"/>
                    </a:ext>
                  </a:extLst>
                </a:gridCol>
              </a:tblGrid>
              <a:tr h="250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детей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21955"/>
                  </a:ext>
                </a:extLst>
              </a:tr>
              <a:tr h="250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0295509"/>
                  </a:ext>
                </a:extLst>
              </a:tr>
              <a:tr h="250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19213"/>
                  </a:ext>
                </a:extLst>
              </a:tr>
              <a:tr h="25068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9359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841275"/>
              </p:ext>
            </p:extLst>
          </p:nvPr>
        </p:nvGraphicFramePr>
        <p:xfrm>
          <a:off x="1619672" y="2492896"/>
          <a:ext cx="6336705" cy="10637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056">
                  <a:extLst>
                    <a:ext uri="{9D8B030D-6E8A-4147-A177-3AD203B41FA5}">
                      <a16:colId xmlns:a16="http://schemas.microsoft.com/office/drawing/2014/main" val="2788873253"/>
                    </a:ext>
                  </a:extLst>
                </a:gridCol>
                <a:gridCol w="1772693">
                  <a:extLst>
                    <a:ext uri="{9D8B030D-6E8A-4147-A177-3AD203B41FA5}">
                      <a16:colId xmlns:a16="http://schemas.microsoft.com/office/drawing/2014/main" val="3124558661"/>
                    </a:ext>
                  </a:extLst>
                </a:gridCol>
                <a:gridCol w="722738">
                  <a:extLst>
                    <a:ext uri="{9D8B030D-6E8A-4147-A177-3AD203B41FA5}">
                      <a16:colId xmlns:a16="http://schemas.microsoft.com/office/drawing/2014/main" val="2836088298"/>
                    </a:ext>
                  </a:extLst>
                </a:gridCol>
                <a:gridCol w="826526">
                  <a:extLst>
                    <a:ext uri="{9D8B030D-6E8A-4147-A177-3AD203B41FA5}">
                      <a16:colId xmlns:a16="http://schemas.microsoft.com/office/drawing/2014/main" val="2215474680"/>
                    </a:ext>
                  </a:extLst>
                </a:gridCol>
                <a:gridCol w="734690">
                  <a:extLst>
                    <a:ext uri="{9D8B030D-6E8A-4147-A177-3AD203B41FA5}">
                      <a16:colId xmlns:a16="http://schemas.microsoft.com/office/drawing/2014/main" val="1718928038"/>
                    </a:ext>
                  </a:extLst>
                </a:gridCol>
                <a:gridCol w="1865002">
                  <a:extLst>
                    <a:ext uri="{9D8B030D-6E8A-4147-A177-3AD203B41FA5}">
                      <a16:colId xmlns:a16="http://schemas.microsoft.com/office/drawing/2014/main" val="141614424"/>
                    </a:ext>
                  </a:extLst>
                </a:gridCol>
              </a:tblGrid>
              <a:tr h="48897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Национальность</a:t>
                      </a: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обучением </a:t>
                      </a:r>
                    </a:p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башкирском языке%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82803"/>
                  </a:ext>
                </a:extLst>
              </a:tr>
              <a:tr h="2873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Башкиры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a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71273"/>
                  </a:ext>
                </a:extLst>
              </a:tr>
              <a:tr h="287385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Татары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a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860573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7087"/>
              </p:ext>
            </p:extLst>
          </p:nvPr>
        </p:nvGraphicFramePr>
        <p:xfrm>
          <a:off x="895593" y="3861048"/>
          <a:ext cx="6844759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4261714869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49101512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342220690"/>
                    </a:ext>
                  </a:extLst>
                </a:gridCol>
                <a:gridCol w="1732191">
                  <a:extLst>
                    <a:ext uri="{9D8B030D-6E8A-4147-A177-3AD203B41FA5}">
                      <a16:colId xmlns:a16="http://schemas.microsoft.com/office/drawing/2014/main" val="3447755565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26572045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участия в 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и авторские разработки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435444"/>
                  </a:ext>
                </a:extLst>
              </a:tr>
              <a:tr h="2160240"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Узянбаева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Диня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Рашитовна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Высшее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Первая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степени, победитель в номинации «Лучшая снежная фигура» среди ДОО </a:t>
                      </a:r>
                      <a:r>
                        <a:rPr lang="ru-RU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Кугарчинского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района.</a:t>
                      </a: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ЦРБиблиотеки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Кугарчинского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района: 1 и 2 место в онлайн- конкурсе чтецов, посвященном Году башкирского языка воспитанников, Благодарственное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письмо.</a:t>
                      </a:r>
                      <a:endParaRPr lang="ru-RU" sz="9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</a:t>
                      </a:r>
                      <a:r>
                        <a:rPr lang="ba-RU" sz="9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ҡорт теле йылына</a:t>
                      </a:r>
                      <a:r>
                        <a:rPr lang="ba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арналған 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ba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Моңло балалар баҡсаһы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флешмобында </a:t>
                      </a:r>
                      <a:r>
                        <a:rPr lang="ru-RU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ҡатнашыуын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раҫлаусы</a:t>
                      </a:r>
                      <a:r>
                        <a:rPr lang="ru-RU" sz="9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2 сертификат.</a:t>
                      </a:r>
                      <a:endParaRPr lang="ru-RU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98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753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413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ООП ДОО с учетом региональных, национальных и этнокультурных особенностей Республики Башкортостан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36" y="1600200"/>
            <a:ext cx="6974728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836613"/>
            <a:ext cx="7200900" cy="5472112"/>
          </a:xfrm>
        </p:spPr>
        <p:txBody>
          <a:bodyPr>
            <a:normAutofit/>
          </a:bodyPr>
          <a:lstStyle/>
          <a:p>
            <a:r>
              <a:rPr lang="ba-RU" sz="1800" dirty="0" smtClean="0"/>
              <a:t>                           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745736"/>
            <a:ext cx="4572000" cy="1206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существенные характеристики содержания Программы (специфика национальных, социокультурных и иных условий)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85554"/>
              </p:ext>
            </p:extLst>
          </p:nvPr>
        </p:nvGraphicFramePr>
        <p:xfrm>
          <a:off x="1403648" y="859025"/>
          <a:ext cx="6552728" cy="46978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3485667957"/>
                    </a:ext>
                  </a:extLst>
                </a:gridCol>
                <a:gridCol w="3600400">
                  <a:extLst>
                    <a:ext uri="{9D8B030D-6E8A-4147-A177-3AD203B41FA5}">
                      <a16:colId xmlns:a16="http://schemas.microsoft.com/office/drawing/2014/main" val="3314804111"/>
                    </a:ext>
                  </a:extLst>
                </a:gridCol>
                <a:gridCol w="1908212">
                  <a:extLst>
                    <a:ext uri="{9D8B030D-6E8A-4147-A177-3AD203B41FA5}">
                      <a16:colId xmlns:a16="http://schemas.microsoft.com/office/drawing/2014/main" val="2181624312"/>
                    </a:ext>
                  </a:extLst>
                </a:gridCol>
              </a:tblGrid>
              <a:tr h="1516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региона (муниципалитета)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Выводы и рекомендации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extLst>
                  <a:ext uri="{0D108BD9-81ED-4DB2-BD59-A6C34878D82A}">
                    <a16:rowId xmlns:a16="http://schemas.microsoft.com/office/drawing/2014/main" val="583389352"/>
                  </a:ext>
                </a:extLst>
              </a:tr>
              <a:tr h="2307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Природно-климатические и экологические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 расположен в самой юго-восточной части Башкортостана. Ключевыми отраслями производства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Кугарчинском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районе традиционно являются  сельское хозяйство.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лесообразующие породы: береза, ольха серая, ольха черная, тополь черная, липа, клен, осина, сосна и лиственница.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Наш район богат также редкими видами растений.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млекопитающих доминирует  лось, кабан, косуля, бурый медведь, рысь, барсук, лисица, выдра, куница, заяц-беляк, заяц-русак, белка, летяга, тушканчик. Из ценных птиц обитают лесной глухарь, обыкновенный, тетерев обыкновенный, рябчик, куропатка серая, различные виды речных уток и другие.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реках и прудах водятся щука, налим, окунь, лещ, голавль, карась, карп, елец, хариус, форель, ручьевая,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таймень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Расширять представления детей о природе своего региона.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Рассказывать, что на территории нашего района встречаются редкие растения: занесены в «Красную книгу Республики Башкортостан», девять видов растений - в «Красную книгу Республики Башкортостан»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Здесь произрастают 74 вида растений,100 видов дикорастущих лекарственных растений..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extLst>
                  <a:ext uri="{0D108BD9-81ED-4DB2-BD59-A6C34878D82A}">
                    <a16:rowId xmlns:a16="http://schemas.microsoft.com/office/drawing/2014/main" val="2326902523"/>
                  </a:ext>
                </a:extLst>
              </a:tr>
              <a:tr h="1756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Национально-культурные и этнокультурные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Народные поэты,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писатели:З.А.Биишева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Р.Янбеков,Ш.Худайбердин,А.П.Филиппов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С.Р.Сурина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Первый президент РБ -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М.Г.Рахимов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Народные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кураисты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артисты: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Г.Ильясов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Народный герой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Каюм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Ахметшин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Историко- краеведческий музей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с.Мраково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музей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З.Биишевой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д.Туембетово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музей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Ш.Худайбердина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д.Худайбердино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праздники: «</a:t>
                      </a:r>
                      <a:r>
                        <a:rPr lang="ba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Ҡарға бутҡаһы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«Здравствуйте, односельчане», «К</a:t>
                      </a:r>
                      <a:r>
                        <a:rPr lang="ba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әҡүҡ сәйе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«Масленица», «</a:t>
                      </a:r>
                      <a:r>
                        <a:rPr lang="ba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Һ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абантуй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«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Шэжэрэ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байрамы»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бесед, чтения произведений, рассматривая фотографий (и др.) знакомим детей со знатными людьми района.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экскурсий в музеи. Организация народных праздников в ДОО, участие в сельских праздниках.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extLst>
                  <a:ext uri="{0D108BD9-81ED-4DB2-BD59-A6C34878D82A}">
                    <a16:rowId xmlns:a16="http://schemas.microsoft.com/office/drawing/2014/main" val="1350124013"/>
                  </a:ext>
                </a:extLst>
              </a:tr>
              <a:tr h="340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Культурно – исторические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число охраняемых уникальных памятников природы входят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Мурадымовское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ущелье;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Юмагузинское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водохранилище.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 фотографий.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38" marR="38838" marT="0" marB="0"/>
                </a:tc>
                <a:extLst>
                  <a:ext uri="{0D108BD9-81ED-4DB2-BD59-A6C34878D82A}">
                    <a16:rowId xmlns:a16="http://schemas.microsoft.com/office/drawing/2014/main" val="33334238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564150" y="1515547"/>
            <a:ext cx="165197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4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975"/>
          </a:xfrm>
        </p:spPr>
        <p:txBody>
          <a:bodyPr>
            <a:normAutofit fontScale="90000"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Научно-методическое сопровождение ООП ДОО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36" y="1600200"/>
            <a:ext cx="6974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765175"/>
            <a:ext cx="7345363" cy="55435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</a:t>
            </a:r>
          </a:p>
          <a:p>
            <a:r>
              <a:rPr lang="ba-RU" sz="3600" b="1" dirty="0" smtClean="0"/>
              <a:t>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137662"/>
              </p:ext>
            </p:extLst>
          </p:nvPr>
        </p:nvGraphicFramePr>
        <p:xfrm>
          <a:off x="1711315" y="692697"/>
          <a:ext cx="6480719" cy="5395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80719">
                  <a:extLst>
                    <a:ext uri="{9D8B030D-6E8A-4147-A177-3AD203B41FA5}">
                      <a16:colId xmlns:a16="http://schemas.microsoft.com/office/drawing/2014/main" val="285880390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Социально-коммуникативное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82080815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1.Мин-ш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әхес, Мәктәпкәсә йәштәге баланы социаль яҡтан үҫтереүсе программа-методик ҡулланма,Өфө:Китап,2011,Авторҙары:Аҙнабаева Ф.Ғ.,Шафиҡова Г.Р.,Йыһангирова Г.М</a:t>
                      </a:r>
                      <a:r>
                        <a:rPr lang="ba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Хеҙмәт-тормош сығанағы,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Башҡорт балалар баҡсалары өсөн комплекслы уҡытыу-тәрбиә биреү программаһы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ның  методик ҡулланма һы, Өфө:Китап,2010,Аҙнабаева Ф.Ғ.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2514548828"/>
                  </a:ext>
                </a:extLst>
              </a:tr>
              <a:tr h="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2747095269"/>
                  </a:ext>
                </a:extLst>
              </a:tr>
              <a:tr h="11216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1.Башҡортостан –тыуған илем,мәктәпкәсә йәштәге балалар өсөн Башҡортостан Республикаһын өйрәнеү программаһы, ,Өфө: Китап,2017,Ф.Ғ.Аҙнабаева,Г.Ш.Илбәкова,Ә.Р.Буранбаева,К.Ф.Мортаева.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2.Земля отцов,программа-руководство,Уфа:издательство ИРО РБ,2019,Гасанова Р.Х.,Л.Н.Гасанова.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3.Тәбиғәт һәм кеше, методик ҡулланма,Өфө: Китап,2012,Аҙнабаева Ф.Ғ.,Шафиҡова Г.Р.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4.Балалар баҡсаһында математика,методик ҡулланма,Өфө: Китап,2011,З.Ғ.Нафиҡова.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5.Я Родину свою хочу познать!Методическое пособие,БИРО,2007.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Помораева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И.А,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Позина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 Формирование элементарных математических представлений. Система работы во второй младшей, средней, старшей, подготовительной к школе группе детского сада. М.: Мозаика-синтез,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1624748213"/>
                  </a:ext>
                </a:extLst>
              </a:tr>
              <a:tr h="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2206443602"/>
                  </a:ext>
                </a:extLst>
              </a:tr>
              <a:tr h="481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Парциальная программа «Развитие речи детей» О.С. Ушаковой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Башҡорт балалар баҡсалары өсөн комплекслы уҡытыу-тәрбиә программаһы,Өфө,Китап,2009,З.Ғ.Нафиҡова.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1.Гөлбостан,методик ҡулланма, ,Өфө: Китап,2012,Ф.Ғ.Аҙнабаева,Г.Р.Йылҡыбаева,А.З.Нарынбаева,М.Р.Харисова,Р.И.Әминева.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2.Тылсымлы өндәр,методик ҡулланма, ,Өфө: Китап,2010.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2115321055"/>
                  </a:ext>
                </a:extLst>
              </a:tr>
              <a:tr h="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863034826"/>
                  </a:ext>
                </a:extLst>
              </a:tr>
              <a:tr h="12510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1.Программа «От рождения до школы» 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Т.С.Комарова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Младшая группа. Изобразительная деятельность в детском саду. Комарова Т.С. М: Мозаика --Синтез. 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 группа. Изобразительная деятельность в детском саду. Комарова Т.С. М: Мозаика --Синтез. 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Изобразительная деятельность в детском саду. Комарова Т.С. М: Мозаика --Синтез. 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Подготовительная  группа. Изобразительная деятельность в детском саду. Комарова Т.С. М: Мозаика --Синтез. 2017.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һ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ам,методик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улланм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а,Өфө,Китап,2009,Ф.Ғ.Аҙнабаева.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Хыялымдағын-һүрәткә,Һүрәт төшөрөүҙең традицион булмаған ысулдары, Өфө,Китап,2009,Ф.Ғ.Аҙнабаева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Потанцуй со мной, дружок (+CD), Композитор Санкт-Петербург, 2015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Праздник каждый день. Конспекты музыкальных занятий с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аудиоприложением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(2 CD). 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группа. ИЗО. Конспекты. Цветные ладошки. Лыкова И.А. М: Цветной мир. 2014.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Старшая группа. ИЗО. Конспекты. Цветные ладошки. Лыкова И.А. М: Цветной мир. 2015.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2282957536"/>
                  </a:ext>
                </a:extLst>
              </a:tr>
              <a:tr h="96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1311090796"/>
                  </a:ext>
                </a:extLst>
              </a:tr>
              <a:tr h="8396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1.Программа «Здоровье» Автор </a:t>
                      </a:r>
                      <a:r>
                        <a:rPr lang="ru-RU" sz="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В.Г.АлямовскаяЛободин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В.Т., Федоренко А.Д., Александрова Г.В. В стране здоровья. Программа эколого-оздоровительного воспитания дошкольников. – М., 2011.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Яфаева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В.Г. Планирование физкультурных  занятий в </a:t>
                      </a:r>
                      <a:r>
                        <a:rPr lang="ru-RU" sz="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современномДОУ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Методическое развитие.-Уфа., 2011.Пензулаева Л. И. Оздоровительная гимнастика для детей 3-7 лет. - М.,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2010.Пензулаева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Л.И. Физическая культура в детском саду. Система работы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второй </a:t>
                      </a: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младшей, средней, старшей, подготовительной к школе группах. М.: Мозаика-синтез, </a:t>
                      </a: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2012.</a:t>
                      </a:r>
                      <a:r>
                        <a:rPr lang="ba-RU" sz="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Уйнай-уйнай </a:t>
                      </a:r>
                      <a:r>
                        <a:rPr lang="ba-RU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үҫәбеҙ,,методик ҡулланма,Өфө,Китап,2010,З.Ғ.Нафиҡова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8" marR="37658" marT="0" marB="0"/>
                </a:tc>
                <a:extLst>
                  <a:ext uri="{0D108BD9-81ED-4DB2-BD59-A6C34878D82A}">
                    <a16:rowId xmlns:a16="http://schemas.microsoft.com/office/drawing/2014/main" val="4128692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21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a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Календарно-тематическое планирование содержания ООП ДОО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дмин\Desktop\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52840"/>
            <a:ext cx="4038600" cy="2620683"/>
          </a:xfr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                            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338638" y="-2989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06494"/>
              </p:ext>
            </p:extLst>
          </p:nvPr>
        </p:nvGraphicFramePr>
        <p:xfrm>
          <a:off x="2123729" y="1340773"/>
          <a:ext cx="2304256" cy="4876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3117">
                  <a:extLst>
                    <a:ext uri="{9D8B030D-6E8A-4147-A177-3AD203B41FA5}">
                      <a16:colId xmlns:a16="http://schemas.microsoft.com/office/drawing/2014/main" val="4061153802"/>
                    </a:ext>
                  </a:extLst>
                </a:gridCol>
                <a:gridCol w="1161139">
                  <a:extLst>
                    <a:ext uri="{9D8B030D-6E8A-4147-A177-3AD203B41FA5}">
                      <a16:colId xmlns:a16="http://schemas.microsoft.com/office/drawing/2014/main" val="4157869112"/>
                    </a:ext>
                  </a:extLst>
                </a:gridCol>
              </a:tblGrid>
              <a:tr h="1425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</a:rPr>
                        <a:t>Тема 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be-BY" sz="800">
                          <a:effectLst/>
                        </a:rPr>
                        <a:t> Үткәреү ваҡыты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3306613801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Белем илендә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Сентябрь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1-се аҙна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252524653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Сөмбөлә килде беҙгә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Сентябрь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2-се аҙна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2627974435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</a:rPr>
                        <a:t>Ауылда көҙгө эштәр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Сентябрь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3-сө аҙна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337279225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 dirty="0">
                          <a:effectLst/>
                        </a:rPr>
                        <a:t>«Йәшелсә һәм емеш-еләк».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Сентябрь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4-се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787775552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Һаулыҡ – ҙур байлыҡ 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Октябрь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1-се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2523441841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Башҡортостаным-илем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Октябрь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2-се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2545679867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Беҙ Рәсәйҙә йәшәйбеҙ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Октябрь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3-се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506260601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Ағастар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Октябрь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4-се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512820832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Икмәк – дәүләт байлығы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 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Ноябрь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1-се 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2081255689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Транспорт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Ноябрь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2-се 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16181345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Минең ғаиләм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Ноябрь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3-сө 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549650390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Әсә күңеле балала – бала </a:t>
                      </a:r>
                      <a:endParaRPr lang="ru-RU" sz="7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күңеле далала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Ноябрь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4 –се аҙна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60620761"/>
                  </a:ext>
                </a:extLst>
              </a:tr>
              <a:tr h="3054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</a:rPr>
                        <a:t>Гәлсәр ҡыш.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Декабрь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1-се аҙна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1026732909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«</a:t>
                      </a:r>
                      <a:r>
                        <a:rPr lang="ba-RU" sz="800">
                          <a:effectLst/>
                        </a:rPr>
                        <a:t>Юл хәрәкәте ҡағиҙәләре</a:t>
                      </a:r>
                      <a:r>
                        <a:rPr lang="ru-RU" sz="800">
                          <a:effectLst/>
                        </a:rPr>
                        <a:t>»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Декабрь 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2-се аҙна</a:t>
                      </a:r>
                      <a:endParaRPr lang="ru-RU" sz="7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</a:rPr>
                        <a:t> 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121" marR="46121" marT="0" marB="0"/>
                </a:tc>
                <a:extLst>
                  <a:ext uri="{0D108BD9-81ED-4DB2-BD59-A6C34878D82A}">
                    <a16:rowId xmlns:a16="http://schemas.microsoft.com/office/drawing/2014/main" val="2810181760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95667"/>
              </p:ext>
            </p:extLst>
          </p:nvPr>
        </p:nvGraphicFramePr>
        <p:xfrm>
          <a:off x="4427985" y="1324058"/>
          <a:ext cx="2736303" cy="54638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546855693"/>
                    </a:ext>
                  </a:extLst>
                </a:gridCol>
                <a:gridCol w="1080119">
                  <a:extLst>
                    <a:ext uri="{9D8B030D-6E8A-4147-A177-3AD203B41FA5}">
                      <a16:colId xmlns:a16="http://schemas.microsoft.com/office/drawing/2014/main" val="3112621165"/>
                    </a:ext>
                  </a:extLst>
                </a:gridCol>
              </a:tblGrid>
              <a:tr h="132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Ҡышҡы уйындар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3-сө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08777760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Хуш киләһең, Яңы Йыл!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–се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232771229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Ҡарлы-буранлы ғинуар айы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Ғинуар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87605995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Китап-белем шишмәһе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Ғинуар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3-сө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284838236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Башҡорт халыҡ йолалары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Ғинуар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240845771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Теле барҙың – иле бар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62611124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Ҡышҡы мөғжизәләр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441046522"/>
                  </a:ext>
                </a:extLst>
              </a:tr>
              <a:tr h="2165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Йылмайыуҙан башлана дуҫлыҡ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3-сө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1923088331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”Беҙҙең Армия. Гендер тәрбиәһе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369200351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 биҙәге  - ҡатын ҡыҙ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538248256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Бүлмә гөлдәре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97756408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Яҙ килә. Хуш киләһең, Науруз!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3-сө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442654501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Ҡырағай һәм йорт хайуандары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2345784114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Беҙ – буласаҡ йыһангирҙәр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2– се аҙна 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44441790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Ҡ</a:t>
                      </a:r>
                      <a:r>
                        <a:rPr lang="tt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оштар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605850931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Ер – беҙҙең уртаҡ йортобоҙ.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3-сө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1108126565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Бөжәктәр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4-се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165617836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Еңеү яҙы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550142424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a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Сәскәләр.</a:t>
                      </a:r>
                      <a:r>
                        <a:rPr lang="ru-RU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аҙна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2042216159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Салауат батыр рухы.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3-сө аҙна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193132108"/>
                  </a:ext>
                </a:extLst>
              </a:tr>
              <a:tr h="2658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Һаумы,йәмле йәй!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be-BY" sz="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4-се аҙна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97" marR="35997" marT="0" marB="0"/>
                </a:tc>
                <a:extLst>
                  <a:ext uri="{0D108BD9-81ED-4DB2-BD59-A6C34878D82A}">
                    <a16:rowId xmlns:a16="http://schemas.microsoft.com/office/drawing/2014/main" val="3220471887"/>
                  </a:ext>
                </a:extLst>
              </a:tr>
            </a:tbl>
          </a:graphicData>
        </a:graphic>
      </p:graphicFrame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648036" y="1484787"/>
            <a:ext cx="121470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1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8811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Авторские методические разработки, способствующие сохранению и развитию башкирского язык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122" y="1268760"/>
            <a:ext cx="6974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663449"/>
            <a:ext cx="7200900" cy="547211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2808061"/>
            <a:ext cx="4572000" cy="12418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ba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Өлкәндәр төркөмөндә телмәр үҫтереү буйынса  ойошторолған белем биреү эшмәкәрлеге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ba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Тема:”Яҙҙың эҙҙәре буйлап сәйәхәт”.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07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ba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этнокультурная предметно-пространственная среда группы</a:t>
            </a:r>
            <a:endPara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6468" y="528769"/>
            <a:ext cx="6974728" cy="55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25" y="3207649"/>
            <a:ext cx="3840621" cy="28714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372" y="548680"/>
            <a:ext cx="4016342" cy="2645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36" y="3248871"/>
            <a:ext cx="3993678" cy="28525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72" y="568591"/>
            <a:ext cx="3882400" cy="262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pPr marL="0" indent="0"/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Оснащенность группы современными интерактивными средствами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36" y="1600200"/>
            <a:ext cx="69747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95536" y="764704"/>
            <a:ext cx="8748464" cy="6128170"/>
          </a:xfrm>
        </p:spPr>
        <p:txBody>
          <a:bodyPr>
            <a:norm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дошкольном образовании  технические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 нет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63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3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836712"/>
            <a:ext cx="7200800" cy="54726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                     </a:t>
            </a:r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2400" b="1" dirty="0" smtClean="0"/>
              <a:t> </a:t>
            </a:r>
            <a:r>
              <a:rPr lang="ba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Иғтибарығыҙ </a:t>
            </a:r>
            <a:r>
              <a:rPr lang="ba-RU" sz="6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өсөн </a:t>
            </a:r>
            <a:r>
              <a:rPr lang="ba-RU" sz="6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рәхмәт</a:t>
            </a:r>
            <a:r>
              <a:rPr lang="ba-RU" sz="60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!</a:t>
            </a:r>
            <a:r>
              <a:rPr lang="ru-RU" sz="2400" b="1" dirty="0" smtClean="0"/>
              <a:t> 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smtClean="0"/>
              <a:t>Тәрбиәсе:Үҙәнбаева </a:t>
            </a:r>
            <a:r>
              <a:rPr lang="ru-RU" sz="2400" b="1" dirty="0" err="1" smtClean="0"/>
              <a:t>Динә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Рәшит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ҡыҙы</a:t>
            </a:r>
            <a:endParaRPr lang="ru-RU" sz="2400" b="1" dirty="0" smtClean="0"/>
          </a:p>
          <a:p>
            <a:pPr algn="ctr"/>
            <a:endParaRPr lang="ru-RU" sz="2400" b="1" dirty="0"/>
          </a:p>
          <a:p>
            <a:pPr algn="ctr"/>
            <a:endParaRPr lang="ru-RU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9217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1251</Words>
  <Application>Microsoft Office PowerPoint</Application>
  <PresentationFormat>Экран (4:3)</PresentationFormat>
  <Paragraphs>246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Реализация ООП ДОО с учетом региональных, национальных и этнокультурных особенностей Республики Башкортостан</vt:lpstr>
      <vt:lpstr>Научно-методическое сопровождение ООП ДОО</vt:lpstr>
      <vt:lpstr>Календарно-тематическое планирование содержания ООП ДОО</vt:lpstr>
      <vt:lpstr>Авторские методические разработки, способствующие сохранению и развитию башкирского языка</vt:lpstr>
      <vt:lpstr>Развивающая этнокультурная предметно-пространственная среда группы</vt:lpstr>
      <vt:lpstr>Оснащенность группы современными интерактивными средствами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Acer</cp:lastModifiedBy>
  <cp:revision>112</cp:revision>
  <dcterms:created xsi:type="dcterms:W3CDTF">2020-10-25T13:47:15Z</dcterms:created>
  <dcterms:modified xsi:type="dcterms:W3CDTF">2021-02-10T17:34:55Z</dcterms:modified>
</cp:coreProperties>
</file>