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7"/>
  </p:notesMasterIdLst>
  <p:sldIdLst>
    <p:sldId id="415" r:id="rId8"/>
    <p:sldId id="352" r:id="rId9"/>
    <p:sldId id="362" r:id="rId10"/>
    <p:sldId id="416" r:id="rId11"/>
    <p:sldId id="422" r:id="rId12"/>
    <p:sldId id="428" r:id="rId13"/>
    <p:sldId id="430" r:id="rId14"/>
    <p:sldId id="429" r:id="rId15"/>
    <p:sldId id="398" r:id="rId16"/>
    <p:sldId id="417" r:id="rId17"/>
    <p:sldId id="423" r:id="rId18"/>
    <p:sldId id="418" r:id="rId19"/>
    <p:sldId id="424" r:id="rId20"/>
    <p:sldId id="425" r:id="rId21"/>
    <p:sldId id="426" r:id="rId22"/>
    <p:sldId id="432" r:id="rId23"/>
    <p:sldId id="433" r:id="rId24"/>
    <p:sldId id="431" r:id="rId25"/>
    <p:sldId id="267" r:id="rId26"/>
  </p:sldIdLst>
  <p:sldSz cx="9144000" cy="6858000" type="screen4x3"/>
  <p:notesSz cx="6796088" cy="987425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66" autoAdjust="0"/>
    <p:restoredTop sz="85694" autoAdjust="0"/>
  </p:normalViewPr>
  <p:slideViewPr>
    <p:cSldViewPr>
      <p:cViewPr>
        <p:scale>
          <a:sx n="90" d="100"/>
          <a:sy n="90" d="100"/>
        </p:scale>
        <p:origin x="-58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7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930275" y="739775"/>
            <a:ext cx="4930775" cy="36957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0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8950"/>
            <a:ext cx="2938462" cy="485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506C3B40-082A-429D-8809-AB54DB5AE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AD1F61E-11D1-4414-952F-55309F8A7B56}" type="slidenum">
              <a:rPr lang="ru-RU" alt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19</a:t>
            </a:fld>
            <a:endParaRPr lang="ru-RU" alt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solidFill>
            <a:srgbClr val="FFFFFF"/>
          </a:solidFill>
          <a:ln/>
        </p:spPr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F39CE-245F-4D44-9D24-9425E77D6A92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C7E7-4112-44D3-A1AE-24C6D1F9BA9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2725" y="1412875"/>
            <a:ext cx="20542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50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EDD8-FA51-41DE-B44C-CB8EF0CDE978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C00C-1DA9-45AD-BA9B-6B28771C7BC7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EEDF-0483-4BA2-9334-2292DED7BAD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381A-3714-4E0E-9196-C79A74156C78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1125" cy="326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0725" y="2852738"/>
            <a:ext cx="3921125" cy="326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5F76-DD62-4697-AFBE-375966E142C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23E4-E2E6-4DA5-ADF2-61E3565F71C3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C2BA-ABEA-4CC7-BC90-259377420B48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FE9C8-42A2-4AFA-88B6-476C0C0EA29C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B6F5-D414-44D0-AB5C-5FDA9A781792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5703-0BAB-4D74-9E13-3D59E44F7BBE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565F-B063-4F41-A0BF-DBC58B4E1577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6ED3-8DBA-40EB-96D7-F6596AE0727D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2725" y="1412875"/>
            <a:ext cx="20542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50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51DB-105B-48D4-834E-A2407F05051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8978-EF20-42E4-903D-51E0E702B92A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6A0F-4DEF-46B1-A846-C06F96206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55D7-0DDE-4782-B168-16815DF75809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B21B6-C8BA-4465-9E31-D793D0C39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DAB83-5034-4025-9450-B2B76F346B29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0371-482F-42E7-B738-C05E5A2F8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19438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4838" y="731838"/>
            <a:ext cx="3121025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F33B-5C8C-4402-A2B1-E39BBAF6D62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6B28-B11A-4852-B2B4-6C82A20C04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344E-398A-48E6-8C6E-A4782B5E919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AFBD-9732-4928-8D9C-4BFDDA683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7F6B1-BADE-4381-9C42-F4AC933B2813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B7CD-2D7D-4EF8-86F3-D29E8BBFF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B124-8CFB-4DB4-A9F9-72642FB360C2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3EE7-E60C-4251-AD7B-B12C19647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CC26-F84C-425E-82ED-542F789ED2E2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AA65-FDC0-4D59-A1BB-A2D37E3C0E6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80C20-41B7-439D-8A8E-E0A634BE3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BC153-F85E-4B5B-8912-0F246C7156B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06AB-639E-4FE8-A937-11C1F9B94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D284-B207-4AA9-A234-AF206C23300D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7DF3-63D9-49A8-8900-BA36F0932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731838"/>
            <a:ext cx="1787525" cy="4775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4938" cy="4775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9D2C-8D43-43D6-8AE3-86934E2E5BF9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F469-6004-4DDC-8F97-82B078A5B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2764-ED1C-4D5A-8900-2ADCEA53989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69D60-B879-4FC9-ABBD-9B1F612FBB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137B5-CB19-4D74-9FAC-E4C08A748E06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AAA5-038D-47D7-853F-8E2E9969C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4043-C642-46F3-B6C1-4E2CC60EF20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36893-23F0-4F0C-A6E3-CCBF9CBECB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22475" y="4606925"/>
            <a:ext cx="2905125" cy="82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0" y="4606925"/>
            <a:ext cx="2905125" cy="82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607B-EFF4-44DD-9A73-8EB1708A300D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6DB1-3586-46DB-A1AB-859BC89709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6FAC0-EE63-426E-9F92-A91125875FF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1681-2F54-4805-B6AB-FA199DF3E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D8A4-4C85-496F-9E7E-F0AF595C9058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7741-BD25-4BA4-9C6A-03FDBEF36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21125" cy="326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0725" y="2852738"/>
            <a:ext cx="3921125" cy="326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4AA02-6444-476A-B060-E6B0F1BF2323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FA52-2AA9-4707-851E-3AA074D6E069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51B50-612A-42F3-BCFF-217EEA9AD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0CDE-2C69-44D4-9038-717A3B5D241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E249-D738-4CC8-B6F8-15217EE8B4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F451D-42B0-4519-83BC-B74F8BFA5145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4DAB-D96E-435C-9000-5C3EF8AA9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1736-B99B-4152-B11E-4DF975558BD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66F7-ECF7-43C0-ACE7-6DA3FD532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2173288"/>
            <a:ext cx="1492250" cy="326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22475" y="2173288"/>
            <a:ext cx="4324350" cy="326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855A8-AF13-4FF6-86F7-D4CA5B3834CA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A683-854D-4F9E-914F-5B437FA93A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4AB9-68DF-4527-A9A5-CEC30384FF8A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409A-B622-4B4B-A348-9F12B726D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D438-2353-42DD-A2AA-FC3A17AE7E1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39703-4B9E-4233-AA0E-61E160612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4ACF9-CF91-43A8-A028-C4012320D4CA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3C2A-EF19-45A5-90F7-73954606D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396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396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D42F-5B91-442B-B53A-DD13BD3573E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027-96A8-4DBD-8D0C-D2B677084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7630-BDE3-4A8A-9062-6CD7CB857440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B236-D77C-4FBD-AE9A-DEC7DFE08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21F8-1154-4C8E-92D4-C52BF7902016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6922-1CD1-461B-A178-3E31199E956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77B1-2CCF-4048-957A-F4E60F431D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DD39-5641-43EC-9794-A4A644296F20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0FFE2-DB50-4B5A-B188-A9632C7BA6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02C6-ABCB-4CB4-BEB7-BFE5957109D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C17D-10A0-41DA-AC94-ABF1DA9E6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6E810-F249-4AED-BA44-6E7167E7281C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8542-B504-415F-BA6A-9DE49F7ED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2E35-0C96-4CD9-BFE6-198341CD9F3D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C721-0F8C-42A2-A9BF-04C7341C5B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300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0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A623-EB07-42E4-884B-FA45A57D7A7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0C45-45BE-4508-B5BC-C5191E3C80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D586-931C-44A3-A44D-5CB86B5A72B5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3EC20-C6E2-469A-B444-1F99F50BE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EB36-74F8-4FB7-8F93-D6EA45AC3251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F6E5-A1F7-4427-AABA-1A979D1325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F59C-FD2D-49CB-8836-29F7B55B07BC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F5C6-A9E6-4B15-96B9-CF07CDB4D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396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396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3DAD-A945-4F08-B64D-C991971932D2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86825-32C8-4A7A-A5F7-4BC683495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D8C41-E0EE-46B7-BF4B-4D09E0FD53F5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2C89-4F46-46CC-8197-91C2F09478BC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8A9E8-3978-425C-A922-E9E7CB8CA3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7C7C-BDCF-498E-9EA9-173BFF135126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197F-A089-4BDE-8C6D-E676B148A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2288-382F-41FF-9793-3C157F80A4CE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2EA7-9CE2-44E8-B801-B8535FA4F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0AEA-2CD4-46EB-A28C-847C49270400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6C12-B53C-435D-ABC7-3C4D022DF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4697-29CA-4230-9387-F8A87DF838EC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DB6C-6656-422E-A099-F8E224E65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14286-E282-488B-BB05-FBE6FE761D8B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9741-C448-41D0-9955-77489B87D8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4225" cy="3968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68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A946-61E5-40CF-9057-E5882ABE296B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9360-AB48-4C4F-AA17-9D28E5ABF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83B6-8101-432F-A6FB-95F303917143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3D18-2F75-474F-930F-E53D3BA478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A6FB-8383-4F8F-8639-03105DCE91DE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4E6A-CC73-41D6-BB54-1AA27EEAF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DAF7-FAF4-427F-BDE0-C0DB94CFD735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15DB-A428-4525-A3B1-5847F435FF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1C3B-9FE3-46DC-8347-5DB56BD5F54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260D-439D-4745-B0F3-5CF2D39ACE9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E6480-53FD-41E6-B046-FCA94961B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0E2C-9441-4E60-89E0-7EDFEE572FFE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B4BB-7903-4A59-91DA-E949B4F75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ABEC-CEC9-41BB-8C61-26773D5C209F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0C97-C26E-45E8-93F3-08E740553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0252-1CDF-403C-865A-F0A9B6317090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6A69-711A-4FB8-B63A-1F623BE6EE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A274-B814-47FC-AB96-F92B9100C360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C053-9A34-46DA-A85C-68BE1AA7B7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19F-9A83-41E6-AB35-0B77848FD37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8BE4-0480-4B52-9F4C-890EC961F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16CB-4F3E-421A-A1F9-0E0E68A72D4B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19D0-6CEA-4594-B173-788985C91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3956-ED08-4F10-AC2C-1E5AABDCB952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D52A-97BD-4016-9ABC-7CE891938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4DD7-E78B-480E-83A5-1C768D31E22D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6040-B309-4A7D-BED2-7118D4ADCA23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1662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7994650" cy="326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20855A00-5D81-431B-84B6-D21C08B520AC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1662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7994650" cy="326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D6423472-9322-4FB4-AF2B-525C0B64AA0C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9B4"/>
            </a:gs>
            <a:gs pos="100000">
              <a:srgbClr val="FFF46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custGeom>
            <a:avLst/>
            <a:gdLst>
              <a:gd name="G0" fmla="+- 12700 0 0"/>
              <a:gd name="G1" fmla="+- 2434 0 0"/>
              <a:gd name="G2" fmla="+- 4868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4868"/>
                </a:lnTo>
                <a:lnTo>
                  <a:pt x="0" y="4868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5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custGeom>
            <a:avLst/>
            <a:gdLst>
              <a:gd name="G0" fmla="+- 12700 0 0"/>
              <a:gd name="G1" fmla="+- 7091 0 0"/>
              <a:gd name="G2" fmla="+- 14182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14182"/>
                </a:lnTo>
                <a:lnTo>
                  <a:pt x="0" y="14182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3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custGeom>
            <a:avLst/>
            <a:gdLst>
              <a:gd name="T0" fmla="*/ 9144000 w 9144000"/>
              <a:gd name="T1" fmla="*/ 1143000 h 2286000"/>
              <a:gd name="T2" fmla="*/ 4572000 w 9144000"/>
              <a:gd name="T3" fmla="*/ 2286000 h 2286000"/>
              <a:gd name="T4" fmla="*/ 0 w 9144000"/>
              <a:gd name="T5" fmla="*/ 1143000 h 2286000"/>
              <a:gd name="T6" fmla="*/ 4572000 w 91440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2286000"/>
              <a:gd name="T14" fmla="*/ 9144000 w 91440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286000">
                <a:moveTo>
                  <a:pt x="0" y="0"/>
                </a:moveTo>
                <a:lnTo>
                  <a:pt x="25400" y="0"/>
                </a:lnTo>
                <a:lnTo>
                  <a:pt x="254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EFAC9">
                  <a:alpha val="5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custGeom>
            <a:avLst/>
            <a:gdLst>
              <a:gd name="G0" fmla="+- 12700 0 0"/>
              <a:gd name="G1" fmla="*/ 1 52459 25856"/>
              <a:gd name="G2" fmla="*/ G1 13024 1"/>
              <a:gd name="G3" fmla="*/ G2 1 52096"/>
              <a:gd name="G4" fmla="cos G0 G3"/>
              <a:gd name="G5" fmla="+- 7091 0 0"/>
              <a:gd name="G6" fmla="*/ 1 52459 25856"/>
              <a:gd name="G7" fmla="*/ G6 13024 1"/>
              <a:gd name="G8" fmla="*/ G7 1 52096"/>
              <a:gd name="G9" fmla="sin G5 G8"/>
              <a:gd name="G10" fmla="+- 12700 0 0"/>
              <a:gd name="G11" fmla="+- G10 0 G4"/>
              <a:gd name="G12" fmla="+- G10 G4 0"/>
              <a:gd name="G13" fmla="*/ 1 0 51712"/>
              <a:gd name="G14" fmla="+- G12 0 G13"/>
              <a:gd name="G15" fmla="+- 7091 0 0"/>
              <a:gd name="G16" fmla="+- G15 0 G9"/>
              <a:gd name="G17" fmla="+- G15 G9 0"/>
              <a:gd name="G18" fmla="*/ 1 0 51712"/>
              <a:gd name="G19" fmla="+- G17 0 G18"/>
              <a:gd name="G20" fmla="+- 14182 0 0"/>
              <a:gd name="G21" fmla="+- 25400 0 0"/>
              <a:gd name="G22" fmla="+- 180 0 0"/>
              <a:gd name="G23" fmla="+- 90 0 0"/>
              <a:gd name="G24" fmla="+- 270 0 0"/>
              <a:gd name="G25" fmla="+- 90 0 0"/>
              <a:gd name="G26" fmla="*/ 1 0 51712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91"/>
                </a:moveTo>
                <a:lnTo>
                  <a:pt x="12700" y="7091"/>
                </a:lnTo>
                <a:lnTo>
                  <a:pt x="180" y="90"/>
                </a:lnTo>
                <a:lnTo>
                  <a:pt x="12700" y="709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066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1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95DA357F-ED3F-42DB-AE75-B372A354483B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08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209D5901-59D3-4047-AB18-AB125E54BE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03988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308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2863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9B4"/>
            </a:gs>
            <a:gs pos="100000">
              <a:srgbClr val="FFF46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custGeom>
            <a:avLst/>
            <a:gdLst>
              <a:gd name="G0" fmla="+- 12700 0 0"/>
              <a:gd name="G1" fmla="+- 2434 0 0"/>
              <a:gd name="G2" fmla="+- 4868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4868"/>
                </a:lnTo>
                <a:lnTo>
                  <a:pt x="0" y="4868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5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custGeom>
            <a:avLst/>
            <a:gdLst>
              <a:gd name="G0" fmla="+- 12700 0 0"/>
              <a:gd name="G1" fmla="+- 7091 0 0"/>
              <a:gd name="G2" fmla="+- 14182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14182"/>
                </a:lnTo>
                <a:lnTo>
                  <a:pt x="0" y="14182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3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custGeom>
            <a:avLst/>
            <a:gdLst>
              <a:gd name="T0" fmla="*/ 9144000 w 9144000"/>
              <a:gd name="T1" fmla="*/ 1143000 h 2286000"/>
              <a:gd name="T2" fmla="*/ 4572000 w 9144000"/>
              <a:gd name="T3" fmla="*/ 2286000 h 2286000"/>
              <a:gd name="T4" fmla="*/ 0 w 9144000"/>
              <a:gd name="T5" fmla="*/ 1143000 h 2286000"/>
              <a:gd name="T6" fmla="*/ 4572000 w 91440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2286000"/>
              <a:gd name="T14" fmla="*/ 9144000 w 91440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286000">
                <a:moveTo>
                  <a:pt x="0" y="0"/>
                </a:moveTo>
                <a:lnTo>
                  <a:pt x="25400" y="0"/>
                </a:lnTo>
                <a:lnTo>
                  <a:pt x="254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EFAC9">
                  <a:alpha val="5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custGeom>
            <a:avLst/>
            <a:gdLst>
              <a:gd name="G0" fmla="+- 12700 0 0"/>
              <a:gd name="G1" fmla="*/ 1 52459 25856"/>
              <a:gd name="G2" fmla="*/ G1 13024 1"/>
              <a:gd name="G3" fmla="*/ G2 1 52096"/>
              <a:gd name="G4" fmla="cos G0 G3"/>
              <a:gd name="G5" fmla="+- 7091 0 0"/>
              <a:gd name="G6" fmla="*/ 1 52459 25856"/>
              <a:gd name="G7" fmla="*/ G6 13024 1"/>
              <a:gd name="G8" fmla="*/ G7 1 52096"/>
              <a:gd name="G9" fmla="sin G5 G8"/>
              <a:gd name="G10" fmla="+- 12700 0 0"/>
              <a:gd name="G11" fmla="+- G10 0 G4"/>
              <a:gd name="G12" fmla="+- G10 G4 0"/>
              <a:gd name="G13" fmla="*/ 1 0 51712"/>
              <a:gd name="G14" fmla="+- G12 0 G13"/>
              <a:gd name="G15" fmla="+- 7091 0 0"/>
              <a:gd name="G16" fmla="+- G15 0 G9"/>
              <a:gd name="G17" fmla="+- G15 G9 0"/>
              <a:gd name="G18" fmla="*/ 1 0 51712"/>
              <a:gd name="G19" fmla="+- G17 0 G18"/>
              <a:gd name="G20" fmla="+- 14182 0 0"/>
              <a:gd name="G21" fmla="+- 25400 0 0"/>
              <a:gd name="G22" fmla="+- 180 0 0"/>
              <a:gd name="G23" fmla="+- 90 0 0"/>
              <a:gd name="G24" fmla="+- 270 0 0"/>
              <a:gd name="G25" fmla="+- 90 0 0"/>
              <a:gd name="G26" fmla="*/ 1 0 51712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91"/>
                </a:moveTo>
                <a:lnTo>
                  <a:pt x="12700" y="7091"/>
                </a:lnTo>
                <a:lnTo>
                  <a:pt x="180" y="90"/>
                </a:lnTo>
                <a:lnTo>
                  <a:pt x="12700" y="709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custGeom>
            <a:avLst/>
            <a:gdLst>
              <a:gd name="G0" fmla="+- 12700 0 0"/>
              <a:gd name="G1" fmla="*/ 1 8309 2"/>
              <a:gd name="G2" fmla="+- 8309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8309"/>
                </a:lnTo>
                <a:lnTo>
                  <a:pt x="0" y="8309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6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custGeom>
            <a:avLst/>
            <a:gdLst>
              <a:gd name="G0" fmla="+- 12700 0 0"/>
              <a:gd name="G1" fmla="*/ 1 10741 2"/>
              <a:gd name="G2" fmla="+- 10741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10741"/>
                </a:lnTo>
                <a:lnTo>
                  <a:pt x="0" y="10741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5000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custGeom>
            <a:avLst/>
            <a:gdLst>
              <a:gd name="T0" fmla="*/ 9144000 w 9144000"/>
              <a:gd name="T1" fmla="*/ 1143000 h 2286000"/>
              <a:gd name="T2" fmla="*/ 4572000 w 9144000"/>
              <a:gd name="T3" fmla="*/ 2286000 h 2286000"/>
              <a:gd name="T4" fmla="*/ 0 w 9144000"/>
              <a:gd name="T5" fmla="*/ 1143000 h 2286000"/>
              <a:gd name="T6" fmla="*/ 4572000 w 91440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2286000"/>
              <a:gd name="T14" fmla="*/ 9144000 w 91440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286000">
                <a:moveTo>
                  <a:pt x="0" y="0"/>
                </a:moveTo>
                <a:lnTo>
                  <a:pt x="25400" y="0"/>
                </a:lnTo>
                <a:lnTo>
                  <a:pt x="254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EFAC9">
                  <a:alpha val="5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custGeom>
            <a:avLst/>
            <a:gdLst>
              <a:gd name="G0" fmla="+- 12700 0 0"/>
              <a:gd name="G1" fmla="*/ 1 52459 25856"/>
              <a:gd name="G2" fmla="*/ G1 13024 1"/>
              <a:gd name="G3" fmla="*/ G2 1 52096"/>
              <a:gd name="G4" fmla="cos G0 G3"/>
              <a:gd name="G5" fmla="+- 7091 0 0"/>
              <a:gd name="G6" fmla="*/ 1 52459 25856"/>
              <a:gd name="G7" fmla="*/ G6 13024 1"/>
              <a:gd name="G8" fmla="*/ G7 1 52096"/>
              <a:gd name="G9" fmla="sin G5 G8"/>
              <a:gd name="G10" fmla="+- 12700 0 0"/>
              <a:gd name="G11" fmla="+- G10 0 G4"/>
              <a:gd name="G12" fmla="+- G10 G4 0"/>
              <a:gd name="G13" fmla="*/ 1 0 51712"/>
              <a:gd name="G14" fmla="+- G12 0 G13"/>
              <a:gd name="G15" fmla="+- 7091 0 0"/>
              <a:gd name="G16" fmla="+- G15 0 G9"/>
              <a:gd name="G17" fmla="+- G15 G9 0"/>
              <a:gd name="G18" fmla="*/ 1 0 51712"/>
              <a:gd name="G19" fmla="+- G17 0 G18"/>
              <a:gd name="G20" fmla="+- 14182 0 0"/>
              <a:gd name="G21" fmla="+- 25400 0 0"/>
              <a:gd name="G22" fmla="+- 180 0 0"/>
              <a:gd name="G23" fmla="+- 90 0 0"/>
              <a:gd name="G24" fmla="+- 270 0 0"/>
              <a:gd name="G25" fmla="+- 90 0 0"/>
              <a:gd name="G26" fmla="*/ 1 0 51712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91"/>
                </a:moveTo>
                <a:lnTo>
                  <a:pt x="12700" y="7091"/>
                </a:lnTo>
                <a:lnTo>
                  <a:pt x="180" y="90"/>
                </a:lnTo>
                <a:lnTo>
                  <a:pt x="12700" y="709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033588" y="2173288"/>
            <a:ext cx="5957887" cy="241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410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22475" y="4606925"/>
            <a:ext cx="5962650" cy="82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066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1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E63033C2-88BB-4D44-BE33-A46558E7E095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08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7F7246D1-312B-4423-9EF7-3148FF8864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9B4"/>
            </a:gs>
            <a:gs pos="100000">
              <a:srgbClr val="FFF46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custGeom>
            <a:avLst/>
            <a:gdLst>
              <a:gd name="G0" fmla="+- 12700 0 0"/>
              <a:gd name="G1" fmla="+- 2434 0 0"/>
              <a:gd name="G2" fmla="+- 4868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4868"/>
                </a:lnTo>
                <a:lnTo>
                  <a:pt x="0" y="4868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5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custGeom>
            <a:avLst/>
            <a:gdLst>
              <a:gd name="G0" fmla="+- 12700 0 0"/>
              <a:gd name="G1" fmla="+- 7091 0 0"/>
              <a:gd name="G2" fmla="+- 14182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14182"/>
                </a:lnTo>
                <a:lnTo>
                  <a:pt x="0" y="14182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3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custGeom>
            <a:avLst/>
            <a:gdLst>
              <a:gd name="T0" fmla="*/ 9144000 w 9144000"/>
              <a:gd name="T1" fmla="*/ 1143000 h 2286000"/>
              <a:gd name="T2" fmla="*/ 4572000 w 9144000"/>
              <a:gd name="T3" fmla="*/ 2286000 h 2286000"/>
              <a:gd name="T4" fmla="*/ 0 w 9144000"/>
              <a:gd name="T5" fmla="*/ 1143000 h 2286000"/>
              <a:gd name="T6" fmla="*/ 4572000 w 91440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2286000"/>
              <a:gd name="T14" fmla="*/ 9144000 w 91440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286000">
                <a:moveTo>
                  <a:pt x="0" y="0"/>
                </a:moveTo>
                <a:lnTo>
                  <a:pt x="25400" y="0"/>
                </a:lnTo>
                <a:lnTo>
                  <a:pt x="254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EFAC9">
                  <a:alpha val="5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custGeom>
            <a:avLst/>
            <a:gdLst>
              <a:gd name="G0" fmla="+- 12700 0 0"/>
              <a:gd name="G1" fmla="*/ 1 52459 25856"/>
              <a:gd name="G2" fmla="*/ G1 13024 1"/>
              <a:gd name="G3" fmla="*/ G2 1 52096"/>
              <a:gd name="G4" fmla="cos G0 G3"/>
              <a:gd name="G5" fmla="+- 7091 0 0"/>
              <a:gd name="G6" fmla="*/ 1 52459 25856"/>
              <a:gd name="G7" fmla="*/ G6 13024 1"/>
              <a:gd name="G8" fmla="*/ G7 1 52096"/>
              <a:gd name="G9" fmla="sin G5 G8"/>
              <a:gd name="G10" fmla="+- 12700 0 0"/>
              <a:gd name="G11" fmla="+- G10 0 G4"/>
              <a:gd name="G12" fmla="+- G10 G4 0"/>
              <a:gd name="G13" fmla="*/ 1 0 51712"/>
              <a:gd name="G14" fmla="+- G12 0 G13"/>
              <a:gd name="G15" fmla="+- 7091 0 0"/>
              <a:gd name="G16" fmla="+- G15 0 G9"/>
              <a:gd name="G17" fmla="+- G15 G9 0"/>
              <a:gd name="G18" fmla="*/ 1 0 51712"/>
              <a:gd name="G19" fmla="+- G17 0 G18"/>
              <a:gd name="G20" fmla="+- 14182 0 0"/>
              <a:gd name="G21" fmla="+- 25400 0 0"/>
              <a:gd name="G22" fmla="+- 180 0 0"/>
              <a:gd name="G23" fmla="+- 90 0 0"/>
              <a:gd name="G24" fmla="+- 270 0 0"/>
              <a:gd name="G25" fmla="+- 90 0 0"/>
              <a:gd name="G26" fmla="*/ 1 0 51712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91"/>
                </a:moveTo>
                <a:lnTo>
                  <a:pt x="12700" y="7091"/>
                </a:lnTo>
                <a:lnTo>
                  <a:pt x="180" y="90"/>
                </a:lnTo>
                <a:lnTo>
                  <a:pt x="12700" y="709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066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1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1B062660-4054-41F8-8748-68F8FE9603E3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08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278A0FC0-686C-4D9B-AEFA-F6B226E3E9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1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51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396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9B4"/>
            </a:gs>
            <a:gs pos="100000">
              <a:srgbClr val="FFF46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custGeom>
            <a:avLst/>
            <a:gdLst>
              <a:gd name="G0" fmla="+- 12700 0 0"/>
              <a:gd name="G1" fmla="+- 2434 0 0"/>
              <a:gd name="G2" fmla="+- 4868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4868"/>
                </a:lnTo>
                <a:lnTo>
                  <a:pt x="0" y="4868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5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custGeom>
            <a:avLst/>
            <a:gdLst>
              <a:gd name="G0" fmla="+- 12700 0 0"/>
              <a:gd name="G1" fmla="+- 7091 0 0"/>
              <a:gd name="G2" fmla="+- 14182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14182"/>
                </a:lnTo>
                <a:lnTo>
                  <a:pt x="0" y="14182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3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custGeom>
            <a:avLst/>
            <a:gdLst>
              <a:gd name="T0" fmla="*/ 9144000 w 9144000"/>
              <a:gd name="T1" fmla="*/ 1143000 h 2286000"/>
              <a:gd name="T2" fmla="*/ 4572000 w 9144000"/>
              <a:gd name="T3" fmla="*/ 2286000 h 2286000"/>
              <a:gd name="T4" fmla="*/ 0 w 9144000"/>
              <a:gd name="T5" fmla="*/ 1143000 h 2286000"/>
              <a:gd name="T6" fmla="*/ 4572000 w 91440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2286000"/>
              <a:gd name="T14" fmla="*/ 9144000 w 91440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286000">
                <a:moveTo>
                  <a:pt x="0" y="0"/>
                </a:moveTo>
                <a:lnTo>
                  <a:pt x="25400" y="0"/>
                </a:lnTo>
                <a:lnTo>
                  <a:pt x="254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EFAC9">
                  <a:alpha val="5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custGeom>
            <a:avLst/>
            <a:gdLst>
              <a:gd name="G0" fmla="+- 12700 0 0"/>
              <a:gd name="G1" fmla="*/ 1 52459 25856"/>
              <a:gd name="G2" fmla="*/ G1 13024 1"/>
              <a:gd name="G3" fmla="*/ G2 1 52096"/>
              <a:gd name="G4" fmla="cos G0 G3"/>
              <a:gd name="G5" fmla="+- 7091 0 0"/>
              <a:gd name="G6" fmla="*/ 1 52459 25856"/>
              <a:gd name="G7" fmla="*/ G6 13024 1"/>
              <a:gd name="G8" fmla="*/ G7 1 52096"/>
              <a:gd name="G9" fmla="sin G5 G8"/>
              <a:gd name="G10" fmla="+- 12700 0 0"/>
              <a:gd name="G11" fmla="+- G10 0 G4"/>
              <a:gd name="G12" fmla="+- G10 G4 0"/>
              <a:gd name="G13" fmla="*/ 1 0 51712"/>
              <a:gd name="G14" fmla="+- G12 0 G13"/>
              <a:gd name="G15" fmla="+- 7091 0 0"/>
              <a:gd name="G16" fmla="+- G15 0 G9"/>
              <a:gd name="G17" fmla="+- G15 G9 0"/>
              <a:gd name="G18" fmla="*/ 1 0 51712"/>
              <a:gd name="G19" fmla="+- G17 0 G18"/>
              <a:gd name="G20" fmla="+- 14182 0 0"/>
              <a:gd name="G21" fmla="+- 25400 0 0"/>
              <a:gd name="G22" fmla="+- 180 0 0"/>
              <a:gd name="G23" fmla="+- 90 0 0"/>
              <a:gd name="G24" fmla="+- 270 0 0"/>
              <a:gd name="G25" fmla="+- 90 0 0"/>
              <a:gd name="G26" fmla="*/ 1 0 51712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91"/>
                </a:moveTo>
                <a:lnTo>
                  <a:pt x="12700" y="7091"/>
                </a:lnTo>
                <a:lnTo>
                  <a:pt x="180" y="90"/>
                </a:lnTo>
                <a:lnTo>
                  <a:pt x="12700" y="709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03988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066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1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6341D8FA-E40E-48FD-ADD9-2446D03C8EE4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08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0A393B78-FE54-4798-BBE5-A0E7371D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15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396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9B4"/>
            </a:gs>
            <a:gs pos="100000">
              <a:srgbClr val="FFF46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custGeom>
            <a:avLst/>
            <a:gdLst>
              <a:gd name="G0" fmla="+- 12700 0 0"/>
              <a:gd name="G1" fmla="+- 2434 0 0"/>
              <a:gd name="G2" fmla="+- 4868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4868"/>
                </a:lnTo>
                <a:lnTo>
                  <a:pt x="0" y="4868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5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custGeom>
            <a:avLst/>
            <a:gdLst>
              <a:gd name="G0" fmla="+- 12700 0 0"/>
              <a:gd name="G1" fmla="+- 7091 0 0"/>
              <a:gd name="G2" fmla="+- 14182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14182"/>
                </a:lnTo>
                <a:lnTo>
                  <a:pt x="0" y="14182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3999"/>
                </a:srgbClr>
              </a:gs>
              <a:gs pos="100000">
                <a:srgbClr val="FEFAC9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custGeom>
            <a:avLst/>
            <a:gdLst>
              <a:gd name="T0" fmla="*/ 9144000 w 9144000"/>
              <a:gd name="T1" fmla="*/ 1143000 h 2286000"/>
              <a:gd name="T2" fmla="*/ 4572000 w 9144000"/>
              <a:gd name="T3" fmla="*/ 2286000 h 2286000"/>
              <a:gd name="T4" fmla="*/ 0 w 9144000"/>
              <a:gd name="T5" fmla="*/ 1143000 h 2286000"/>
              <a:gd name="T6" fmla="*/ 4572000 w 91440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2286000"/>
              <a:gd name="T14" fmla="*/ 9144000 w 91440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286000">
                <a:moveTo>
                  <a:pt x="0" y="0"/>
                </a:moveTo>
                <a:lnTo>
                  <a:pt x="25400" y="0"/>
                </a:lnTo>
                <a:lnTo>
                  <a:pt x="254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EFAC9">
                  <a:alpha val="5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custGeom>
            <a:avLst/>
            <a:gdLst>
              <a:gd name="G0" fmla="+- 12700 0 0"/>
              <a:gd name="G1" fmla="*/ 1 52459 25856"/>
              <a:gd name="G2" fmla="*/ G1 13024 1"/>
              <a:gd name="G3" fmla="*/ G2 1 52096"/>
              <a:gd name="G4" fmla="cos G0 G3"/>
              <a:gd name="G5" fmla="+- 7091 0 0"/>
              <a:gd name="G6" fmla="*/ 1 52459 25856"/>
              <a:gd name="G7" fmla="*/ G6 13024 1"/>
              <a:gd name="G8" fmla="*/ G7 1 52096"/>
              <a:gd name="G9" fmla="sin G5 G8"/>
              <a:gd name="G10" fmla="+- 12700 0 0"/>
              <a:gd name="G11" fmla="+- G10 0 G4"/>
              <a:gd name="G12" fmla="+- G10 G4 0"/>
              <a:gd name="G13" fmla="*/ 1 0 51712"/>
              <a:gd name="G14" fmla="+- G12 0 G13"/>
              <a:gd name="G15" fmla="+- 7091 0 0"/>
              <a:gd name="G16" fmla="+- G15 0 G9"/>
              <a:gd name="G17" fmla="+- G15 G9 0"/>
              <a:gd name="G18" fmla="*/ 1 0 51712"/>
              <a:gd name="G19" fmla="+- G17 0 G18"/>
              <a:gd name="G20" fmla="+- 14182 0 0"/>
              <a:gd name="G21" fmla="+- 25400 0 0"/>
              <a:gd name="G22" fmla="+- 180 0 0"/>
              <a:gd name="G23" fmla="+- 90 0 0"/>
              <a:gd name="G24" fmla="+- 270 0 0"/>
              <a:gd name="G25" fmla="+- 90 0 0"/>
              <a:gd name="G26" fmla="*/ 1 0 51712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91"/>
                </a:moveTo>
                <a:lnTo>
                  <a:pt x="12700" y="7091"/>
                </a:lnTo>
                <a:lnTo>
                  <a:pt x="180" y="90"/>
                </a:lnTo>
                <a:lnTo>
                  <a:pt x="12700" y="709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71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066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1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FE70126C-9A0D-4136-BDA8-BFDEF1DA7C22}" type="datetime1">
              <a:rPr lang="ru-RU" altLang="ru-RU"/>
              <a:pPr>
                <a:defRPr/>
              </a:pPr>
              <a:t>17.02.2017</a:t>
            </a:fld>
            <a:endParaRPr lang="ru-RU" altLang="ru-RU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0863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b="1">
                <a:solidFill>
                  <a:srgbClr val="80808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DF0A7752-27EB-47EF-BE58-0F11368C0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rebuchet MS" charset="0"/>
          <a:ea typeface="Microsoft YaHei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827088" y="2133600"/>
            <a:ext cx="7772400" cy="2159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 подходах к разработке</a:t>
            </a:r>
            <a:br>
              <a:rPr lang="ru-RU" altLang="ru-RU" sz="32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всероссийских проверочных работ </a:t>
            </a:r>
            <a:br>
              <a:rPr lang="ru-RU" altLang="ru-RU" sz="32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по пяти предметам </a:t>
            </a:r>
            <a:br>
              <a:rPr lang="ru-RU" altLang="ru-RU" sz="32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для обучающихся 11 классов</a:t>
            </a:r>
            <a:endParaRPr lang="ru-RU" altLang="ru-RU" b="1" smtClean="0">
              <a:solidFill>
                <a:srgbClr val="00664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5661025"/>
            <a:ext cx="6400800" cy="792163"/>
          </a:xfrm>
        </p:spPr>
        <p:txBody>
          <a:bodyPr/>
          <a:lstStyle/>
          <a:p>
            <a:pPr algn="r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Демидова М.Ю., руководитель Центра педагогических измерений ФГБНУ «ФИПИ»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502525" cy="1135063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</a:rPr>
              <a:t>Наиболее значимые элементы содержания. Примеры заданий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825" y="5084763"/>
            <a:ext cx="4535488" cy="152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63688"/>
            <a:ext cx="4446588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111500"/>
            <a:ext cx="4481512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71550" y="128588"/>
            <a:ext cx="7861300" cy="1135062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</a:rPr>
              <a:t>Методы научного познания. Примеры заданий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73175"/>
            <a:ext cx="3960813" cy="538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59313"/>
            <a:ext cx="4432300" cy="200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6725" y="1557338"/>
            <a:ext cx="4572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Microsoft YaHei"/>
                <a:cs typeface="+mj-cs"/>
              </a:rPr>
              <a:t>Понимание фундаментальных опытов.</a:t>
            </a:r>
          </a:p>
          <a:p>
            <a:pPr algn="l">
              <a:defRPr/>
            </a:pPr>
            <a:endParaRPr lang="ru-RU" b="1" kern="0" dirty="0">
              <a:solidFill>
                <a:schemeClr val="accent1">
                  <a:lumMod val="50000"/>
                </a:schemeClr>
              </a:solidFill>
              <a:latin typeface="Arial"/>
              <a:ea typeface="Microsoft YaHei"/>
              <a:cs typeface="+mj-cs"/>
            </a:endParaRPr>
          </a:p>
          <a:p>
            <a:pPr algn="l">
              <a:defRPr/>
            </a:pPr>
            <a:endParaRPr lang="ru-RU" b="1" kern="0" dirty="0">
              <a:solidFill>
                <a:schemeClr val="accent1">
                  <a:lumMod val="50000"/>
                </a:schemeClr>
              </a:solidFill>
              <a:latin typeface="Arial"/>
              <a:ea typeface="Microsoft YaHei"/>
              <a:cs typeface="+mj-cs"/>
            </a:endParaRPr>
          </a:p>
          <a:p>
            <a:pPr algn="l">
              <a:defRPr/>
            </a:pPr>
            <a:endParaRPr lang="ru-RU" b="1" kern="0" dirty="0">
              <a:solidFill>
                <a:schemeClr val="accent1">
                  <a:lumMod val="50000"/>
                </a:schemeClr>
              </a:solidFill>
              <a:latin typeface="Arial"/>
              <a:ea typeface="Microsoft YaHei"/>
              <a:cs typeface="+mj-cs"/>
            </a:endParaRPr>
          </a:p>
          <a:p>
            <a:pPr algn="l">
              <a:defRPr/>
            </a:pPr>
            <a:endParaRPr lang="ru-RU" b="1" kern="0" dirty="0">
              <a:solidFill>
                <a:schemeClr val="accent1">
                  <a:lumMod val="50000"/>
                </a:schemeClr>
              </a:solidFill>
              <a:latin typeface="Arial"/>
              <a:ea typeface="Microsoft YaHei"/>
              <a:cs typeface="+mj-cs"/>
            </a:endParaRPr>
          </a:p>
          <a:p>
            <a:pPr algn="l">
              <a:defRPr/>
            </a:pPr>
            <a:endParaRPr lang="ru-RU" b="1" kern="0" dirty="0">
              <a:solidFill>
                <a:schemeClr val="accent1">
                  <a:lumMod val="50000"/>
                </a:schemeClr>
              </a:solidFill>
              <a:latin typeface="Arial"/>
              <a:ea typeface="Microsoft YaHei"/>
              <a:cs typeface="+mj-cs"/>
            </a:endParaRPr>
          </a:p>
          <a:p>
            <a:pPr algn="l">
              <a:defRPr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Microsoft YaHei"/>
                <a:cs typeface="+mj-cs"/>
              </a:rPr>
              <a:t> Самостоятельное планирование исследований.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502525" cy="1135063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</a:rPr>
              <a:t>Использование контекста.</a:t>
            </a:r>
            <a:br>
              <a:rPr lang="ru-RU" altLang="ru-RU" sz="2400" b="1" smtClean="0">
                <a:solidFill>
                  <a:schemeClr val="bg1"/>
                </a:solidFill>
              </a:rPr>
            </a:br>
            <a:r>
              <a:rPr lang="ru-RU" altLang="ru-RU" sz="2400" b="1" smtClean="0">
                <a:solidFill>
                  <a:schemeClr val="bg1"/>
                </a:solidFill>
              </a:rPr>
              <a:t> Примеры заданий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4559300" cy="461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513" y="2897188"/>
            <a:ext cx="4576762" cy="72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943350"/>
            <a:ext cx="4557712" cy="222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213600" cy="1135063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</a:rPr>
              <a:t>Биология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7994650" cy="4897437"/>
          </a:xfrm>
        </p:spPr>
        <p:txBody>
          <a:bodyPr/>
          <a:lstStyle/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Задания контролируют степень овладения знаниями и умениями базового курса биологии и проверяют сформированность у выпускников практико-ориентированной биологической компетентности.</a:t>
            </a: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Разделы курса биологии: </a:t>
            </a: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«Биология как наука. Методы научного познания», «Клетка», «Организм», «Вид», «Экосистемы», «Организм человека и его здоровье».</a:t>
            </a: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Проверка групп умений:</a:t>
            </a: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усвоение понятийного аппарата курса биологии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овладение методологическими умениями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применение знаний при объяснении биологических процессов, явлений, а также решении элементарных биологических задач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овладение умениями по работе с информацией биологического содержания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500938" cy="113506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FF"/>
                </a:solidFill>
              </a:rPr>
              <a:t>Наиболее значимые элементы содержания. Примеры заданий</a:t>
            </a:r>
            <a:endParaRPr lang="ru-RU" altLang="ru-RU" sz="2400" b="1" smtClean="0">
              <a:solidFill>
                <a:schemeClr val="bg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906838"/>
            <a:ext cx="5602287" cy="276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57325"/>
            <a:ext cx="5343525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500938" cy="113506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FF"/>
                </a:solidFill>
              </a:rPr>
              <a:t>Практико-ориентированное содержание заданий. Примеры заданий</a:t>
            </a:r>
            <a:endParaRPr lang="ru-RU" altLang="ru-RU" sz="2400" b="1" smtClean="0">
              <a:solidFill>
                <a:schemeClr val="bg1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0988"/>
            <a:ext cx="4130675" cy="5148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3651250"/>
            <a:ext cx="4294187" cy="301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213600" cy="1135063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7994650" cy="4681537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Включены задания по содержательным блокам: «Теоретические основы химии», «Неорганическая химия», «Органическая химия», «Методы познания в химии».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Задания с кратким ответом проверяют на базовом уровне усвоение большинства элементов содержания, изучаемых в рамках основных тем курса химии 10-11 классов.</a:t>
            </a:r>
            <a:endParaRPr lang="ru-RU" altLang="ru-RU" sz="2000" smtClean="0">
              <a:solidFill>
                <a:srgbClr val="00664D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Задания с развернутым ответом проверяют умения:</a:t>
            </a:r>
            <a:endParaRPr lang="ru-RU" altLang="ru-RU" sz="2000" smtClean="0">
              <a:solidFill>
                <a:srgbClr val="00664D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составлять уравнения реакций, подтверждающих свойства веществ и/или взаимосвязь различных классов веществ;</a:t>
            </a:r>
            <a:endParaRPr lang="ru-RU" altLang="ru-RU" sz="2000" smtClean="0">
              <a:solidFill>
                <a:srgbClr val="00664D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объяснять обусловленность свойств и способов получения веществ их составом и строением; </a:t>
            </a:r>
          </a:p>
          <a:p>
            <a:pPr algn="just"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вычислять массу или объем веществ, участвующих в реакции.</a:t>
            </a:r>
          </a:p>
          <a:p>
            <a:pPr algn="just"/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213600" cy="1135063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</a:rPr>
              <a:t>География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4897437"/>
          </a:xfrm>
        </p:spPr>
        <p:txBody>
          <a:bodyPr/>
          <a:lstStyle/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Содержание: </a:t>
            </a:r>
          </a:p>
          <a:p>
            <a:pPr lvl="2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Источники географической информации</a:t>
            </a:r>
          </a:p>
          <a:p>
            <a:pPr lvl="2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Мировое хозяйство</a:t>
            </a:r>
          </a:p>
          <a:p>
            <a:pPr lvl="2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Природопользование и геоэкология</a:t>
            </a:r>
          </a:p>
          <a:p>
            <a:pPr lvl="2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Регионы и страны мира</a:t>
            </a:r>
          </a:p>
          <a:p>
            <a:pPr lvl="2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География России</a:t>
            </a:r>
          </a:p>
          <a:p>
            <a:pPr lvl="2">
              <a:spcBef>
                <a:spcPct val="0"/>
              </a:spcBef>
            </a:pPr>
            <a:endParaRPr lang="ru-RU" altLang="ru-RU" sz="200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В работе проверяется: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знание географических явлений и процессов в геосферах и географических особенностей природы населения и хозяйства отдельных территорий,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умение анализировать географическую информацию, представленную в различных формах,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способность применять полученные в школе географические знания для объяснения различных событий и явлений в повседневной жизни.</a:t>
            </a: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213600" cy="1135063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Публикация документов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7994650" cy="4897437"/>
          </a:xfrm>
        </p:spPr>
        <p:txBody>
          <a:bodyPr/>
          <a:lstStyle/>
          <a:p>
            <a:pPr marL="685800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altLang="ru-RU" sz="2400" b="1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Публикация документов</a:t>
            </a:r>
            <a:r>
              <a:rPr lang="ru-RU" altLang="ru-RU" sz="24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, регламентирующих разработку ВПР-11 по пяти предметам:</a:t>
            </a:r>
          </a:p>
          <a:p>
            <a:pPr marL="1085850" lvl="1"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24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Описания всероссийских проверочных работ</a:t>
            </a:r>
          </a:p>
          <a:p>
            <a:pPr marL="1085850" lvl="1"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24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Кодификаторы проверяемых элементов содержания и требований к уровню подготовки выпускников</a:t>
            </a:r>
          </a:p>
          <a:p>
            <a:pPr marL="1085850" lvl="1"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24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Образцы всероссийских проверочных работ</a:t>
            </a:r>
          </a:p>
          <a:p>
            <a:pPr indent="0" algn="r">
              <a:spcBef>
                <a:spcPct val="0"/>
              </a:spcBef>
              <a:defRPr/>
            </a:pPr>
            <a:r>
              <a:rPr lang="ru-RU" altLang="ru-RU" sz="2400" b="1" dirty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2400" b="1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онец ноября 2016 года, сайт ФГБНУ «ФИПИ»</a:t>
            </a:r>
          </a:p>
          <a:p>
            <a:pPr indent="0" algn="r">
              <a:spcBef>
                <a:spcPct val="0"/>
              </a:spcBef>
              <a:defRPr/>
            </a:pPr>
            <a:endParaRPr lang="ru-RU" altLang="ru-RU" sz="2400" b="1" dirty="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b="1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Содержание ВПР не требует организации специальной подготовки!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81000" y="3886200"/>
            <a:ext cx="85344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7088" y="2636838"/>
            <a:ext cx="7604125" cy="733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625"/>
              </a:spcBef>
              <a:buClrTx/>
              <a:buFontTx/>
              <a:buNone/>
              <a:defRPr/>
            </a:pPr>
            <a:r>
              <a:rPr lang="ru-RU" altLang="ru-RU" sz="4200" b="1" smtClean="0">
                <a:solidFill>
                  <a:srgbClr val="1E46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619250" y="7938"/>
            <a:ext cx="6767513" cy="1470025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</a:rPr>
              <a:t>ВПР-11 в 2017 году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750" y="1484313"/>
            <a:ext cx="8137525" cy="5040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0" indent="0" algn="ctr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kern="0" dirty="0" smtClean="0">
                <a:solidFill>
                  <a:schemeClr val="accent1">
                    <a:lumMod val="50000"/>
                  </a:schemeClr>
                </a:solidFill>
              </a:rPr>
              <a:t>Распоряжение </a:t>
            </a:r>
            <a:r>
              <a:rPr lang="ru-RU" altLang="ru-RU" sz="2000" b="1" kern="0" dirty="0" err="1" smtClean="0">
                <a:solidFill>
                  <a:schemeClr val="accent1">
                    <a:lumMod val="50000"/>
                  </a:schemeClr>
                </a:solidFill>
              </a:rPr>
              <a:t>Рособрнадзора</a:t>
            </a:r>
            <a:r>
              <a:rPr lang="ru-RU" altLang="ru-RU" sz="2000" b="1" kern="0" dirty="0" smtClean="0">
                <a:solidFill>
                  <a:schemeClr val="accent1">
                    <a:lumMod val="50000"/>
                  </a:schemeClr>
                </a:solidFill>
              </a:rPr>
              <a:t> №2322-05 от 30.08.2016 г.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kern="0" dirty="0" smtClean="0">
                <a:solidFill>
                  <a:schemeClr val="accent1">
                    <a:lumMod val="50000"/>
                  </a:schemeClr>
                </a:solidFill>
              </a:rPr>
              <a:t>«Об утверждении графиков проведения мероприятий, направленных на исследование качества образ</a:t>
            </a:r>
            <a:r>
              <a:rPr lang="ru-RU" altLang="ru-RU" sz="2000" b="1" kern="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altLang="ru-RU" sz="2000" b="1" kern="0" dirty="0" smtClean="0">
                <a:solidFill>
                  <a:schemeClr val="accent1">
                    <a:lumMod val="50000"/>
                  </a:schemeClr>
                </a:solidFill>
              </a:rPr>
              <a:t>вания на 2016-2017 годы»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b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800" b="1" kern="0" dirty="0" smtClean="0">
                <a:solidFill>
                  <a:schemeClr val="accent1">
                    <a:lumMod val="50000"/>
                  </a:schemeClr>
                </a:solidFill>
              </a:rPr>
              <a:t>График проведения всероссийских проверочных работ в 11 классах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800" b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8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lang="ru-RU" altLang="ru-RU" sz="28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800" kern="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6375" y="3789363"/>
          <a:ext cx="6096000" cy="22240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Предмет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Дата проведения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ru-RU" altLang="ru-RU" sz="1800" kern="0" dirty="0" smtClean="0"/>
                        <a:t>Физика 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 апреля 2017 года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ru-RU" altLang="ru-RU" sz="1800" kern="0" dirty="0" smtClean="0"/>
                        <a:t>Химия 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 апреля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 года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Биология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 мая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 года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География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 мая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 года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История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 мая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 года</a:t>
                      </a:r>
                      <a:endParaRPr lang="ru-RU" sz="1800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6853237" cy="1135063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</a:rPr>
              <a:t>Процедура подготовки вариантов ВПР-11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7994650" cy="4344987"/>
          </a:xfrm>
        </p:spPr>
        <p:txBody>
          <a:bodyPr/>
          <a:lstStyle/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</a:rPr>
              <a:t>Разработка проекта кодификатора, описания всероссийской проверочной работы по предмету и образца варианта. 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</a:rPr>
              <a:t>Обсуждение в фокус-группах.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</a:rPr>
              <a:t>Обсуждение в профессиональном сообществе, экспертиза документов, регламентирующих разработку ВПР.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</a:rPr>
              <a:t>Публикация описаний, кодификаторов и образцов вариантов.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</a:rPr>
              <a:t>Разработка вариантов ВПР по 5 предметам, проведение содержательных и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тестологических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</a:rPr>
              <a:t> экспертиз. Подготовка оригинал-макетов.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6853237" cy="1135063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</a:rPr>
              <a:t>Основные подходы 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к разработке ВПР-11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7994650" cy="4344987"/>
          </a:xfrm>
        </p:spPr>
        <p:txBody>
          <a:bodyPr/>
          <a:lstStyle/>
          <a:p>
            <a:pPr indent="0" algn="just">
              <a:lnSpc>
                <a:spcPct val="115000"/>
              </a:lnSpc>
              <a:tabLst>
                <a:tab pos="179388" algn="l"/>
              </a:tabLst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 1. Назначение ВПР</a:t>
            </a:r>
          </a:p>
          <a:p>
            <a:pPr indent="0" algn="just">
              <a:lnSpc>
                <a:spcPct val="115000"/>
              </a:lnSpc>
              <a:tabLst>
                <a:tab pos="179388" algn="l"/>
              </a:tabLst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ВПР-11 предназначена для итоговой оценки учебной подготовки выпускников, изучавших школьный курс данного предмета  </a:t>
            </a: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на базовом уровне</a:t>
            </a: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0" algn="just">
              <a:lnSpc>
                <a:spcPct val="115000"/>
              </a:lnSpc>
              <a:tabLst>
                <a:tab pos="179388" algn="l"/>
              </a:tabLst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  2. Документ, определяющий содержание ВПР:</a:t>
            </a:r>
          </a:p>
          <a:p>
            <a:pPr indent="0" algn="just">
              <a:lnSpc>
                <a:spcPct val="115000"/>
              </a:lnSpc>
              <a:tabLst>
                <a:tab pos="179388" algn="l"/>
              </a:tabLst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Федеральный компонент государственного образовательного стандарта среднего (полного) общего образования по предмету, базовый уровень (приказ Минобразования России от 05.03.2004 № 1089). </a:t>
            </a:r>
            <a:endParaRPr lang="ru-RU" altLang="ru-RU" sz="2200" smtClean="0">
              <a:solidFill>
                <a:srgbClr val="00664D"/>
              </a:solidFill>
            </a:endParaRPr>
          </a:p>
          <a:p>
            <a:pPr indent="0" algn="just">
              <a:lnSpc>
                <a:spcPct val="115000"/>
              </a:lnSpc>
              <a:tabLst>
                <a:tab pos="179388" algn="l"/>
              </a:tabLst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3. Время выполнения работы – 90 минут.</a:t>
            </a:r>
          </a:p>
          <a:p>
            <a:pPr indent="0" algn="just">
              <a:lnSpc>
                <a:spcPct val="115000"/>
              </a:lnSpc>
              <a:tabLst>
                <a:tab pos="179388" algn="l"/>
              </a:tabLst>
            </a:pPr>
            <a:endParaRPr lang="ru-RU" altLang="ru-RU" sz="2000" b="1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6853237" cy="1135063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</a:rPr>
              <a:t>Основные подходы 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к разработке ВПР-11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7994650" cy="4344987"/>
          </a:xfrm>
        </p:spPr>
        <p:txBody>
          <a:bodyPr/>
          <a:lstStyle/>
          <a:p>
            <a:pPr marL="179388" indent="433388" algn="just">
              <a:lnSpc>
                <a:spcPct val="115000"/>
              </a:lnSpc>
              <a:tabLst>
                <a:tab pos="269875" algn="l"/>
              </a:tabLst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4. Уровни сложности заданий:</a:t>
            </a:r>
          </a:p>
          <a:p>
            <a:pPr marL="179388" indent="433388" algn="just">
              <a:lnSpc>
                <a:spcPct val="115000"/>
              </a:lnSpc>
              <a:buFont typeface="Courier New" pitchFamily="49" charset="0"/>
              <a:buChar char="o"/>
              <a:tabLst>
                <a:tab pos="269875" algn="l"/>
              </a:tabLst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базовый уровень  (порядка 60% от максимального балла) </a:t>
            </a:r>
          </a:p>
          <a:p>
            <a:pPr marL="179388" indent="433388" algn="just">
              <a:lnSpc>
                <a:spcPct val="115000"/>
              </a:lnSpc>
              <a:buFont typeface="Courier New" pitchFamily="49" charset="0"/>
              <a:buChar char="o"/>
              <a:tabLst>
                <a:tab pos="269875" algn="l"/>
              </a:tabLst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повышенный уровень (порядка 40% от максимального балла)</a:t>
            </a:r>
          </a:p>
          <a:p>
            <a:pPr marL="179388" indent="433388">
              <a:lnSpc>
                <a:spcPct val="115000"/>
              </a:lnSpc>
              <a:tabLst>
                <a:tab pos="269875" algn="l"/>
              </a:tabLst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5. Формы заданий – с кратким и развернутым ответом </a:t>
            </a: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(используются модели, не предназначенные для бланковой технологии). Использование контекстных заданий и дополнительных справочных  материалов.</a:t>
            </a:r>
          </a:p>
          <a:p>
            <a:pPr marL="179388" indent="433388" algn="just">
              <a:lnSpc>
                <a:spcPct val="115000"/>
              </a:lnSpc>
              <a:tabLst>
                <a:tab pos="269875" algn="l"/>
              </a:tabLst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 6.  Содержание </a:t>
            </a: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– наиболее значимые элементы содержания всех разделов предметного курса.</a:t>
            </a:r>
          </a:p>
          <a:p>
            <a:pPr marL="179388" indent="433388" algn="just">
              <a:lnSpc>
                <a:spcPct val="115000"/>
              </a:lnSpc>
              <a:tabLst>
                <a:tab pos="269875" algn="l"/>
              </a:tabLst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 7. Количество заданий </a:t>
            </a: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– до 20 заданий в варианте.</a:t>
            </a:r>
          </a:p>
          <a:p>
            <a:pPr marL="179388" indent="433388" algn="just">
              <a:lnSpc>
                <a:spcPct val="115000"/>
              </a:lnSpc>
              <a:tabLst>
                <a:tab pos="269875" algn="l"/>
              </a:tabLst>
            </a:pPr>
            <a:endParaRPr lang="ru-RU" altLang="ru-RU" sz="200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213600" cy="1135063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</a:rPr>
              <a:t>История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7994650" cy="4895850"/>
          </a:xfrm>
        </p:spPr>
        <p:txBody>
          <a:bodyPr/>
          <a:lstStyle/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Проверка групп умений: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овладение школьниками базовыми историческими знаниями,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опыт применения историко-культурного подхода к оценке социальных явлений,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умение применять исторические знания для осмысления сущности общественных явлений, </a:t>
            </a: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умение искать, анализировать, сопоставлять и оценивать содержащуюся в различных источниках информацию о событиях и явлениях прошлого</a:t>
            </a:r>
            <a:r>
              <a:rPr lang="ru-RU" altLang="ru-RU" sz="160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85850" lvl="1" algn="just">
              <a:spcBef>
                <a:spcPct val="0"/>
              </a:spcBef>
            </a:pPr>
            <a:endParaRPr lang="ru-RU" altLang="ru-RU" sz="1600" smtClean="0">
              <a:solidFill>
                <a:srgbClr val="0066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</a:p>
          <a:p>
            <a:pPr marL="1085850" lvl="1" algn="just">
              <a:lnSpc>
                <a:spcPct val="115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</a:rPr>
              <a:t>история России с древнейших времён до наших дней и истории родного края. </a:t>
            </a: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(Знания по всеобщей истории проверяются в работе только в контексте истории России)</a:t>
            </a:r>
            <a:endParaRPr lang="ru-RU" altLang="ru-RU" sz="2000" smtClean="0">
              <a:solidFill>
                <a:srgbClr val="00664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085850" lvl="1" algn="just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000" smtClean="0">
                <a:solidFill>
                  <a:srgbClr val="00664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знание учащимися истории, культуры родного края.</a:t>
            </a:r>
          </a:p>
          <a:p>
            <a:pPr marL="685800" algn="just">
              <a:spcBef>
                <a:spcPct val="0"/>
              </a:spcBef>
              <a:buFont typeface="Wingdings" pitchFamily="2" charset="2"/>
              <a:buChar char="q"/>
            </a:pPr>
            <a:endParaRPr lang="ru-RU" altLang="ru-RU" sz="2000" smtClean="0">
              <a:solidFill>
                <a:srgbClr val="00664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502525" cy="1135063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</a:rPr>
              <a:t>История и культура родного края. </a:t>
            </a:r>
            <a:br>
              <a:rPr lang="ru-RU" altLang="ru-RU" sz="2400" b="1" smtClean="0">
                <a:solidFill>
                  <a:schemeClr val="bg1"/>
                </a:solidFill>
              </a:rPr>
            </a:br>
            <a:r>
              <a:rPr lang="ru-RU" altLang="ru-RU" sz="2400" b="1" smtClean="0">
                <a:solidFill>
                  <a:schemeClr val="bg1"/>
                </a:solidFill>
              </a:rPr>
              <a:t>Примеры заданий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5472112" cy="533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502525" cy="1135063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</a:rPr>
              <a:t>Вариативность заданий. Примеры заданий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68413"/>
            <a:ext cx="6875462" cy="544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213600" cy="1135063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</a:rPr>
              <a:t>Физика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7994650" cy="4752975"/>
          </a:xfrm>
        </p:spPr>
        <p:txBody>
          <a:bodyPr/>
          <a:lstStyle/>
          <a:p>
            <a:pPr marL="0" indent="0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Пять групп  заданий, оценивающих умения: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Понимать смысл изученных физических понятий, величин, законов, моделей.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Описывать и объяснять физические явления и свойства тел.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Объяснять устройство и принцип действия технических объектов.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Делать выводы на основе экспериментальных данных, планировать исследование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Воспринимать и оценивать информацию физического содержания (работа с текстом)</a:t>
            </a:r>
          </a:p>
          <a:p>
            <a:pPr marL="0" indent="0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Содержание: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Проверка фундаментальных принципов и законов, наиболее значимых элементов содержания из всех разделов курса физики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6617</TotalTime>
  <Words>734</Words>
  <Application>Microsoft Office PowerPoint</Application>
  <PresentationFormat>Экран (4:3)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Microsoft YaHei</vt:lpstr>
      <vt:lpstr>Times New Roman</vt:lpstr>
      <vt:lpstr>Trebuchet MS</vt:lpstr>
      <vt:lpstr>Segoe UI</vt:lpstr>
      <vt:lpstr>Wingdings</vt:lpstr>
      <vt:lpstr>Courier New</vt:lpstr>
      <vt:lpstr>Calibri</vt:lpstr>
      <vt:lpstr>Garamond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О подходах к разработке  всероссийских проверочных работ  по пяти предметам  для обучающихся 11 классов</vt:lpstr>
      <vt:lpstr>ВПР-11 в 2017 году</vt:lpstr>
      <vt:lpstr>Процедура подготовки вариантов ВПР-11</vt:lpstr>
      <vt:lpstr>Основные подходы  к разработке ВПР-11</vt:lpstr>
      <vt:lpstr>Основные подходы  к разработке ВПР-11</vt:lpstr>
      <vt:lpstr>История</vt:lpstr>
      <vt:lpstr>История и культура родного края.  Примеры заданий</vt:lpstr>
      <vt:lpstr>Вариативность заданий. Примеры заданий</vt:lpstr>
      <vt:lpstr>Физика</vt:lpstr>
      <vt:lpstr>Наиболее значимые элементы содержания. Примеры заданий</vt:lpstr>
      <vt:lpstr>Методы научного познания. Примеры заданий</vt:lpstr>
      <vt:lpstr>Использование контекста.  Примеры заданий</vt:lpstr>
      <vt:lpstr>Биология</vt:lpstr>
      <vt:lpstr>Наиболее значимые элементы содержания. Примеры заданий</vt:lpstr>
      <vt:lpstr>Практико-ориентированное содержание заданий. Примеры заданий</vt:lpstr>
      <vt:lpstr>Химия</vt:lpstr>
      <vt:lpstr>География</vt:lpstr>
      <vt:lpstr>Публикация документов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527</cp:revision>
  <cp:lastPrinted>1601-01-01T00:00:00Z</cp:lastPrinted>
  <dcterms:created xsi:type="dcterms:W3CDTF">2005-03-25T14:40:30Z</dcterms:created>
  <dcterms:modified xsi:type="dcterms:W3CDTF">2017-02-17T10:51:40Z</dcterms:modified>
</cp:coreProperties>
</file>