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2" r:id="rId3"/>
    <p:sldId id="263" r:id="rId4"/>
    <p:sldId id="264" r:id="rId5"/>
    <p:sldId id="265" r:id="rId6"/>
    <p:sldId id="257" r:id="rId7"/>
    <p:sldId id="258" r:id="rId8"/>
    <p:sldId id="259" r:id="rId9"/>
    <p:sldId id="260" r:id="rId10"/>
    <p:sldId id="261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492FC06-E8AB-4D19-BCAE-18E8A91E6319}" type="datetimeFigureOut">
              <a:rPr lang="ru-RU" smtClean="0"/>
              <a:pPr/>
              <a:t>19.02.2014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7B7CB93-3A07-4DB3-8E83-7CCDCEF94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1323528"/>
            <a:ext cx="77724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2414786"/>
            <a:ext cx="6400800" cy="4182566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chemeClr val="bg1"/>
                </a:solidFill>
              </a:rPr>
              <a:t>Психологические травмы у детей .</a:t>
            </a:r>
            <a:endParaRPr lang="ru-RU" sz="5400" dirty="0">
              <a:solidFill>
                <a:schemeClr val="bg1"/>
              </a:solidFill>
            </a:endParaRPr>
          </a:p>
          <a:p>
            <a:endParaRPr lang="ru-RU" sz="1800" dirty="0"/>
          </a:p>
        </p:txBody>
      </p:sp>
      <p:pic>
        <p:nvPicPr>
          <p:cNvPr id="1026" name="Picture 2" descr="C:\Users\Админ\Desktop\оля\ФОТО\1358403529_15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430" y="0"/>
            <a:ext cx="3216278" cy="241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оля\ФОТО\wir052113tornado3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791"/>
            <a:ext cx="3053665" cy="241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\Desktop\оля\ФОТО\1008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6" y="4293096"/>
            <a:ext cx="3387080" cy="254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дмин\Desktop\оля\ФОТО\1175533586_1175533203_rebeno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93096"/>
            <a:ext cx="3197681" cy="254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84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741368"/>
          </a:xfrm>
        </p:spPr>
        <p:txBody>
          <a:bodyPr>
            <a:normAutofit fontScale="25000" lnSpcReduction="20000"/>
          </a:bodyPr>
          <a:lstStyle/>
          <a:p>
            <a:pPr marL="137160" indent="0">
              <a:buNone/>
            </a:pPr>
            <a:r>
              <a:rPr lang="ru-RU" sz="12800" b="1" dirty="0">
                <a:solidFill>
                  <a:schemeClr val="bg1"/>
                </a:solidFill>
              </a:rPr>
              <a:t>Характерные симптомы у детей 3—7 лет после психической травмы</a:t>
            </a:r>
            <a:endParaRPr lang="ru-RU" sz="12800" dirty="0">
              <a:solidFill>
                <a:schemeClr val="bg1"/>
              </a:solidFill>
            </a:endParaRPr>
          </a:p>
          <a:p>
            <a:pPr marL="880110" lvl="0" indent="-742950">
              <a:buFont typeface="+mj-lt"/>
              <a:buAutoNum type="arabicPeriod"/>
            </a:pPr>
            <a:r>
              <a:rPr lang="ru-RU" sz="11200" dirty="0">
                <a:solidFill>
                  <a:schemeClr val="bg1"/>
                </a:solidFill>
              </a:rPr>
              <a:t>Поведенческие изменения (беспомощность, пассивность, гнев, враждебность, вспышки раздражительности и упрямства, перепады настроения) являются своеобразным способом, которым ребенок говорит о психической травме</a:t>
            </a:r>
            <a:r>
              <a:rPr lang="ru-RU" sz="11200" dirty="0" smtClean="0">
                <a:solidFill>
                  <a:schemeClr val="bg1"/>
                </a:solidFill>
              </a:rPr>
              <a:t>.</a:t>
            </a:r>
          </a:p>
          <a:p>
            <a:pPr marL="880110" lvl="0" indent="-742950">
              <a:buFont typeface="+mj-lt"/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 </a:t>
            </a:r>
            <a:r>
              <a:rPr lang="ru-RU" sz="11200" dirty="0">
                <a:solidFill>
                  <a:schemeClr val="bg1"/>
                </a:solidFill>
              </a:rPr>
              <a:t>Усиление страхов, в особенности страха одиночества и темноты. Появление или усиление страха перед засыпанием и страшных снов без распознаваемого содержания</a:t>
            </a:r>
            <a:r>
              <a:rPr lang="ru-RU" sz="11200" dirty="0" smtClean="0">
                <a:solidFill>
                  <a:schemeClr val="bg1"/>
                </a:solidFill>
              </a:rPr>
              <a:t>.</a:t>
            </a:r>
          </a:p>
          <a:p>
            <a:pPr marL="880110" lvl="0" indent="-742950">
              <a:buFont typeface="+mj-lt"/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 </a:t>
            </a:r>
            <a:r>
              <a:rPr lang="ru-RU" sz="11200" dirty="0">
                <a:solidFill>
                  <a:schemeClr val="bg1"/>
                </a:solidFill>
              </a:rPr>
              <a:t>Проигрывание переживаемого события</a:t>
            </a:r>
            <a:r>
              <a:rPr lang="ru-RU" sz="11200" dirty="0" smtClean="0">
                <a:solidFill>
                  <a:schemeClr val="bg1"/>
                </a:solidFill>
              </a:rPr>
              <a:t>.</a:t>
            </a:r>
          </a:p>
          <a:p>
            <a:pPr marL="880110" lvl="0" indent="-742950">
              <a:buFont typeface="+mj-lt"/>
              <a:buAutoNum type="arabicPeriod"/>
            </a:pPr>
            <a:r>
              <a:rPr lang="ru-RU" sz="11200" dirty="0">
                <a:solidFill>
                  <a:schemeClr val="bg1"/>
                </a:solidFill>
              </a:rPr>
              <a:t> Приписывание магических свойств воспоминаниям о травме</a:t>
            </a:r>
            <a:r>
              <a:rPr lang="ru-RU" sz="11200" dirty="0" smtClean="0">
                <a:solidFill>
                  <a:schemeClr val="bg1"/>
                </a:solidFill>
              </a:rPr>
              <a:t>.</a:t>
            </a:r>
          </a:p>
          <a:p>
            <a:pPr marL="880110" lvl="0" indent="-742950">
              <a:buFont typeface="+mj-lt"/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Тревожная </a:t>
            </a:r>
            <a:r>
              <a:rPr lang="ru-RU" sz="11200" dirty="0">
                <a:solidFill>
                  <a:schemeClr val="bg1"/>
                </a:solidFill>
              </a:rPr>
              <a:t>привязанность к членам семьи</a:t>
            </a:r>
            <a:r>
              <a:rPr lang="ru-RU" sz="11200" dirty="0" smtClean="0">
                <a:solidFill>
                  <a:schemeClr val="bg1"/>
                </a:solidFill>
              </a:rPr>
              <a:t>.</a:t>
            </a:r>
          </a:p>
          <a:p>
            <a:pPr marL="880110" indent="-742950">
              <a:buFont typeface="+mj-lt"/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Познавательные </a:t>
            </a:r>
            <a:r>
              <a:rPr lang="ru-RU" sz="11200" dirty="0">
                <a:solidFill>
                  <a:schemeClr val="bg1"/>
                </a:solidFill>
              </a:rPr>
              <a:t>трудности</a:t>
            </a:r>
            <a:r>
              <a:rPr lang="ru-RU" sz="11200" dirty="0" smtClean="0">
                <a:solidFill>
                  <a:schemeClr val="bg1"/>
                </a:solidFill>
              </a:rPr>
              <a:t>.</a:t>
            </a:r>
          </a:p>
          <a:p>
            <a:pPr marL="880110" indent="-742950">
              <a:buFont typeface="+mj-lt"/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 </a:t>
            </a:r>
            <a:r>
              <a:rPr lang="ru-RU" sz="11200" dirty="0">
                <a:solidFill>
                  <a:schemeClr val="bg1"/>
                </a:solidFill>
              </a:rPr>
              <a:t>Регрессивные симптомы </a:t>
            </a:r>
          </a:p>
        </p:txBody>
      </p:sp>
    </p:spTree>
    <p:extLst>
      <p:ext uri="{BB962C8B-B14F-4D97-AF65-F5344CB8AC3E}">
        <p14:creationId xmlns:p14="http://schemas.microsoft.com/office/powerpoint/2010/main" xmlns="" val="2842560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>
            <a:normAutofit fontScale="85000" lnSpcReduction="10000"/>
          </a:bodyPr>
          <a:lstStyle/>
          <a:p>
            <a:pPr marL="137160" indent="0" algn="ctr">
              <a:buNone/>
            </a:pPr>
            <a:r>
              <a:rPr lang="ru-RU" sz="3800" b="1" dirty="0" smtClean="0">
                <a:solidFill>
                  <a:schemeClr val="bg1"/>
                </a:solidFill>
              </a:rPr>
              <a:t>Детей, </a:t>
            </a:r>
            <a:r>
              <a:rPr lang="ru-RU" sz="3800" b="1" dirty="0">
                <a:solidFill>
                  <a:schemeClr val="bg1"/>
                </a:solidFill>
              </a:rPr>
              <a:t>переживших травматические </a:t>
            </a:r>
            <a:r>
              <a:rPr lang="ru-RU" sz="3800" b="1" dirty="0" smtClean="0">
                <a:solidFill>
                  <a:schemeClr val="bg1"/>
                </a:solidFill>
              </a:rPr>
              <a:t>события, </a:t>
            </a:r>
            <a:r>
              <a:rPr lang="ru-RU" sz="3800" b="1" dirty="0">
                <a:solidFill>
                  <a:schemeClr val="bg1"/>
                </a:solidFill>
              </a:rPr>
              <a:t>условно разделяют на 4 категории:</a:t>
            </a:r>
            <a:endParaRPr lang="ru-RU" sz="3800" dirty="0">
              <a:solidFill>
                <a:schemeClr val="bg1"/>
              </a:solidFill>
            </a:endParaRPr>
          </a:p>
          <a:p>
            <a:pPr marL="651510" lvl="0" indent="-51435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</a:rPr>
              <a:t>Компенсированные</a:t>
            </a:r>
            <a:r>
              <a:rPr lang="ru-RU" dirty="0">
                <a:solidFill>
                  <a:schemeClr val="bg1"/>
                </a:solidFill>
              </a:rPr>
              <a:t> – </a:t>
            </a:r>
            <a:r>
              <a:rPr lang="ru-RU" sz="3000" dirty="0">
                <a:solidFill>
                  <a:schemeClr val="bg1"/>
                </a:solidFill>
              </a:rPr>
              <a:t>которые нуждаются в легкой психической поддержке на уровне семьи.</a:t>
            </a:r>
          </a:p>
          <a:p>
            <a:pPr marL="651510" lvl="0" indent="-51435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</a:rPr>
              <a:t>Дезадаптация легкой степени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sz="3000" dirty="0">
                <a:solidFill>
                  <a:schemeClr val="bg1"/>
                </a:solidFill>
              </a:rPr>
              <a:t>ребенок нуждается в психической поддержке на уровне семьи и профессиональной помощи психолога.</a:t>
            </a:r>
          </a:p>
          <a:p>
            <a:pPr marL="651510" lvl="0" indent="-51435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</a:rPr>
              <a:t>Дезадаптация средней степени</a:t>
            </a:r>
            <a:r>
              <a:rPr lang="ru-RU" dirty="0">
                <a:solidFill>
                  <a:schemeClr val="bg1"/>
                </a:solidFill>
              </a:rPr>
              <a:t> ребенок нуждается в психической поддержке на уровне семьи и профессиональной помощи психолога и фармакологической коррекции. Присутствуют пограничные психические состояния (постоянное чувство страха, тревоги, агрессии)</a:t>
            </a:r>
          </a:p>
          <a:p>
            <a:pPr marL="651510" lvl="0" indent="-51435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</a:rPr>
              <a:t>Дезадаптация тяжелой степени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sz="3000" dirty="0">
                <a:solidFill>
                  <a:schemeClr val="bg1"/>
                </a:solidFill>
              </a:rPr>
              <a:t>– требует длительного лечения и восстановления, выраженное нарушение психики, необходимо вмешательство психиатра.</a:t>
            </a:r>
          </a:p>
        </p:txBody>
      </p:sp>
    </p:spTree>
    <p:extLst>
      <p:ext uri="{BB962C8B-B14F-4D97-AF65-F5344CB8AC3E}">
        <p14:creationId xmlns:p14="http://schemas.microsoft.com/office/powerpoint/2010/main" xmlns="" val="3826348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1440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6600" dirty="0" smtClean="0">
                <a:solidFill>
                  <a:schemeClr val="bg1"/>
                </a:solidFill>
              </a:rPr>
              <a:t>Спасибо за внимание.</a:t>
            </a:r>
            <a:endParaRPr lang="ru-RU" sz="6600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Админ\Desktop\оля\ФОТО\1331296280_razorvannoe-serd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633670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3816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48680"/>
            <a:ext cx="7704856" cy="54006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4800" b="1" dirty="0">
                <a:solidFill>
                  <a:schemeClr val="bg1"/>
                </a:solidFill>
              </a:rPr>
              <a:t>Психологическая травма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– </a:t>
            </a:r>
            <a:r>
              <a:rPr lang="ru-RU" sz="3200" dirty="0">
                <a:solidFill>
                  <a:schemeClr val="bg1"/>
                </a:solidFill>
              </a:rPr>
              <a:t>реактивное психическое образование (реакция на значимые для ребенка события), вызывающее длительные эмоциональные переживания и имеющее длительное психологическое воздействие. Причиной травмы может стать любое значимое событие, а источников существует огромное количество.</a:t>
            </a:r>
          </a:p>
        </p:txBody>
      </p:sp>
    </p:spTree>
    <p:extLst>
      <p:ext uri="{BB962C8B-B14F-4D97-AF65-F5344CB8AC3E}">
        <p14:creationId xmlns:p14="http://schemas.microsoft.com/office/powerpoint/2010/main" xmlns="" val="4214272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4000" b="1" dirty="0">
                <a:solidFill>
                  <a:schemeClr val="bg1"/>
                </a:solidFill>
              </a:rPr>
              <a:t>Директива</a:t>
            </a:r>
            <a:r>
              <a:rPr lang="ru-RU" sz="3600" dirty="0">
                <a:solidFill>
                  <a:schemeClr val="bg1"/>
                </a:solidFill>
              </a:rPr>
              <a:t> – это скрытое приказание, неявно сформулированное словами или действиями родителя, за неисполнение которого ребенок будет наказан. </a:t>
            </a:r>
          </a:p>
        </p:txBody>
      </p:sp>
      <p:pic>
        <p:nvPicPr>
          <p:cNvPr id="2050" name="Picture 2" descr="C:\Users\Админ\Desktop\оля\ФОТО\1256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65374"/>
            <a:ext cx="5688631" cy="373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256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72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“Не </a:t>
            </a:r>
            <a:r>
              <a:rPr lang="ru-RU" sz="4000" b="1" dirty="0">
                <a:solidFill>
                  <a:schemeClr val="bg1"/>
                </a:solidFill>
              </a:rPr>
              <a:t>живи”</a:t>
            </a:r>
            <a:r>
              <a:rPr lang="ru-RU" sz="4000" dirty="0">
                <a:solidFill>
                  <a:schemeClr val="bg1"/>
                </a:solidFill>
              </a:rPr>
              <a:t>. </a:t>
            </a:r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b="1" dirty="0" smtClean="0">
                <a:solidFill>
                  <a:schemeClr val="bg1"/>
                </a:solidFill>
              </a:rPr>
              <a:t>“Не </a:t>
            </a:r>
            <a:r>
              <a:rPr lang="ru-RU" sz="4000" b="1" dirty="0">
                <a:solidFill>
                  <a:schemeClr val="bg1"/>
                </a:solidFill>
              </a:rPr>
              <a:t>будь самим собой”.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b="1" dirty="0">
                <a:solidFill>
                  <a:schemeClr val="bg1"/>
                </a:solidFill>
              </a:rPr>
              <a:t>“Не верь самому себе”</a:t>
            </a:r>
            <a:r>
              <a:rPr lang="ru-RU" sz="4000" dirty="0">
                <a:solidFill>
                  <a:schemeClr val="bg1"/>
                </a:solidFill>
              </a:rPr>
              <a:t>. </a:t>
            </a:r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b="1" dirty="0">
                <a:solidFill>
                  <a:schemeClr val="bg1"/>
                </a:solidFill>
              </a:rPr>
              <a:t>“Не будь ребенком”</a:t>
            </a:r>
            <a:r>
              <a:rPr lang="ru-RU" sz="4000" dirty="0">
                <a:solidFill>
                  <a:schemeClr val="bg1"/>
                </a:solidFill>
              </a:rPr>
              <a:t>. </a:t>
            </a:r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b="1" dirty="0">
                <a:solidFill>
                  <a:schemeClr val="bg1"/>
                </a:solidFill>
              </a:rPr>
              <a:t>“Не чувствуй”</a:t>
            </a:r>
            <a:r>
              <a:rPr lang="ru-RU" sz="4000" dirty="0">
                <a:solidFill>
                  <a:schemeClr val="bg1"/>
                </a:solidFill>
              </a:rPr>
              <a:t>. </a:t>
            </a:r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b="1" dirty="0">
                <a:solidFill>
                  <a:schemeClr val="bg1"/>
                </a:solidFill>
              </a:rPr>
              <a:t>“Будь самым лучшим”</a:t>
            </a:r>
            <a:r>
              <a:rPr lang="ru-RU" sz="4000" dirty="0">
                <a:solidFill>
                  <a:schemeClr val="bg1"/>
                </a:solidFill>
              </a:rPr>
              <a:t>. </a:t>
            </a:r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b="1" dirty="0">
                <a:solidFill>
                  <a:schemeClr val="bg1"/>
                </a:solidFill>
              </a:rPr>
              <a:t>“Никому нельзя верить, – уж вы мне поверьте!”</a:t>
            </a:r>
            <a:r>
              <a:rPr lang="ru-RU" sz="4000" dirty="0">
                <a:solidFill>
                  <a:schemeClr val="bg1"/>
                </a:solidFill>
              </a:rPr>
              <a:t>. </a:t>
            </a:r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b="1" dirty="0">
                <a:solidFill>
                  <a:schemeClr val="bg1"/>
                </a:solidFill>
              </a:rPr>
              <a:t>“Не делай”</a:t>
            </a:r>
            <a:r>
              <a:rPr lang="ru-RU" sz="40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989380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363272" cy="6552728"/>
          </a:xfrm>
        </p:spPr>
        <p:txBody>
          <a:bodyPr>
            <a:normAutofit fontScale="62500" lnSpcReduction="20000"/>
          </a:bodyPr>
          <a:lstStyle/>
          <a:p>
            <a:pPr marL="137160" indent="0">
              <a:buNone/>
            </a:pPr>
            <a:r>
              <a:rPr lang="ru-RU" sz="4500" b="1" dirty="0">
                <a:solidFill>
                  <a:schemeClr val="bg1"/>
                </a:solidFill>
              </a:rPr>
              <a:t>В. В. Ковалев выделяет следующие психотравмирующие факторы у детей:</a:t>
            </a:r>
            <a:endParaRPr lang="ru-RU" sz="4500" dirty="0">
              <a:solidFill>
                <a:schemeClr val="bg1"/>
              </a:solidFill>
            </a:endParaRPr>
          </a:p>
          <a:p>
            <a:pPr marL="651510" lvl="0" indent="-514350">
              <a:buFont typeface="+mj-lt"/>
              <a:buAutoNum type="arabicPeriod"/>
            </a:pPr>
            <a:endParaRPr lang="ru-RU" sz="3100" b="1" dirty="0" smtClean="0">
              <a:solidFill>
                <a:schemeClr val="bg1"/>
              </a:solidFill>
            </a:endParaRPr>
          </a:p>
          <a:p>
            <a:pPr marL="651510" lvl="0" indent="-514350">
              <a:buFont typeface="+mj-lt"/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</a:rPr>
              <a:t>Шоковые </a:t>
            </a:r>
            <a:r>
              <a:rPr lang="ru-RU" sz="3200" b="1" dirty="0">
                <a:solidFill>
                  <a:schemeClr val="bg1"/>
                </a:solidFill>
              </a:rPr>
              <a:t>психические травмы. Они внезапны, отличаются большой силой и угрожают жизни или благополучию. Чем младше ребенок, тем больше неожиданных ситуаций может стать для него психотравмирующими: нападение животного, удар грома, появление чужого и т.п.</a:t>
            </a:r>
          </a:p>
          <a:p>
            <a:pPr marL="651510" lvl="0" indent="-514350">
              <a:buFont typeface="+mj-lt"/>
              <a:buAutoNum type="arabicPeriod"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651510" lvl="0" indent="-514350">
              <a:buFont typeface="+mj-lt"/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</a:rPr>
              <a:t>Психотравмирующие </a:t>
            </a:r>
            <a:r>
              <a:rPr lang="ru-RU" sz="3200" b="1" dirty="0">
                <a:solidFill>
                  <a:schemeClr val="bg1"/>
                </a:solidFill>
              </a:rPr>
              <a:t>ситуации психологически очень значимые и имеющие кратковременное действие: утрата или болезнь члена семьи, ссора со сверстниками и т.п.</a:t>
            </a:r>
          </a:p>
          <a:p>
            <a:pPr marL="651510" lvl="0" indent="-514350">
              <a:buFont typeface="+mj-lt"/>
              <a:buAutoNum type="arabicPeriod"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651510" lvl="0" indent="-514350">
              <a:buFont typeface="+mj-lt"/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</a:rPr>
              <a:t>Хронически </a:t>
            </a:r>
            <a:r>
              <a:rPr lang="ru-RU" sz="3200" b="1" dirty="0">
                <a:solidFill>
                  <a:schemeClr val="bg1"/>
                </a:solidFill>
              </a:rPr>
              <a:t>действующие психотравмирующие ситуации, которые затрагивают основные ценностные ориентации ребенка: семейные конфликты, противоречивое воспитание и т.п.</a:t>
            </a:r>
          </a:p>
          <a:p>
            <a:pPr marL="651510" lvl="0" indent="-514350">
              <a:buFont typeface="+mj-lt"/>
              <a:buAutoNum type="arabicPeriod"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651510" lvl="0" indent="-514350">
              <a:buFont typeface="+mj-lt"/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</a:rPr>
              <a:t>Эмоциональная </a:t>
            </a:r>
            <a:r>
              <a:rPr lang="ru-RU" sz="3200" b="1" dirty="0">
                <a:solidFill>
                  <a:schemeClr val="bg1"/>
                </a:solidFill>
              </a:rPr>
              <a:t>депривация, которая препятствует формированию у ребенка привязанности: разлука с матерью, неспособность матери создать эмоционально теплую атмосферу и т.п.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83611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793289" y="-963487"/>
            <a:ext cx="6512511" cy="288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208912" cy="590465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b="1" dirty="0">
                <a:solidFill>
                  <a:schemeClr val="bg1"/>
                </a:solidFill>
              </a:rPr>
              <a:t>Разделяют 3 подвида посттравматических стрессовых расстройств:</a:t>
            </a:r>
          </a:p>
          <a:p>
            <a:pPr marL="137160" lvl="0" indent="0">
              <a:buNone/>
            </a:pPr>
            <a:r>
              <a:rPr lang="ru-RU" u="sng" dirty="0" smtClean="0">
                <a:solidFill>
                  <a:schemeClr val="bg1"/>
                </a:solidFill>
              </a:rPr>
              <a:t>1.</a:t>
            </a:r>
            <a:r>
              <a:rPr lang="ru-RU" b="1" u="sng" dirty="0" smtClean="0">
                <a:solidFill>
                  <a:schemeClr val="bg1"/>
                </a:solidFill>
              </a:rPr>
              <a:t>Острое расстройство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-  </a:t>
            </a:r>
            <a:r>
              <a:rPr lang="ru-RU" dirty="0">
                <a:solidFill>
                  <a:schemeClr val="bg1"/>
                </a:solidFill>
              </a:rPr>
              <a:t>развивается </a:t>
            </a:r>
            <a:r>
              <a:rPr lang="ru-RU" dirty="0" smtClean="0">
                <a:solidFill>
                  <a:schemeClr val="bg1"/>
                </a:solidFill>
              </a:rPr>
              <a:t>в течение </a:t>
            </a:r>
          </a:p>
          <a:p>
            <a:pPr marL="137160" lv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3-х </a:t>
            </a:r>
            <a:r>
              <a:rPr lang="ru-RU" dirty="0">
                <a:solidFill>
                  <a:schemeClr val="bg1"/>
                </a:solidFill>
              </a:rPr>
              <a:t>месяцев после травмирующей ситуации</a:t>
            </a:r>
          </a:p>
          <a:p>
            <a:pPr marL="137160" lvl="0" indent="0">
              <a:buNone/>
            </a:pPr>
            <a:r>
              <a:rPr lang="ru-RU" u="sng" dirty="0" smtClean="0">
                <a:solidFill>
                  <a:schemeClr val="bg1"/>
                </a:solidFill>
              </a:rPr>
              <a:t>2</a:t>
            </a:r>
            <a:r>
              <a:rPr lang="ru-RU" b="1" u="sng" dirty="0" smtClean="0">
                <a:solidFill>
                  <a:schemeClr val="bg1"/>
                </a:solidFill>
              </a:rPr>
              <a:t>.Хроническое расстройство</a:t>
            </a:r>
            <a:r>
              <a:rPr lang="ru-RU" dirty="0" smtClean="0">
                <a:solidFill>
                  <a:schemeClr val="bg1"/>
                </a:solidFill>
              </a:rPr>
              <a:t> - более 3-х месяцев с момента травмирующей ситуации</a:t>
            </a:r>
          </a:p>
          <a:p>
            <a:pPr marL="137160" lvl="0" indent="0">
              <a:buNone/>
            </a:pPr>
            <a:r>
              <a:rPr lang="ru-RU" u="sng" dirty="0" smtClean="0">
                <a:solidFill>
                  <a:schemeClr val="bg1"/>
                </a:solidFill>
              </a:rPr>
              <a:t>3.</a:t>
            </a:r>
            <a:r>
              <a:rPr lang="ru-RU" b="1" u="sng" dirty="0" smtClean="0">
                <a:solidFill>
                  <a:schemeClr val="bg1"/>
                </a:solidFill>
              </a:rPr>
              <a:t>Отсроченное </a:t>
            </a:r>
            <a:r>
              <a:rPr lang="ru-RU" b="1" u="sng" dirty="0">
                <a:solidFill>
                  <a:schemeClr val="bg1"/>
                </a:solidFill>
              </a:rPr>
              <a:t>расстройство</a:t>
            </a:r>
            <a:r>
              <a:rPr lang="ru-RU" b="1" dirty="0">
                <a:solidFill>
                  <a:schemeClr val="bg1"/>
                </a:solidFill>
              </a:rPr>
              <a:t> </a:t>
            </a:r>
            <a:r>
              <a:rPr lang="ru-RU" dirty="0">
                <a:solidFill>
                  <a:schemeClr val="bg1"/>
                </a:solidFill>
              </a:rPr>
              <a:t>– после 6 и более месяцев после травмирующей ситуации</a:t>
            </a:r>
          </a:p>
          <a:p>
            <a:endParaRPr lang="ru-RU" dirty="0"/>
          </a:p>
        </p:txBody>
      </p:sp>
      <p:pic>
        <p:nvPicPr>
          <p:cNvPr id="3074" name="Picture 2" descr="C:\Users\Админ\Desktop\оля\ФОТО\488198_10151345616498519_210321040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221088"/>
            <a:ext cx="3837607" cy="236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845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6632"/>
            <a:ext cx="7992888" cy="6408712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Характерные симптомы после психической травмы: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Навязчивое </a:t>
            </a:r>
            <a:r>
              <a:rPr lang="ru-RU" b="1" dirty="0">
                <a:solidFill>
                  <a:schemeClr val="bg1"/>
                </a:solidFill>
              </a:rPr>
              <a:t>повторное переживание событий.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</a:rPr>
              <a:t>Стремление избежать всего, что может напомнить психическую травму.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</a:rPr>
              <a:t>Общее психологическое возбуждение, которое не наблюдалось раньше.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</a:rPr>
              <a:t>Очень часто у детей возникает заикание, которому предшествует мутизм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</a:rPr>
              <a:t>В связи со стрессом может появиться ночной энурез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</a:rPr>
              <a:t>Могут появиться соматические заболевания</a:t>
            </a:r>
          </a:p>
          <a:p>
            <a:pPr marL="502920" lvl="0" indent="-45720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</a:rPr>
              <a:t>Расстройство пищевого поведения, сна, а также отказом принять нового воспитателя</a:t>
            </a:r>
          </a:p>
          <a:p>
            <a:pPr marL="502920" indent="-4572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5402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352928" cy="6408712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sz="3000" b="1" dirty="0">
                <a:solidFill>
                  <a:schemeClr val="bg1"/>
                </a:solidFill>
              </a:rPr>
              <a:t>Факторы риска возникновения у ребенка сильной реакции на психическую травму:</a:t>
            </a:r>
            <a:endParaRPr lang="ru-RU" sz="3000" dirty="0">
              <a:solidFill>
                <a:schemeClr val="bg1"/>
              </a:solidFill>
            </a:endParaRPr>
          </a:p>
          <a:p>
            <a:pPr marL="45720" lvl="0" indent="0">
              <a:lnSpc>
                <a:spcPct val="170000"/>
              </a:lnSpc>
              <a:buNone/>
            </a:pPr>
            <a:r>
              <a:rPr lang="ru-RU" dirty="0" smtClean="0">
                <a:solidFill>
                  <a:schemeClr val="bg1"/>
                </a:solidFill>
              </a:rPr>
              <a:t>1.Нервно-психические </a:t>
            </a:r>
            <a:r>
              <a:rPr lang="ru-RU" dirty="0">
                <a:solidFill>
                  <a:schemeClr val="bg1"/>
                </a:solidFill>
              </a:rPr>
              <a:t>нарушения. Наиболее подвержены действию психотравмы дети </a:t>
            </a:r>
            <a:r>
              <a:rPr lang="ru-RU" i="1" dirty="0">
                <a:solidFill>
                  <a:schemeClr val="bg1"/>
                </a:solidFill>
              </a:rPr>
              <a:t>пассивные, замкнутые, инертные, чрезмерно реактивные или аффективные</a:t>
            </a:r>
            <a:r>
              <a:rPr lang="ru-RU" dirty="0">
                <a:solidFill>
                  <a:schemeClr val="bg1"/>
                </a:solidFill>
              </a:rPr>
              <a:t> и </a:t>
            </a:r>
            <a:r>
              <a:rPr lang="ru-RU" i="1" dirty="0">
                <a:solidFill>
                  <a:schemeClr val="bg1"/>
                </a:solidFill>
              </a:rPr>
              <a:t>имеющие</a:t>
            </a:r>
            <a:r>
              <a:rPr lang="ru-RU" dirty="0">
                <a:solidFill>
                  <a:schemeClr val="bg1"/>
                </a:solidFill>
              </a:rPr>
              <a:t> те или иные </a:t>
            </a:r>
            <a:r>
              <a:rPr lang="ru-RU" i="1" dirty="0">
                <a:solidFill>
                  <a:schemeClr val="bg1"/>
                </a:solidFill>
              </a:rPr>
              <a:t>отклонения в нервной системе.</a:t>
            </a:r>
          </a:p>
          <a:p>
            <a:pPr marL="45720" lvl="0" indent="0">
              <a:lnSpc>
                <a:spcPct val="170000"/>
              </a:lnSpc>
              <a:buNone/>
            </a:pPr>
            <a:r>
              <a:rPr lang="ru-RU" dirty="0" smtClean="0">
                <a:solidFill>
                  <a:schemeClr val="bg1"/>
                </a:solidFill>
              </a:rPr>
              <a:t>2.Наличие </a:t>
            </a:r>
            <a:r>
              <a:rPr lang="ru-RU" dirty="0">
                <a:solidFill>
                  <a:schemeClr val="bg1"/>
                </a:solidFill>
              </a:rPr>
              <a:t>в анамнезе предшествующей психической травмы (особенно если она похожа на текущую).</a:t>
            </a:r>
          </a:p>
          <a:p>
            <a:pPr marL="45720" lvl="0" indent="0">
              <a:lnSpc>
                <a:spcPct val="170000"/>
              </a:lnSpc>
              <a:buNone/>
            </a:pPr>
            <a:r>
              <a:rPr lang="ru-RU" dirty="0" smtClean="0">
                <a:solidFill>
                  <a:schemeClr val="bg1"/>
                </a:solidFill>
              </a:rPr>
              <a:t>3.Нарушения </a:t>
            </a:r>
            <a:r>
              <a:rPr lang="ru-RU" dirty="0">
                <a:solidFill>
                  <a:schemeClr val="bg1"/>
                </a:solidFill>
              </a:rPr>
              <a:t>в семейных отношениях.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121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712968" cy="6264696"/>
          </a:xfrm>
        </p:spPr>
        <p:txBody>
          <a:bodyPr/>
          <a:lstStyle/>
          <a:p>
            <a:pPr marL="45720" indent="0">
              <a:buNone/>
            </a:pPr>
            <a:r>
              <a:rPr lang="ru-RU" sz="3600" b="1" dirty="0">
                <a:solidFill>
                  <a:schemeClr val="bg1"/>
                </a:solidFill>
              </a:rPr>
              <a:t>Помощь ребенку, пережившему психическую травму</a:t>
            </a:r>
            <a:r>
              <a:rPr lang="ru-RU" sz="3200" b="1" dirty="0">
                <a:solidFill>
                  <a:schemeClr val="bg1"/>
                </a:solidFill>
              </a:rPr>
              <a:t>, </a:t>
            </a:r>
            <a:r>
              <a:rPr lang="ru-RU" sz="3200" dirty="0">
                <a:solidFill>
                  <a:schemeClr val="bg1"/>
                </a:solidFill>
              </a:rPr>
              <a:t>имеет три последовательно осуществляемые стадии:</a:t>
            </a:r>
          </a:p>
          <a:p>
            <a:pPr marL="502920" lvl="0" indent="-457200">
              <a:lnSpc>
                <a:spcPct val="200000"/>
              </a:lnSpc>
              <a:buFont typeface="+mj-lt"/>
              <a:buAutoNum type="arabicPeriod"/>
            </a:pPr>
            <a:r>
              <a:rPr lang="ru-RU" sz="3200" b="1" dirty="0">
                <a:solidFill>
                  <a:schemeClr val="bg1"/>
                </a:solidFill>
              </a:rPr>
              <a:t>Установление безопасной </a:t>
            </a:r>
            <a:r>
              <a:rPr lang="ru-RU" sz="3200" b="1" dirty="0" smtClean="0">
                <a:solidFill>
                  <a:schemeClr val="bg1"/>
                </a:solidFill>
              </a:rPr>
              <a:t>атмосферы.</a:t>
            </a:r>
          </a:p>
          <a:p>
            <a:pPr marL="502920" lvl="0" indent="-457200">
              <a:lnSpc>
                <a:spcPct val="200000"/>
              </a:lnSpc>
              <a:buFont typeface="+mj-lt"/>
              <a:buAutoNum type="arabicPeriod"/>
            </a:pPr>
            <a:r>
              <a:rPr lang="ru-RU" sz="3200" b="1" dirty="0">
                <a:solidFill>
                  <a:schemeClr val="bg1"/>
                </a:solidFill>
              </a:rPr>
              <a:t>Р</a:t>
            </a:r>
            <a:r>
              <a:rPr lang="ru-RU" sz="3200" b="1" dirty="0" smtClean="0">
                <a:solidFill>
                  <a:schemeClr val="bg1"/>
                </a:solidFill>
              </a:rPr>
              <a:t>абота с переживаниями.</a:t>
            </a:r>
          </a:p>
          <a:p>
            <a:pPr marL="502920" lvl="0" indent="-457200">
              <a:lnSpc>
                <a:spcPct val="200000"/>
              </a:lnSpc>
              <a:buFont typeface="+mj-lt"/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</a:rPr>
              <a:t>Включение </a:t>
            </a:r>
            <a:r>
              <a:rPr lang="ru-RU" sz="3200" b="1" dirty="0">
                <a:solidFill>
                  <a:schemeClr val="bg1"/>
                </a:solidFill>
              </a:rPr>
              <a:t>в обычную жизнь.</a:t>
            </a:r>
          </a:p>
          <a:p>
            <a:endParaRPr lang="ru-RU" dirty="0"/>
          </a:p>
        </p:txBody>
      </p:sp>
      <p:pic>
        <p:nvPicPr>
          <p:cNvPr id="4098" name="Picture 2" descr="C:\Users\Админ\Desktop\оля\ФОТО\4b1676f33fe1044adc64b6d27bde0f88thumb640x4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996952"/>
            <a:ext cx="2771800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2689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226</TotalTime>
  <Words>513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Слайд 1</vt:lpstr>
      <vt:lpstr>Слайд 2</vt:lpstr>
      <vt:lpstr>Слайд 3</vt:lpstr>
      <vt:lpstr>Слайд 4</vt:lpstr>
      <vt:lpstr>Слайд 5</vt:lpstr>
      <vt:lpstr> 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Заведующая</cp:lastModifiedBy>
  <cp:revision>28</cp:revision>
  <dcterms:created xsi:type="dcterms:W3CDTF">2014-01-22T14:54:35Z</dcterms:created>
  <dcterms:modified xsi:type="dcterms:W3CDTF">2014-02-19T08:55:06Z</dcterms:modified>
</cp:coreProperties>
</file>