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i="1" dirty="0">
                <a:cs typeface="Times New Roman" panose="02020603050405020304" pitchFamily="18" charset="0"/>
              </a:rPr>
              <a:t>Развитие социальной активности обучающихся начальных классов через реализацию федеральной программы «Орлята России»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73142" y="4330931"/>
            <a:ext cx="3526416" cy="1351665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Короткова Елена Александровна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4173" y="83127"/>
            <a:ext cx="5683135" cy="1461670"/>
          </a:xfrm>
          <a:prstGeom prst="rect">
            <a:avLst/>
          </a:prstGeom>
        </p:spPr>
      </p:pic>
      <p:grpSp>
        <p:nvGrpSpPr>
          <p:cNvPr id="5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6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7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081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7426" y="1594117"/>
            <a:ext cx="8361229" cy="3283526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772239" y="1594117"/>
            <a:ext cx="8436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cap="all" dirty="0">
                <a:solidFill>
                  <a:srgbClr val="432A3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Ожидаемые результаты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72619" y="2274838"/>
            <a:ext cx="972846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Tx/>
              <a:buChar char="-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качественные изменения личностного роста и мировоззрения обучающихся после проведения треков, в том числе: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каждого школьника в коллективной социально-значимой деятельности;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детьми общепринятых в Российской Федерации духовно-нравственных ценностей, включая патриотическое отношение к своему отечеству;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навыков конструктивной коммуникации и командной работы;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метапредметных компетенций;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личностного потенциала, развитие уверенности в своих возможностях.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95885" y="48345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ВЗАИМОСВЯЗАНЫ 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ЦЕЛЯМИ ПРОВЕДЕНИЯ ТРЕКА</a:t>
            </a:r>
          </a:p>
        </p:txBody>
      </p:sp>
    </p:spTree>
    <p:extLst>
      <p:ext uri="{BB962C8B-B14F-4D97-AF65-F5344CB8AC3E}">
        <p14:creationId xmlns:p14="http://schemas.microsoft.com/office/powerpoint/2010/main" val="374276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7426" y="1594117"/>
            <a:ext cx="8361229" cy="3283526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772239" y="1594117"/>
            <a:ext cx="8436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all" spc="0" normalizeH="0" baseline="0" noProof="0" dirty="0">
                <a:ln>
                  <a:noFill/>
                </a:ln>
                <a:solidFill>
                  <a:srgbClr val="432A3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ОБРАТНАЯ СВЯЗЬ И ОТЧЕТЫ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72619" y="2274838"/>
            <a:ext cx="97284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«Орлята России» предусматривает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получение от педагогов обратной связи и отчетов по реализации треков. В зависимости от тематики треков, выбранных форм взаимодействия с классом и финального КТД такими отчетами являются: </a:t>
            </a:r>
          </a:p>
        </p:txBody>
      </p:sp>
      <p:pic>
        <p:nvPicPr>
          <p:cNvPr id="10" name="Picture 642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426" y="3566114"/>
            <a:ext cx="1295400" cy="1295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21790" y="4861514"/>
            <a:ext cx="30919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фото/видео материалы по совместной работе педагога и активистов РДШ с классом и группами</a:t>
            </a:r>
          </a:p>
        </p:txBody>
      </p:sp>
      <p:pic>
        <p:nvPicPr>
          <p:cNvPr id="12" name="Picture 644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048" y="3667602"/>
            <a:ext cx="1398905" cy="13989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07395" y="4973589"/>
            <a:ext cx="29661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совместной творческой деятельности детей: фото и видео коллажей, поделок, инсталляций 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646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6750" y="3379790"/>
            <a:ext cx="1278255" cy="11595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26004" y="4626483"/>
            <a:ext cx="30354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отзывы самих участников трека и различных целевых групп – родителей, педагогов,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166089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7426" y="1594117"/>
            <a:ext cx="8361229" cy="3283526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772239" y="1565194"/>
            <a:ext cx="8436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all" spc="0" normalizeH="0" baseline="0" noProof="0" dirty="0">
                <a:ln>
                  <a:noFill/>
                </a:ln>
                <a:solidFill>
                  <a:srgbClr val="432A3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РОЛЬ СОВЕТНИКОВ ПО ВОСПИТАНИЮ В РЕАЛИЗАЦИИ ПРОГРАММЫ «ОРЛЯТА РОССИИ»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40730" y="2590511"/>
            <a:ext cx="97284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проводят семинары по запуску программы и её реализации в школе;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информируют о возможностях программы потенциальных участников;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выбирают классы-участники начальной школы из числа проявивших желание;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проводят организационную и методическую помощь по вопросам регистрации в цифровой платформе;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создают команду наставников из числа старшеклассников и активистов РДШ;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совместно с проектами </a:t>
            </a:r>
            <a:r>
              <a:rPr lang="ru-RU" dirty="0">
                <a:solidFill>
                  <a:srgbClr val="FF0000"/>
                </a:solidFill>
              </a:rPr>
              <a:t>«Лига вожатых» и «Открытый факультет РДШ» </a:t>
            </a:r>
            <a:r>
              <a:rPr lang="ru-RU" dirty="0"/>
              <a:t>проводят обучение команды наставников </a:t>
            </a:r>
          </a:p>
        </p:txBody>
      </p:sp>
    </p:spTree>
    <p:extLst>
      <p:ext uri="{BB962C8B-B14F-4D97-AF65-F5344CB8AC3E}">
        <p14:creationId xmlns:p14="http://schemas.microsoft.com/office/powerpoint/2010/main" val="1405885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1680610"/>
          </a:xfrm>
        </p:spPr>
        <p:txBody>
          <a:bodyPr/>
          <a:lstStyle/>
          <a:p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4173" y="83127"/>
            <a:ext cx="5683135" cy="1461670"/>
          </a:xfrm>
          <a:prstGeom prst="rect">
            <a:avLst/>
          </a:prstGeom>
        </p:spPr>
      </p:pic>
      <p:grpSp>
        <p:nvGrpSpPr>
          <p:cNvPr id="5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6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7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25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 социальной активности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начальной школы «Орлята России»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в целях реализации Федерального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«Патриотическое воспитание граждан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Федерации»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поддержке: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4173" y="83127"/>
            <a:ext cx="5683135" cy="1461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967" y="4296509"/>
            <a:ext cx="5154956" cy="14570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87" y="4196839"/>
            <a:ext cx="7851238" cy="266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82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8255" y="4497186"/>
            <a:ext cx="8361229" cy="3283526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Программа направлена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достижение национальных целей российской федерации, создание условий воспитания социально ответственной личности обучающихся начальной школы  общеобразовательных организаций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b="1" i="1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ПРОВОДИТСЯ С ЦЕЛЬЮ </a:t>
            </a:r>
            <a:r>
              <a:rPr lang="ru-RU" sz="1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УДОВЛЕТВОРЕНИЯ ПОТРЕБНОСТЕЙ МЛАДШИХ ШКОЛЬНИКОВ В СОЦИАЛЬНОЙ АКТИВНОСТИ, </a:t>
            </a:r>
            <a:br>
              <a:rPr lang="ru-RU" sz="1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ПОДДЕРЖАНИЯ И РАЗВИТИЯ ИНТЕРЕСА К УЧЕБНЫМ И ВНЕУРОЧНЫМ ВИДАМ ДЕЯТЕЛЬНОСТИ, ОБЕСПЕЧИВАЯ ПРЕЕМСТВЕННОСТЬ С РОССИЙСКИМ ДВИЖЕНИЕМ ШКОЛЬНИКОВ</a:t>
            </a:r>
            <a:br>
              <a:rPr lang="ru-RU" sz="1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066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8319" y="1594117"/>
            <a:ext cx="8361229" cy="1129313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ценностные основания программы</a:t>
            </a:r>
            <a:endParaRPr lang="ru-RU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086495" y="2409576"/>
            <a:ext cx="2468880" cy="3558962"/>
          </a:xfrm>
        </p:spPr>
        <p:txBody>
          <a:bodyPr>
            <a:noAutofit/>
          </a:bodyPr>
          <a:lstStyle/>
          <a:p>
            <a:r>
              <a:rPr lang="ru-RU" sz="1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</a:p>
          <a:p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своему дому, земле, семье, людям, стране; быть полезным своей стране, желание служить своему Отечеству тем делом, к которому есть призвание,  уважение национальных традиций, истории и культуры своей страны</a:t>
            </a:r>
          </a:p>
          <a:p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</a:p>
          <a:p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развития страны и благосостояния народа, исток добра, любви, верности, поддержки, сочувствия, взаимного уважения, сохранение добрых семейных традиций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997" y="2697168"/>
            <a:ext cx="798645" cy="7986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8996" y="4238330"/>
            <a:ext cx="798645" cy="798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1436" y="3229559"/>
            <a:ext cx="798645" cy="79864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17406" y="4160598"/>
            <a:ext cx="24855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</a:t>
            </a:r>
          </a:p>
          <a:p>
            <a:pPr lvl="0" algn="ctr" defTabSz="914400">
              <a:lnSpc>
                <a:spcPct val="112000"/>
              </a:lnSpc>
            </a:pP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Содружество, искренность,  умение отдавать свое время другому и бескорыстно приходить на помощь, желание добра и блага другому</a:t>
            </a:r>
          </a:p>
        </p:txBody>
      </p:sp>
      <p:pic>
        <p:nvPicPr>
          <p:cNvPr id="15" name="Picture 227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895" y="2578032"/>
            <a:ext cx="798195" cy="7969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467090" y="2447807"/>
            <a:ext cx="222513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</a:p>
          <a:p>
            <a:pPr lvl="0" algn="ctr" defTabSz="914400">
              <a:lnSpc>
                <a:spcPct val="112000"/>
              </a:lnSpc>
            </a:pP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Бережное и ответственное отношение к окружающей среде, природному наследию своей страны</a:t>
            </a:r>
          </a:p>
        </p:txBody>
      </p:sp>
      <p:pic>
        <p:nvPicPr>
          <p:cNvPr id="19" name="Picture 225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658" y="4160598"/>
            <a:ext cx="796925" cy="79692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597583" y="4198828"/>
            <a:ext cx="219841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ПОЗНАНИЕ</a:t>
            </a:r>
          </a:p>
          <a:p>
            <a:pPr lvl="0" algn="ctr" defTabSz="914400">
              <a:lnSpc>
                <a:spcPct val="112000"/>
              </a:lnSpc>
            </a:pP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окружающего мира и познание себя в нем</a:t>
            </a:r>
          </a:p>
        </p:txBody>
      </p:sp>
    </p:spTree>
    <p:extLst>
      <p:ext uri="{BB962C8B-B14F-4D97-AF65-F5344CB8AC3E}">
        <p14:creationId xmlns:p14="http://schemas.microsoft.com/office/powerpoint/2010/main" val="2394036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8319" y="1594118"/>
            <a:ext cx="8361229" cy="664516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участники программы</a:t>
            </a:r>
            <a:endParaRPr lang="ru-RU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34600" y="3085168"/>
            <a:ext cx="2468880" cy="569357"/>
          </a:xfrm>
        </p:spPr>
        <p:txBody>
          <a:bodyPr>
            <a:noAutofit/>
          </a:bodyPr>
          <a:lstStyle/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– 4 КЛАССОВ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pic>
        <p:nvPicPr>
          <p:cNvPr id="16" name="Picture 250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776" y="1821642"/>
            <a:ext cx="1218565" cy="1218565"/>
          </a:xfrm>
          <a:prstGeom prst="rect">
            <a:avLst/>
          </a:prstGeom>
        </p:spPr>
      </p:pic>
      <p:pic>
        <p:nvPicPr>
          <p:cNvPr id="17" name="Picture 26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508" y="3699486"/>
            <a:ext cx="1678940" cy="13608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9258" y="4986402"/>
            <a:ext cx="2377440" cy="91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ОБУЧАЮЩИХСЯ</a:t>
            </a:r>
          </a:p>
          <a:p>
            <a:pPr lvl="0" algn="ctr" defTabSz="914400">
              <a:lnSpc>
                <a:spcPct val="112000"/>
              </a:lnSpc>
            </a:pP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262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6662" y="2371680"/>
            <a:ext cx="1261745" cy="9474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77399" y="3239648"/>
            <a:ext cx="2908341" cy="91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ОБРАЗОВАТЕЛЬНОЙ ОРГАНИЗАЦИИ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73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431" y="3572638"/>
            <a:ext cx="2085975" cy="20859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07095" y="5084343"/>
            <a:ext cx="2476585" cy="119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СТАРШЕКЛАССНИКИ, НАСТАВНИКИ В ТОМ ЧИСЛЕ АКТИВИСТЫ РДШ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81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5490" y="2306580"/>
            <a:ext cx="2820670" cy="127508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273631" y="3569394"/>
            <a:ext cx="2934272" cy="174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12000"/>
              </a:lnSpc>
            </a:pP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СОВЕТНИКИ  ПО ВОСПИТАНИЮ И ВЗАИМОДЕЙСТВИЮ С ДЕТСКИМИ ОБЩЕСТВЕННЫМИ ОБЪЕДИНЕНИЯМИ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990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924346" y="1594117"/>
            <a:ext cx="8361229" cy="517316"/>
          </a:xfrm>
        </p:spPr>
        <p:txBody>
          <a:bodyPr/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ТРЕКИ ПРОГРАММЫ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8473" y="2039333"/>
            <a:ext cx="9692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соответствуют базовым принципам рабочей программы воспитания школы и не требуют вносить изменения в действующую в школе программу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240820"/>
              </p:ext>
            </p:extLst>
          </p:nvPr>
        </p:nvGraphicFramePr>
        <p:xfrm>
          <a:off x="1748464" y="2780915"/>
          <a:ext cx="8772658" cy="2365245"/>
        </p:xfrm>
        <a:graphic>
          <a:graphicData uri="http://schemas.openxmlformats.org/drawingml/2006/table">
            <a:tbl>
              <a:tblPr firstRow="1" firstCol="1" bandRow="1"/>
              <a:tblGrid>
                <a:gridCol w="1355338">
                  <a:extLst>
                    <a:ext uri="{9D8B030D-6E8A-4147-A177-3AD203B41FA5}">
                      <a16:colId xmlns:a16="http://schemas.microsoft.com/office/drawing/2014/main" xmlns="" val="2297005034"/>
                    </a:ext>
                  </a:extLst>
                </a:gridCol>
                <a:gridCol w="2767756">
                  <a:extLst>
                    <a:ext uri="{9D8B030D-6E8A-4147-A177-3AD203B41FA5}">
                      <a16:colId xmlns:a16="http://schemas.microsoft.com/office/drawing/2014/main" xmlns="" val="927111972"/>
                    </a:ext>
                  </a:extLst>
                </a:gridCol>
                <a:gridCol w="4649564">
                  <a:extLst>
                    <a:ext uri="{9D8B030D-6E8A-4147-A177-3AD203B41FA5}">
                      <a16:colId xmlns:a16="http://schemas.microsoft.com/office/drawing/2014/main" xmlns="" val="465247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треков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деятельности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6366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- Лидер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Coциaльнo-знaчимaя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дeятeльнocть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4712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Эрудит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Пoзнaвaтeльнaя дeятeльнocть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9975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Мастер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Xyдoжecтвeннoe твopчecтвo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8524235"/>
                  </a:ext>
                </a:extLst>
              </a:tr>
              <a:tr h="3105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Доброволец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Cоциально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-значимая</a:t>
                      </a:r>
                      <a:r>
                        <a:rPr lang="ru-RU" sz="1100" i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дeятeльнocть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2366228"/>
                  </a:ext>
                </a:extLst>
              </a:tr>
              <a:tr h="1885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Спортсмен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Спортивно-оздоровительная </a:t>
                      </a: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дeятeльнocть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3171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Эколог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Пoзнaвaтeльнaя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дeятeльнocть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8410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Орленок – Хранитель исторической памяти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Иccлeдoвaтeльcкaя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дeятeльнocть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09436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9856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35197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961448" y="1460038"/>
            <a:ext cx="8688241" cy="588986"/>
          </a:xfrm>
        </p:spPr>
        <p:txBody>
          <a:bodyPr/>
          <a:lstStyle/>
          <a:p>
            <a:r>
              <a:rPr lang="ru-RU" sz="28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ТРЕКов. Формат проведения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493" y="1939327"/>
            <a:ext cx="94681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трек имеет своей целью вовлечение детей в коллективную развивающую социально значимую деятельность для развития у обучающихся соответствующих духовно-нравственных ценностей, гражданственности и метапредметных компетенций.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0521" y="2927013"/>
            <a:ext cx="46819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трек программы «Орлята России» включает в себя серию внеурочных тематических встреч учителя (классного руководителя) со своим классом, на которых проводятся творческие, игровые, дискуссионные, спортивные и иные развивающие занятия для обучающихся начальных классов.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14301" y="2923953"/>
            <a:ext cx="5081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учителя с классом в составе треков рекомендуется организовывать в неформальной обстановке, отличной от классической образовательной среды. С этой целью предлагается при подготовке встреч переформатировать пространство класса.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0522" y="4800872"/>
            <a:ext cx="98905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развития у детей навыков командной работы, взаимодействие учителя с классом происходит преимущественно в формате групповой работы. Каждая из групп получает индивидуальные задания, при этом все группы интегрированы в общее целеполагание и готовятся к финальному коллективно-творческому делу.</a:t>
            </a:r>
          </a:p>
        </p:txBody>
      </p:sp>
    </p:spTree>
    <p:extLst>
      <p:ext uri="{BB962C8B-B14F-4D97-AF65-F5344CB8AC3E}">
        <p14:creationId xmlns:p14="http://schemas.microsoft.com/office/powerpoint/2010/main" val="808069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8319" y="1594117"/>
            <a:ext cx="8361229" cy="609447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треки программы</a:t>
            </a:r>
            <a:endParaRPr lang="ru-RU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921551" y="2564091"/>
            <a:ext cx="6938126" cy="322242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ЗАНЯТОСТЬ В МЕСЯЦ - 9 ЧАСОВ </a:t>
            </a:r>
          </a:p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ТРЕК СОСТОИТ ИЗ 9 ЗАНЯТИЙ                       </a:t>
            </a:r>
          </a:p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</a:p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ИТОГ ТРЕКА</a:t>
            </a:r>
          </a:p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КОЛЛЕКТИВНО-ТВОРЧЕСКОЕ ДЕЛО </a:t>
            </a:r>
          </a:p>
          <a:p>
            <a:pPr algn="l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 ОБУЧАЮЩИМИСЯ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pic>
        <p:nvPicPr>
          <p:cNvPr id="7170" name="Picture 2" descr="https://i.pinimg.com/originals/b4/e3/25/b4e32581a8d451f0ec2b7df1d5c9c83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4580" y="2203564"/>
            <a:ext cx="2243338" cy="22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34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1216" y="1687398"/>
            <a:ext cx="9813303" cy="565608"/>
          </a:xfrm>
        </p:spPr>
        <p:txBody>
          <a:bodyPr/>
          <a:lstStyle/>
          <a:p>
            <a:pPr lvl="0">
              <a:lnSpc>
                <a:spcPct val="112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TPE</a:t>
            </a:r>
            <a:r>
              <a:rPr lang="ru-RU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 П</a:t>
            </a:r>
            <a:r>
              <a:rPr lang="en-US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PAMM</a:t>
            </a:r>
            <a:r>
              <a:rPr lang="ru-RU" sz="3200" b="1" i="1" dirty="0">
                <a:solidFill>
                  <a:srgbClr val="432A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Ы. ЗАДАЧИ ПРОВЕДЕНИЯ</a:t>
            </a: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860" y="108065"/>
            <a:ext cx="5683135" cy="1461670"/>
          </a:xfrm>
          <a:prstGeom prst="rect">
            <a:avLst/>
          </a:prstGeom>
        </p:spPr>
      </p:pic>
      <p:grpSp>
        <p:nvGrpSpPr>
          <p:cNvPr id="23" name="Group 7020"/>
          <p:cNvGrpSpPr/>
          <p:nvPr/>
        </p:nvGrpSpPr>
        <p:grpSpPr>
          <a:xfrm>
            <a:off x="0" y="5646421"/>
            <a:ext cx="8467090" cy="1211579"/>
            <a:chOff x="0" y="0"/>
            <a:chExt cx="8467344" cy="1211579"/>
          </a:xfrm>
        </p:grpSpPr>
        <p:pic>
          <p:nvPicPr>
            <p:cNvPr id="24" name="Picture 91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383"/>
              <a:ext cx="6105144" cy="1187196"/>
            </a:xfrm>
            <a:prstGeom prst="rect">
              <a:avLst/>
            </a:prstGeom>
          </p:spPr>
        </p:pic>
        <p:sp>
          <p:nvSpPr>
            <p:cNvPr id="25" name="Shape 115"/>
            <p:cNvSpPr/>
            <p:nvPr/>
          </p:nvSpPr>
          <p:spPr>
            <a:xfrm>
              <a:off x="2395855" y="0"/>
              <a:ext cx="6071489" cy="0"/>
            </a:xfrm>
            <a:custGeom>
              <a:avLst/>
              <a:gdLst/>
              <a:ahLst/>
              <a:cxnLst/>
              <a:rect l="0" t="0" r="0" b="0"/>
              <a:pathLst>
                <a:path w="6071489">
                  <a:moveTo>
                    <a:pt x="6071489" y="0"/>
                  </a:moveTo>
                  <a:lnTo>
                    <a:pt x="0" y="0"/>
                  </a:lnTo>
                </a:path>
              </a:pathLst>
            </a:custGeom>
            <a:noFill/>
            <a:ln w="12192" cap="flat" cmpd="sng" algn="ctr">
              <a:solidFill>
                <a:srgbClr val="F7941D"/>
              </a:solidFill>
              <a:custDash>
                <a:ds d="384000" sp="288000"/>
              </a:custDash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253765" y="2277388"/>
            <a:ext cx="9690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Для каждого трека предусмотрены задачи, которые педагог должен реализовать для получения ожидаемых результатов, взаимосвязанных с целями трека. При этом можно выделить задачи, общие для всех треков: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3765" y="3200718"/>
            <a:ext cx="96907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школьников в выявление и признание социальной проблемы, достижения согласованной цели или реализации будущего мероприятия;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школьников в процесс коллективного планирования общего дела;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познавательного (исследовательского) интереса, умения искать и обрабатывать информацию;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навыков работы в группах и командной работы;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коммуникативных навыков и эмоционального интеллекта (терпимость к чужому мнению, умение договариваться, мотивировать свою позицию, управлять эмоциями и т.д.);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раскрытия личностного и творческого потенциала ребенка</a:t>
            </a:r>
          </a:p>
        </p:txBody>
      </p:sp>
    </p:spTree>
    <p:extLst>
      <p:ext uri="{BB962C8B-B14F-4D97-AF65-F5344CB8AC3E}">
        <p14:creationId xmlns:p14="http://schemas.microsoft.com/office/powerpoint/2010/main" val="132411073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432A30"/>
      </a:dk2>
      <a:lt2>
        <a:srgbClr val="F2F2F0"/>
      </a:lt2>
      <a:accent1>
        <a:srgbClr val="836C9F"/>
      </a:accent1>
      <a:accent2>
        <a:srgbClr val="BDAB56"/>
      </a:accent2>
      <a:accent3>
        <a:srgbClr val="B0565D"/>
      </a:accent3>
      <a:accent4>
        <a:srgbClr val="55B1BC"/>
      </a:accent4>
      <a:accent5>
        <a:srgbClr val="4D925F"/>
      </a:accent5>
      <a:accent6>
        <a:srgbClr val="E08C4A"/>
      </a:accent6>
      <a:hlink>
        <a:srgbClr val="55B1BC"/>
      </a:hlink>
      <a:folHlink>
        <a:srgbClr val="836C9F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9270AA94-2367-4B1E-B579-26147B222B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238</TotalTime>
  <Words>716</Words>
  <Application>Microsoft Office PowerPoint</Application>
  <PresentationFormat>Произвольный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Crop</vt:lpstr>
      <vt:lpstr>Развитие социальной активности обучающихся начальных классов через реализацию федеральной программы «Орлята России» </vt:lpstr>
      <vt:lpstr>Программа развития социальной активности обучающихся начальной школы «Орлята России» проводится в целях реализации Федерального проекта «Патриотическое воспитание граждан Российской Федерации»  При поддержке:</vt:lpstr>
      <vt:lpstr>        Программа направлена на достижение национальных целей российской федерации, создание условий воспитания социально ответственной личности обучающихся начальной школы  общеобразовательных организаций   ПРОВОДИТСЯ С ЦЕЛЬЮ УДОВЛЕТВОРЕНИЯ ПОТРЕБНОСТЕЙ МЛАДШИХ ШКОЛЬНИКОВ В СОЦИАЛЬНОЙ АКТИВНОСТИ,  ПОДДЕРЖАНИЯ И РАЗВИТИЯ ИНТЕРЕСА К УЧЕБНЫМ И ВНЕУРОЧНЫМ ВИДАМ ДЕЯТЕЛЬНОСТИ, ОБЕСПЕЧИВАЯ ПРЕЕМСТВЕННОСТЬ С РОССИЙСКИМ ДВИЖЕНИЕМ ШКОЛЬНИКОВ     </vt:lpstr>
      <vt:lpstr>             ценностные основания программы</vt:lpstr>
      <vt:lpstr>             участники программы</vt:lpstr>
      <vt:lpstr>ТРЕКИ ПРОГРАММЫ</vt:lpstr>
      <vt:lpstr>Цель ТРЕКов. Формат проведения</vt:lpstr>
      <vt:lpstr>             треки программы</vt:lpstr>
      <vt:lpstr>                                                                             TPEКИ ПPOГPAMMЫ. ЗАДАЧИ ПРОВЕДЕНИЯ</vt:lpstr>
      <vt:lpstr>             </vt:lpstr>
      <vt:lpstr>             </vt:lpstr>
      <vt:lpstr>             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социальной активности обучающихся начальных классов через реализацию федеральной программы «Орлята России»</dc:title>
  <dc:creator>Пользователь</dc:creator>
  <cp:lastModifiedBy>Black</cp:lastModifiedBy>
  <cp:revision>25</cp:revision>
  <dcterms:created xsi:type="dcterms:W3CDTF">2022-12-17T20:09:24Z</dcterms:created>
  <dcterms:modified xsi:type="dcterms:W3CDTF">2023-11-12T08:48:00Z</dcterms:modified>
</cp:coreProperties>
</file>