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5" r:id="rId4"/>
    <p:sldId id="264" r:id="rId5"/>
    <p:sldId id="259" r:id="rId6"/>
    <p:sldId id="261" r:id="rId7"/>
    <p:sldId id="262" r:id="rId8"/>
    <p:sldId id="258" r:id="rId9"/>
    <p:sldId id="263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0001202306020031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/>
              <a:t>Порядок проведения аттестации педагогических работников с 01.09.2023 г.</a:t>
            </a:r>
            <a:endParaRPr lang="ru-RU" sz="44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муниципальной методической службой </a:t>
            </a:r>
          </a:p>
          <a:p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Файзуллина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Альфия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Сайфулловна</a:t>
            </a:r>
            <a:endParaRPr lang="ru-RU" sz="28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911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изменять и не удалять ячейки выделенные желтым цветом  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19573" y="2843408"/>
            <a:ext cx="1728591" cy="5887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130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входит в пакет документов: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615858"/>
            <a:ext cx="8915400" cy="4295364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sz="1900" dirty="0" smtClean="0"/>
              <a:t>заявление </a:t>
            </a:r>
            <a:r>
              <a:rPr lang="ru-RU" sz="1900" dirty="0"/>
              <a:t>о предоставлении государственной услуги; (распечатывается с электронной формы)</a:t>
            </a:r>
          </a:p>
          <a:p>
            <a:pPr lvl="0"/>
            <a:r>
              <a:rPr lang="ru-RU" sz="1900" dirty="0"/>
              <a:t>уведомление о предоставлении государственной услуги; (распечатывается с электронной формы)</a:t>
            </a:r>
          </a:p>
          <a:p>
            <a:pPr lvl="0"/>
            <a:r>
              <a:rPr lang="ru-RU" sz="1900" dirty="0"/>
              <a:t>документ, удостоверяющий личность Заявителя (паспорт гражданина Российской Федерации). </a:t>
            </a:r>
          </a:p>
          <a:p>
            <a:pPr lvl="0"/>
            <a:r>
              <a:rPr lang="ru-RU" sz="1900" dirty="0"/>
              <a:t>справка, заверенная руководителем образовательной организации, в которой работает Заявитель, удостоверяющая место работы Заявителя;</a:t>
            </a:r>
          </a:p>
          <a:p>
            <a:pPr lvl="0"/>
            <a:r>
              <a:rPr lang="ru-RU" sz="1900" dirty="0"/>
              <a:t>копия приказа или трудовой книжки Заявителя, свидетельствующая о ранее присвоенной квалификационной категории (в случае если квалификационная категория была присвоена на территории другого субъекта Российской Федерации);</a:t>
            </a:r>
          </a:p>
          <a:p>
            <a:pPr lvl="0"/>
            <a:r>
              <a:rPr lang="ru-RU" sz="1900" dirty="0"/>
              <a:t>копия документа об образовании;</a:t>
            </a:r>
          </a:p>
          <a:p>
            <a:pPr lvl="0"/>
            <a:r>
              <a:rPr lang="ru-RU" sz="1900" dirty="0"/>
              <a:t>краткое описание педагогической деятельности.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ВАЖНО!!! Все копии документов должны быть читаемы и заверены руководителем ОО.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930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входит в награды: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3777622"/>
          </a:xfrm>
        </p:spPr>
        <p:txBody>
          <a:bodyPr/>
          <a:lstStyle/>
          <a:p>
            <a:r>
              <a:rPr lang="ru-RU" dirty="0" smtClean="0"/>
              <a:t>Федеральные  - Отличник Образования РФ(подписанные Президентом РФ)</a:t>
            </a:r>
          </a:p>
          <a:p>
            <a:r>
              <a:rPr lang="ru-RU" dirty="0" smtClean="0"/>
              <a:t>Региональные - Отличник Образования РБ(подписанные Главой региона)</a:t>
            </a:r>
          </a:p>
          <a:p>
            <a:r>
              <a:rPr lang="ru-RU" dirty="0" smtClean="0"/>
              <a:t>Ведомственные – министерства РФ и РБ(подписанные Министром)</a:t>
            </a:r>
          </a:p>
          <a:p>
            <a:r>
              <a:rPr lang="ru-RU" dirty="0" smtClean="0"/>
              <a:t>Муниципальные – Почетные грамоты, Грамоты, Благодарность -  за педагогическую деятельность(за обучение и воспитание) (подписанные главой Администрации либо начальником РОО)</a:t>
            </a:r>
          </a:p>
          <a:p>
            <a:r>
              <a:rPr lang="ru-RU" dirty="0" smtClean="0"/>
              <a:t>Призеры конкурсов педагогического мастерства( Победитель и 1,2,3 места!)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456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2023 года вступил в силу новый Порядок проведения аттестации педагогических работников организаций, осуществляющих образовательную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деятельность: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приказ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Министерства просвещения РФ от 24.03. 2023г.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№196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87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311" y="574006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новым порядком аттестации как и в порядке 2014 года сохранены 2 вида аттестации педагогических работников: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9551" y="2334016"/>
            <a:ext cx="8915400" cy="3777622"/>
          </a:xfrm>
        </p:spPr>
        <p:txBody>
          <a:bodyPr>
            <a:normAutofit/>
          </a:bodyPr>
          <a:lstStyle/>
          <a:p>
            <a:pPr lvl="0"/>
            <a:r>
              <a:rPr lang="ru-RU" sz="2000" b="1" dirty="0" smtClean="0">
                <a:solidFill>
                  <a:srgbClr val="FF0000"/>
                </a:solidFill>
              </a:rPr>
              <a:t>Обязательная </a:t>
            </a:r>
            <a:r>
              <a:rPr lang="ru-RU" sz="2000" b="1" dirty="0">
                <a:solidFill>
                  <a:srgbClr val="FF0000"/>
                </a:solidFill>
              </a:rPr>
              <a:t>– в целях проведения подтверждения занимаемой должности</a:t>
            </a:r>
          </a:p>
          <a:p>
            <a:pPr lvl="0"/>
            <a:r>
              <a:rPr lang="ru-RU" sz="2000" b="1" dirty="0">
                <a:solidFill>
                  <a:srgbClr val="FF0000"/>
                </a:solidFill>
              </a:rPr>
              <a:t>Добровольная – в целях установления квалификационной категории</a:t>
            </a:r>
          </a:p>
          <a:p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600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Аттестация педагогических работников</a:t>
            </a:r>
            <a:endParaRPr lang="ru-RU" b="1" dirty="0"/>
          </a:p>
        </p:txBody>
      </p:sp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92925" y="2029217"/>
            <a:ext cx="8069828" cy="460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4642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655518"/>
            <a:ext cx="8915400" cy="3255704"/>
          </a:xfrm>
        </p:spPr>
        <p:txBody>
          <a:bodyPr>
            <a:normAutofit fontScale="92500" lnSpcReduction="10000"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Квалификационные категории установленные с 1 сентября 2023 года, будут действовать бессрочно.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Квалификационные категории, установленные до вступления в силу приказа, сохраняться в течении срока, на который они были установлены.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63042" y="1313900"/>
            <a:ext cx="34275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ВАЖНО!!!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1085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Центр аттестации  не перешел на портал Государственных услуг наша работа будет построена следующим образом: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4425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сотрудник ОО: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1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документы от педагогических работников;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Заполняет электронную форму (Формирователь ОО);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и привозит пакет документов в РОО до 23.10.2023 г.;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 2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Принимает документы от педагогических работников (Копия наградных/портфолио);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Привозит в РОО до 23.11.2023 г.;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Примечание: до 23.10.2023 года привозим в РОО заявления на 15.12.2023 г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 ноябре привозим на январь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в</a:t>
            </a:r>
            <a:r>
              <a:rPr lang="ru-RU" b="1" dirty="0" smtClean="0">
                <a:solidFill>
                  <a:srgbClr val="FF0000"/>
                </a:solidFill>
              </a:rPr>
              <a:t> декабре привозим на февраль и т.д.</a:t>
            </a:r>
          </a:p>
          <a:p>
            <a:pPr marL="0" indent="0"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855162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8068" y="248329"/>
            <a:ext cx="8911687" cy="1280890"/>
          </a:xfrm>
        </p:spPr>
        <p:txBody>
          <a:bodyPr/>
          <a:lstStyle/>
          <a:p>
            <a:r>
              <a:rPr lang="ru-RU" b="1" dirty="0" smtClean="0"/>
              <a:t>Форма для заполнения: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827" y="3486411"/>
            <a:ext cx="3353823" cy="26830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114" y="1013666"/>
            <a:ext cx="7819082" cy="58443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63670" y="1529219"/>
            <a:ext cx="32191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ВАЖНО!!!</a:t>
            </a:r>
          </a:p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работы с формой необходимо обеспечить ответственное лицо компьютером и установить на компьютер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Office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2013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(не ниже) 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2634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476" y="279130"/>
            <a:ext cx="8066761" cy="6453410"/>
          </a:xfrm>
        </p:spPr>
      </p:pic>
    </p:spTree>
    <p:extLst>
      <p:ext uri="{BB962C8B-B14F-4D97-AF65-F5344CB8AC3E}">
        <p14:creationId xmlns:p14="http://schemas.microsoft.com/office/powerpoint/2010/main" val="30201216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508" y="304798"/>
            <a:ext cx="7928203" cy="6342563"/>
          </a:xfrm>
        </p:spPr>
      </p:pic>
    </p:spTree>
    <p:extLst>
      <p:ext uri="{BB962C8B-B14F-4D97-AF65-F5344CB8AC3E}">
        <p14:creationId xmlns:p14="http://schemas.microsoft.com/office/powerpoint/2010/main" val="303433052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147</TotalTime>
  <Words>386</Words>
  <Application>Microsoft Office PowerPoint</Application>
  <PresentationFormat>Широкоэкранный</PresentationFormat>
  <Paragraphs>43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Times New Roman</vt:lpstr>
      <vt:lpstr>Wingdings 3</vt:lpstr>
      <vt:lpstr>Легкий дым</vt:lpstr>
      <vt:lpstr>Порядок проведения аттестации педагогических работников с 01.09.2023 г.</vt:lpstr>
      <vt:lpstr>  С 1 сентября 2023 года вступил в силу новый Порядок проведения аттестации педагогических работников организаций, осуществляющих образовательную деятельность:  приказ Министерства просвещения РФ от 24.03. 2023г. №196</vt:lpstr>
      <vt:lpstr>В соответствии с новым порядком аттестации как и в порядке 2014 года сохранены 2 вида аттестации педагогических работников: </vt:lpstr>
      <vt:lpstr>Аттестация педагогических работников</vt:lpstr>
      <vt:lpstr>Презентация PowerPoint</vt:lpstr>
      <vt:lpstr>Пока Центр аттестации  не перешел на портал Государственных услуг наша работа будет построена следующим образом:</vt:lpstr>
      <vt:lpstr>Форма для заполнения: </vt:lpstr>
      <vt:lpstr>Презентация PowerPoint</vt:lpstr>
      <vt:lpstr>Презентация PowerPoint</vt:lpstr>
      <vt:lpstr>ВАЖНО!!!</vt:lpstr>
      <vt:lpstr>Что входит в пакет документов: </vt:lpstr>
      <vt:lpstr>Что входит в награды: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Порядок проведения аттестации педагогических работников с 01.09.2023 г.</dc:title>
  <dc:creator>ФАС</dc:creator>
  <cp:lastModifiedBy>ФАС</cp:lastModifiedBy>
  <cp:revision>12</cp:revision>
  <dcterms:created xsi:type="dcterms:W3CDTF">2023-10-04T05:10:20Z</dcterms:created>
  <dcterms:modified xsi:type="dcterms:W3CDTF">2023-10-05T13:08:24Z</dcterms:modified>
</cp:coreProperties>
</file>