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8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6" r:id="rId30"/>
    <p:sldId id="285" r:id="rId31"/>
    <p:sldId id="283" r:id="rId32"/>
    <p:sldId id="284" r:id="rId33"/>
    <p:sldId id="288" r:id="rId34"/>
    <p:sldId id="289" r:id="rId35"/>
    <p:sldId id="290" r:id="rId36"/>
    <p:sldId id="292" r:id="rId37"/>
    <p:sldId id="291"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00FF"/>
    <a:srgbClr val="35DFE7"/>
    <a:srgbClr val="66FF33"/>
    <a:srgbClr val="6F40E6"/>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FEAD993-8F24-4123-8CB6-1F80BD0A0B18}" type="datetimeFigureOut">
              <a:rPr lang="ru-RU" smtClean="0"/>
              <a:pPr/>
              <a:t>21.11.2018</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326AD87-1A44-4FF7-AD6F-FF95AAAB9BA3}"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spd="slow">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AFEAD993-8F24-4123-8CB6-1F80BD0A0B18}" type="datetimeFigureOut">
              <a:rPr lang="ru-RU" smtClean="0"/>
              <a:pPr/>
              <a:t>21.11.2018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326AD87-1A44-4FF7-AD6F-FF95AAAB9BA3}" type="slidenum">
              <a:rPr lang="ru-RU" smtClean="0"/>
              <a:pPr/>
              <a:t>‹#›</a:t>
            </a:fld>
            <a:endParaRPr lang="ru-RU"/>
          </a:p>
        </p:txBody>
      </p:sp>
    </p:spTree>
  </p:cSld>
  <p:clrMapOvr>
    <a:masterClrMapping/>
  </p:clrMapOvr>
  <p:transition spd="slow">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AFEAD993-8F24-4123-8CB6-1F80BD0A0B18}" type="datetimeFigureOut">
              <a:rPr lang="ru-RU" smtClean="0"/>
              <a:pPr/>
              <a:t>21.11.2018</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326AD87-1A44-4FF7-AD6F-FF95AAAB9BA3}" type="slidenum">
              <a:rPr lang="ru-RU" smtClean="0"/>
              <a:pPr/>
              <a:t>‹#›</a:t>
            </a:fld>
            <a:endParaRPr lang="ru-RU"/>
          </a:p>
        </p:txBody>
      </p:sp>
    </p:spTree>
  </p:cSld>
  <p:clrMapOvr>
    <a:masterClrMapping/>
  </p:clrMapOvr>
  <p:transition spd="slow">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AFEAD993-8F24-4123-8CB6-1F80BD0A0B18}" type="datetimeFigureOut">
              <a:rPr lang="ru-RU" smtClean="0"/>
              <a:pPr/>
              <a:t>21.11.2018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326AD87-1A44-4FF7-AD6F-FF95AAAB9BA3}" type="slidenum">
              <a:rPr lang="ru-RU" smtClean="0"/>
              <a:pPr/>
              <a:t>‹#›</a:t>
            </a:fld>
            <a:endParaRPr lang="ru-RU"/>
          </a:p>
        </p:txBody>
      </p:sp>
    </p:spTree>
  </p:cSld>
  <p:clrMapOvr>
    <a:masterClrMapping/>
  </p:clrMapOvr>
  <p:transition spd="slow">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FEAD993-8F24-4123-8CB6-1F80BD0A0B18}" type="datetimeFigureOut">
              <a:rPr lang="ru-RU" smtClean="0"/>
              <a:pPr/>
              <a:t>21.11.2018</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8326AD87-1A44-4FF7-AD6F-FF95AAAB9BA3}"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spd="slow">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AFEAD993-8F24-4123-8CB6-1F80BD0A0B18}" type="datetimeFigureOut">
              <a:rPr lang="ru-RU" smtClean="0"/>
              <a:pPr/>
              <a:t>21.11.2018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326AD87-1A44-4FF7-AD6F-FF95AAAB9BA3}" type="slidenum">
              <a:rPr lang="ru-RU" smtClean="0"/>
              <a:pPr/>
              <a:t>‹#›</a:t>
            </a:fld>
            <a:endParaRPr lang="ru-RU"/>
          </a:p>
        </p:txBody>
      </p:sp>
    </p:spTree>
  </p:cSld>
  <p:clrMapOvr>
    <a:masterClrMapping/>
  </p:clrMapOvr>
  <p:transition spd="slow">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AFEAD993-8F24-4123-8CB6-1F80BD0A0B18}" type="datetimeFigureOut">
              <a:rPr lang="ru-RU" smtClean="0"/>
              <a:pPr/>
              <a:t>21.11.2018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326AD87-1A44-4FF7-AD6F-FF95AAAB9BA3}" type="slidenum">
              <a:rPr lang="ru-RU" smtClean="0"/>
              <a:pPr/>
              <a:t>‹#›</a:t>
            </a:fld>
            <a:endParaRPr lang="ru-RU"/>
          </a:p>
        </p:txBody>
      </p:sp>
    </p:spTree>
  </p:cSld>
  <p:clrMapOvr>
    <a:masterClrMapping/>
  </p:clrMapOvr>
  <p:transition spd="slow">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AFEAD993-8F24-4123-8CB6-1F80BD0A0B18}" type="datetimeFigureOut">
              <a:rPr lang="ru-RU" smtClean="0"/>
              <a:pPr/>
              <a:t>21.11.2018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326AD87-1A44-4FF7-AD6F-FF95AAAB9BA3}" type="slidenum">
              <a:rPr lang="ru-RU" smtClean="0"/>
              <a:pPr/>
              <a:t>‹#›</a:t>
            </a:fld>
            <a:endParaRPr lang="ru-RU"/>
          </a:p>
        </p:txBody>
      </p:sp>
    </p:spTree>
  </p:cSld>
  <p:clrMapOvr>
    <a:masterClrMapping/>
  </p:clrMapOvr>
  <p:transition spd="slow">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AFEAD993-8F24-4123-8CB6-1F80BD0A0B18}" type="datetimeFigureOut">
              <a:rPr lang="ru-RU" smtClean="0"/>
              <a:pPr/>
              <a:t>21.11.2018</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8326AD87-1A44-4FF7-AD6F-FF95AAAB9BA3}" type="slidenum">
              <a:rPr lang="ru-RU" smtClean="0"/>
              <a:pPr/>
              <a:t>‹#›</a:t>
            </a:fld>
            <a:endParaRPr lang="ru-RU"/>
          </a:p>
        </p:txBody>
      </p:sp>
    </p:spTree>
  </p:cSld>
  <p:clrMapOvr>
    <a:masterClrMapping/>
  </p:clrMapOvr>
  <p:transition spd="slow">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AFEAD993-8F24-4123-8CB6-1F80BD0A0B18}" type="datetimeFigureOut">
              <a:rPr lang="ru-RU" smtClean="0"/>
              <a:pPr/>
              <a:t>21.11.2018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326AD87-1A44-4FF7-AD6F-FF95AAAB9BA3}" type="slidenum">
              <a:rPr lang="ru-RU" smtClean="0"/>
              <a:pPr/>
              <a:t>‹#›</a:t>
            </a:fld>
            <a:endParaRPr lang="ru-RU"/>
          </a:p>
        </p:txBody>
      </p:sp>
    </p:spTree>
  </p:cSld>
  <p:clrMapOvr>
    <a:masterClrMapping/>
  </p:clrMapOvr>
  <p:transition spd="slow">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AFEAD993-8F24-4123-8CB6-1F80BD0A0B18}" type="datetimeFigureOut">
              <a:rPr lang="ru-RU" smtClean="0"/>
              <a:pPr/>
              <a:t>21.11.2018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326AD87-1A44-4FF7-AD6F-FF95AAAB9BA3}"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transition spd="slow">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FEAD993-8F24-4123-8CB6-1F80BD0A0B18}" type="datetimeFigureOut">
              <a:rPr lang="ru-RU" smtClean="0"/>
              <a:pPr/>
              <a:t>21.11.2018</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326AD87-1A44-4FF7-AD6F-FF95AAAB9BA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slow">
    <p:circle/>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14546" y="1500174"/>
            <a:ext cx="6329160" cy="2181220"/>
          </a:xfrm>
        </p:spPr>
        <p:txBody>
          <a:bodyPr>
            <a:normAutofit/>
          </a:bodyPr>
          <a:lstStyle/>
          <a:p>
            <a:r>
              <a:rPr lang="ru-RU" sz="7200" dirty="0"/>
              <a:t>Терроризм</a:t>
            </a:r>
          </a:p>
        </p:txBody>
      </p:sp>
      <p:sp>
        <p:nvSpPr>
          <p:cNvPr id="3" name="Прямоугольник 2"/>
          <p:cNvSpPr/>
          <p:nvPr/>
        </p:nvSpPr>
        <p:spPr>
          <a:xfrm>
            <a:off x="5572132" y="5072074"/>
            <a:ext cx="3357586"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t>Выполнила: ученица </a:t>
            </a:r>
            <a:r>
              <a:rPr lang="ru-RU"/>
              <a:t>11 класса </a:t>
            </a:r>
            <a:endParaRPr lang="ru-RU" dirty="0"/>
          </a:p>
          <a:p>
            <a:pPr algn="ctr"/>
            <a:endParaRPr lang="ru-RU" dirty="0"/>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928802"/>
            <a:ext cx="7643866" cy="4929198"/>
          </a:xfrm>
        </p:spPr>
        <p:txBody>
          <a:bodyPr>
            <a:noAutofit/>
          </a:bodyPr>
          <a:lstStyle/>
          <a:p>
            <a:pPr algn="r">
              <a:buNone/>
            </a:pPr>
            <a:r>
              <a:rPr lang="ru-RU" sz="2800" dirty="0">
                <a:solidFill>
                  <a:srgbClr val="9900FF"/>
                </a:solidFill>
                <a:latin typeface="Franklin Gothic Medium Cond" pitchFamily="34" charset="0"/>
              </a:rPr>
              <a:t>Правительства противодействуют терроризму, чтобы поддерживать стабильную политическую ситуацию. Однако правительство страны может также заниматься специфическим видом терроризма — государственным терроризмом: поддержкой террористических группировок в других странах, </a:t>
            </a:r>
            <a:r>
              <a:rPr lang="ru-RU" sz="2800" u="sng" dirty="0">
                <a:solidFill>
                  <a:srgbClr val="9900FF"/>
                </a:solidFill>
                <a:latin typeface="Franklin Gothic Medium Cond" pitchFamily="34" charset="0"/>
              </a:rPr>
              <a:t>арестами</a:t>
            </a:r>
            <a:r>
              <a:rPr lang="ru-RU" sz="2800" dirty="0">
                <a:solidFill>
                  <a:srgbClr val="9900FF"/>
                </a:solidFill>
                <a:latin typeface="Franklin Gothic Medium Cond" pitchFamily="34" charset="0"/>
              </a:rPr>
              <a:t>, пытками и убийствами членов национальных меньшинств, оппозиции, запугиванием населения в целях поддержки правящего режима.</a:t>
            </a:r>
          </a:p>
        </p:txBody>
      </p:sp>
      <p:sp>
        <p:nvSpPr>
          <p:cNvPr id="4" name="Прямоугольник с двумя скругленными противолежащими углами 3"/>
          <p:cNvSpPr/>
          <p:nvPr/>
        </p:nvSpPr>
        <p:spPr>
          <a:xfrm>
            <a:off x="214282" y="214290"/>
            <a:ext cx="7643866" cy="857256"/>
          </a:xfrm>
          <a:prstGeom prst="round2DiagRect">
            <a:avLst>
              <a:gd name="adj1" fmla="val 50000"/>
              <a:gd name="adj2" fmla="val 0"/>
            </a:avLst>
          </a:prstGeom>
          <a:solidFill>
            <a:srgbClr val="9900FF"/>
          </a:solidFill>
          <a:ln w="165100" cap="flat" cmpd="dbl">
            <a:solidFill>
              <a:srgbClr val="35DFE7"/>
            </a:solidFill>
            <a:prstDash val="sysDot"/>
            <a:miter lim="800000"/>
          </a:ln>
          <a:effectLst>
            <a:outerShdw blurRad="50800" dist="63500" dir="21540000" algn="tl" rotWithShape="0">
              <a:srgbClr val="FFFF00"/>
            </a:outerShdw>
          </a:effectLst>
          <a:scene3d>
            <a:camera prst="orthographicFront"/>
            <a:lightRig rig="sunset"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b="1" i="1" dirty="0">
                <a:solidFill>
                  <a:srgbClr val="FFFF00"/>
                </a:solidFill>
                <a:latin typeface="Franklin Gothic Medium Cond" pitchFamily="34" charset="0"/>
              </a:rPr>
              <a:t>Правительства и терроризм</a:t>
            </a:r>
          </a:p>
          <a:p>
            <a:pPr algn="ctr"/>
            <a:endParaRPr lang="ru-RU" dirty="0"/>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1428737"/>
            <a:ext cx="7239000" cy="3571900"/>
          </a:xfrm>
          <a:ln w="98425" cap="sq" cmpd="thickThin">
            <a:solidFill>
              <a:srgbClr val="35DFE7"/>
            </a:solidFill>
            <a:prstDash val="sysDot"/>
            <a:miter lim="800000"/>
          </a:ln>
          <a:effectLst>
            <a:outerShdw blurRad="152400" dist="88900" dir="12660000" sx="107000" sy="107000" algn="ctr" rotWithShape="0">
              <a:srgbClr val="66FF33">
                <a:alpha val="81000"/>
              </a:srgbClr>
            </a:outerShdw>
          </a:effectLst>
          <a:scene3d>
            <a:camera prst="isometricOffAxis1Right"/>
            <a:lightRig rig="threePt" dir="t"/>
          </a:scene3d>
          <a:sp3d prstMaterial="metal"/>
        </p:spPr>
        <p:txBody>
          <a:bodyPr/>
          <a:lstStyle/>
          <a:p>
            <a:pPr>
              <a:buNone/>
            </a:pPr>
            <a:r>
              <a:rPr lang="ru-RU" sz="8800" b="1" dirty="0">
                <a:solidFill>
                  <a:srgbClr val="6F40E6"/>
                </a:solidFill>
                <a:latin typeface="Mistral" pitchFamily="66" charset="0"/>
                <a:cs typeface="Mangal" pitchFamily="2"/>
              </a:rPr>
              <a:t> </a:t>
            </a:r>
            <a:r>
              <a:rPr lang="ru-RU" sz="9600" dirty="0">
                <a:solidFill>
                  <a:srgbClr val="6F40E6"/>
                </a:solidFill>
                <a:latin typeface="Mistral" pitchFamily="66" charset="0"/>
                <a:cs typeface="Mangal" pitchFamily="2"/>
              </a:rPr>
              <a:t>Борьба с терроризмом</a:t>
            </a:r>
            <a:endParaRPr lang="ru-RU" sz="8800" dirty="0">
              <a:solidFill>
                <a:srgbClr val="6F40E6"/>
              </a:solidFill>
              <a:latin typeface="Mistral" pitchFamily="66" charset="0"/>
              <a:cs typeface="Mangal" pitchFamily="2"/>
            </a:endParaRPr>
          </a:p>
          <a:p>
            <a:pPr>
              <a:buNone/>
            </a:pPr>
            <a:endParaRPr lang="ru-RU" dirty="0"/>
          </a:p>
        </p:txBody>
      </p:sp>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dissolve">
                                      <p:cBhvr>
                                        <p:cTn id="7" dur="500"/>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dissolve">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1" y="142852"/>
            <a:ext cx="8072462" cy="6313511"/>
          </a:xfrm>
        </p:spPr>
        <p:txBody>
          <a:bodyPr>
            <a:normAutofit fontScale="92500" lnSpcReduction="10000"/>
          </a:bodyPr>
          <a:lstStyle/>
          <a:p>
            <a:pPr>
              <a:buNone/>
            </a:pPr>
            <a:r>
              <a:rPr lang="ru-RU" dirty="0"/>
              <a:t>Специалисты, исследующие проблему терроризма, выделяют две возможные стратегии борьбы с терроризмом — </a:t>
            </a:r>
            <a:r>
              <a:rPr lang="ru-RU" dirty="0">
                <a:solidFill>
                  <a:srgbClr val="FF0000"/>
                </a:solidFill>
              </a:rPr>
              <a:t>«прогрессивную» </a:t>
            </a:r>
            <a:r>
              <a:rPr lang="ru-RU" dirty="0"/>
              <a:t>и </a:t>
            </a:r>
            <a:r>
              <a:rPr lang="ru-RU" dirty="0">
                <a:solidFill>
                  <a:srgbClr val="FF0000"/>
                </a:solidFill>
              </a:rPr>
              <a:t>«консервативную»</a:t>
            </a:r>
            <a:r>
              <a:rPr lang="ru-RU" dirty="0"/>
              <a:t>:</a:t>
            </a:r>
          </a:p>
          <a:p>
            <a:r>
              <a:rPr lang="ru-RU" dirty="0">
                <a:solidFill>
                  <a:srgbClr val="FF0000"/>
                </a:solidFill>
              </a:rPr>
              <a:t>«Консервативная» </a:t>
            </a:r>
            <a:r>
              <a:rPr lang="ru-RU" dirty="0"/>
              <a:t>стратегия подразумевает частичные уступки требованиям террористов — выплату выкупа, территориальные и моральные уступки (например, признание ценностей, поддерживаемых террористами, признание лидеров террористов равноправными партнёрами по переговорам и т. д.).</a:t>
            </a:r>
          </a:p>
          <a:p>
            <a:r>
              <a:rPr lang="ru-RU" dirty="0">
                <a:solidFill>
                  <a:srgbClr val="FF0000"/>
                </a:solidFill>
              </a:rPr>
              <a:t>«Прогрессивная» </a:t>
            </a:r>
            <a:r>
              <a:rPr lang="ru-RU" dirty="0"/>
              <a:t>стратегия означает безоговорочное уничтожение террористов и их сторонников, а также поощрение лиц, идущих на сотрудничество с «демократическими» государствами в их борьбе с террором, отказ от каких бы то ни было переговоров с террористами, отказ от заключения перемирий</a:t>
            </a:r>
          </a:p>
          <a:p>
            <a:pPr>
              <a:buNone/>
            </a:pPr>
            <a:endParaRPr lang="ru-RU" dirty="0"/>
          </a:p>
        </p:txBody>
      </p:sp>
    </p:spTree>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9"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checkerboard(across)">
                                      <p:cBhvr>
                                        <p:cTn id="2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57562"/>
            <a:ext cx="7239000" cy="3214710"/>
          </a:xfrm>
          <a:noFill/>
          <a:ln>
            <a:noFill/>
          </a:ln>
        </p:spPr>
        <p:txBody>
          <a:bodyPr>
            <a:normAutofit fontScale="25000" lnSpcReduction="20000"/>
          </a:bodyPr>
          <a:lstStyle/>
          <a:p>
            <a:pPr>
              <a:buNone/>
            </a:pPr>
            <a:endParaRPr lang="ru-RU" dirty="0"/>
          </a:p>
          <a:p>
            <a:pPr>
              <a:buNone/>
            </a:pPr>
            <a:endParaRPr lang="ru-RU" dirty="0"/>
          </a:p>
          <a:p>
            <a:pPr>
              <a:buNone/>
            </a:pPr>
            <a:endParaRPr lang="ru-RU" dirty="0"/>
          </a:p>
          <a:p>
            <a:pPr>
              <a:buNone/>
            </a:pPr>
            <a:endParaRPr lang="ru-RU" dirty="0"/>
          </a:p>
          <a:p>
            <a:pPr>
              <a:buNone/>
            </a:pPr>
            <a:endParaRPr lang="ru-RU" dirty="0"/>
          </a:p>
          <a:p>
            <a:pPr>
              <a:buNone/>
            </a:pPr>
            <a:endParaRPr lang="ru-RU" dirty="0"/>
          </a:p>
          <a:p>
            <a:pPr>
              <a:buNone/>
            </a:pPr>
            <a:endParaRPr lang="ru-RU" sz="16000" dirty="0">
              <a:solidFill>
                <a:schemeClr val="tx1">
                  <a:lumMod val="95000"/>
                  <a:lumOff val="5000"/>
                </a:schemeClr>
              </a:solidFill>
            </a:endParaRPr>
          </a:p>
          <a:p>
            <a:pPr>
              <a:buNone/>
            </a:pPr>
            <a:r>
              <a:rPr lang="ru-RU" sz="12800" dirty="0">
                <a:solidFill>
                  <a:schemeClr val="tx1">
                    <a:lumMod val="95000"/>
                    <a:lumOff val="5000"/>
                  </a:schemeClr>
                </a:solidFill>
              </a:rPr>
              <a:t>     Почтовая марка Азербайджана с надписью </a:t>
            </a:r>
            <a:r>
              <a:rPr lang="ru-RU" sz="12800" dirty="0">
                <a:solidFill>
                  <a:srgbClr val="FF0000"/>
                </a:solidFill>
              </a:rPr>
              <a:t>«Нет терроризму!» </a:t>
            </a:r>
            <a:r>
              <a:rPr lang="ru-RU" sz="12800" dirty="0">
                <a:solidFill>
                  <a:schemeClr val="tx1">
                    <a:lumMod val="95000"/>
                    <a:lumOff val="5000"/>
                  </a:schemeClr>
                </a:solidFill>
              </a:rPr>
              <a:t>на трёх языках</a:t>
            </a:r>
          </a:p>
        </p:txBody>
      </p:sp>
      <p:pic>
        <p:nvPicPr>
          <p:cNvPr id="4" name="Рисунок 3" descr="Stamps_of_Azerbaijan,_2003-636.jpg"/>
          <p:cNvPicPr>
            <a:picLocks noChangeAspect="1"/>
          </p:cNvPicPr>
          <p:nvPr/>
        </p:nvPicPr>
        <p:blipFill>
          <a:blip r:embed="rId2"/>
          <a:stretch>
            <a:fillRect/>
          </a:stretch>
        </p:blipFill>
        <p:spPr>
          <a:xfrm>
            <a:off x="1214414" y="571480"/>
            <a:ext cx="5697318" cy="3798212"/>
          </a:xfrm>
          <a:prstGeom prst="rect">
            <a:avLst/>
          </a:prstGeom>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12" dur="8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14" dur="80"/>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643050"/>
            <a:ext cx="7239000" cy="1643074"/>
          </a:xfrm>
        </p:spPr>
        <p:txBody>
          <a:bodyPr>
            <a:normAutofit fontScale="85000" lnSpcReduction="20000"/>
          </a:bodyPr>
          <a:lstStyle/>
          <a:p>
            <a:pPr>
              <a:buNone/>
            </a:pPr>
            <a:r>
              <a:rPr lang="ru-RU" dirty="0"/>
              <a:t>Специалисты расходятся в мнении как относительно времени возникновения терроризма, так и в том, можно ли оценивать события далёкого прошлого с точки зрения современных терминов:</a:t>
            </a:r>
          </a:p>
          <a:p>
            <a:pPr>
              <a:buNone/>
            </a:pPr>
            <a:r>
              <a:rPr lang="ru-RU" dirty="0"/>
              <a:t>   </a:t>
            </a:r>
          </a:p>
        </p:txBody>
      </p:sp>
      <p:sp>
        <p:nvSpPr>
          <p:cNvPr id="5" name="Прямоугольник с одним вырезанным углом 4"/>
          <p:cNvSpPr/>
          <p:nvPr/>
        </p:nvSpPr>
        <p:spPr>
          <a:xfrm>
            <a:off x="428596" y="214290"/>
            <a:ext cx="7358114" cy="1143008"/>
          </a:xfrm>
          <a:prstGeom prst="snip1Rect">
            <a:avLst>
              <a:gd name="adj" fmla="val 50000"/>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i="1" dirty="0">
                <a:solidFill>
                  <a:srgbClr val="9900FF"/>
                </a:solidFill>
                <a:latin typeface="Georgia" pitchFamily="18" charset="0"/>
              </a:rPr>
              <a:t>История терроризма</a:t>
            </a:r>
          </a:p>
          <a:p>
            <a:pPr algn="ctr"/>
            <a:endParaRPr lang="ru-RU" dirty="0"/>
          </a:p>
        </p:txBody>
      </p:sp>
      <p:sp>
        <p:nvSpPr>
          <p:cNvPr id="7" name="Трапеция 6"/>
          <p:cNvSpPr/>
          <p:nvPr/>
        </p:nvSpPr>
        <p:spPr>
          <a:xfrm>
            <a:off x="357158" y="3071810"/>
            <a:ext cx="7572428" cy="3571900"/>
          </a:xfrm>
          <a:prstGeom prst="trapezoid">
            <a:avLst>
              <a:gd name="adj" fmla="val 10116"/>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rgbClr val="0000CC"/>
                </a:solidFill>
              </a:rPr>
              <a:t>Иные приравнивают к терроризму любое политическое убийство, и, таким образом, корни терроризма отодвигаются в античные времена (У. </a:t>
            </a:r>
            <a:r>
              <a:rPr lang="ru-RU" sz="2000" dirty="0" err="1">
                <a:solidFill>
                  <a:srgbClr val="0000CC"/>
                </a:solidFill>
              </a:rPr>
              <a:t>Лакер</a:t>
            </a:r>
            <a:r>
              <a:rPr lang="ru-RU" sz="2000" dirty="0">
                <a:solidFill>
                  <a:srgbClr val="0000CC"/>
                </a:solidFill>
              </a:rPr>
              <a:t>), если не в ещё более ранний период; другие считают терроризм феноменом конца ХХ века (И. </a:t>
            </a:r>
            <a:r>
              <a:rPr lang="ru-RU" sz="2000" dirty="0" err="1">
                <a:solidFill>
                  <a:srgbClr val="0000CC"/>
                </a:solidFill>
              </a:rPr>
              <a:t>Александер</a:t>
            </a:r>
            <a:r>
              <a:rPr lang="ru-RU" sz="2000" dirty="0">
                <a:solidFill>
                  <a:srgbClr val="0000CC"/>
                </a:solidFill>
              </a:rPr>
              <a:t>, В. </a:t>
            </a:r>
            <a:r>
              <a:rPr lang="ru-RU" sz="2000" dirty="0" err="1">
                <a:solidFill>
                  <a:srgbClr val="0000CC"/>
                </a:solidFill>
              </a:rPr>
              <a:t>Чаликова</a:t>
            </a:r>
            <a:r>
              <a:rPr lang="ru-RU" sz="2000" dirty="0">
                <a:solidFill>
                  <a:srgbClr val="0000CC"/>
                </a:solidFill>
              </a:rPr>
              <a:t> и др.). Французский историк М. Ферро возводит терроризм к «специфической исламской традиции </a:t>
            </a:r>
            <a:r>
              <a:rPr lang="ru-RU" sz="2000" dirty="0" err="1">
                <a:solidFill>
                  <a:srgbClr val="0000CC"/>
                </a:solidFill>
              </a:rPr>
              <a:t>Хошашин</a:t>
            </a:r>
            <a:r>
              <a:rPr lang="ru-RU" sz="2000" dirty="0">
                <a:solidFill>
                  <a:srgbClr val="0000CC"/>
                </a:solidFill>
              </a:rPr>
              <a:t> XI—XII вв.», а Н. </a:t>
            </a:r>
            <a:r>
              <a:rPr lang="ru-RU" sz="2000" dirty="0" err="1">
                <a:solidFill>
                  <a:srgbClr val="0000CC"/>
                </a:solidFill>
              </a:rPr>
              <a:t>Неймарк</a:t>
            </a:r>
            <a:r>
              <a:rPr lang="ru-RU" sz="2000" dirty="0">
                <a:solidFill>
                  <a:srgbClr val="0000CC"/>
                </a:solidFill>
              </a:rPr>
              <a:t> относит происхождение современного терроризма к эпохе </a:t>
            </a:r>
            <a:r>
              <a:rPr lang="ru-RU" sz="2000" dirty="0" err="1">
                <a:solidFill>
                  <a:srgbClr val="0000CC"/>
                </a:solidFill>
              </a:rPr>
              <a:t>пост-Наполеоновской</a:t>
            </a:r>
            <a:r>
              <a:rPr lang="ru-RU" sz="2000" dirty="0">
                <a:solidFill>
                  <a:srgbClr val="0000CC"/>
                </a:solidFill>
              </a:rPr>
              <a:t> Реставрации.</a:t>
            </a:r>
          </a:p>
        </p:txBody>
      </p:sp>
    </p:spTree>
  </p:cSld>
  <p:clrMapOvr>
    <a:masterClrMapping/>
  </p:clrMapOvr>
  <p:transition spd="slow">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plus(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9" presetClass="entr" presetSubtype="0" decel="10000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 calcmode="lin" valueType="num">
                                      <p:cBhvr>
                                        <p:cTn id="21" dur="500" fill="hold"/>
                                        <p:tgtEl>
                                          <p:spTgt spid="7"/>
                                        </p:tgtEl>
                                        <p:attrNameLst>
                                          <p:attrName>style.rotation</p:attrName>
                                        </p:attrNameLst>
                                      </p:cBhvr>
                                      <p:tavLst>
                                        <p:tav tm="0">
                                          <p:val>
                                            <p:fltVal val="360"/>
                                          </p:val>
                                        </p:tav>
                                        <p:tav tm="100000">
                                          <p:val>
                                            <p:fltVal val="0"/>
                                          </p:val>
                                        </p:tav>
                                      </p:tavLst>
                                    </p:anim>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7239000" cy="571504"/>
          </a:xfrm>
        </p:spPr>
        <p:txBody>
          <a:bodyPr>
            <a:normAutofit fontScale="90000"/>
          </a:bodyPr>
          <a:lstStyle/>
          <a:p>
            <a:r>
              <a:rPr lang="ru-RU" b="0" i="1" dirty="0">
                <a:solidFill>
                  <a:srgbClr val="0000CC"/>
                </a:solidFill>
                <a:latin typeface="Georgia" pitchFamily="18" charset="0"/>
              </a:rPr>
              <a:t>Терроризм в Древнем мире</a:t>
            </a:r>
            <a:br>
              <a:rPr lang="ru-RU" dirty="0"/>
            </a:br>
            <a:endParaRPr lang="ru-RU" dirty="0"/>
          </a:p>
        </p:txBody>
      </p:sp>
      <p:sp>
        <p:nvSpPr>
          <p:cNvPr id="3" name="Содержимое 2"/>
          <p:cNvSpPr>
            <a:spLocks noGrp="1"/>
          </p:cNvSpPr>
          <p:nvPr>
            <p:ph idx="1"/>
          </p:nvPr>
        </p:nvSpPr>
        <p:spPr>
          <a:xfrm>
            <a:off x="142844" y="785794"/>
            <a:ext cx="8001056" cy="5857916"/>
          </a:xfrm>
        </p:spPr>
        <p:txBody>
          <a:bodyPr>
            <a:noAutofit/>
          </a:bodyPr>
          <a:lstStyle/>
          <a:p>
            <a:pPr>
              <a:buNone/>
            </a:pPr>
            <a:r>
              <a:rPr lang="ru-RU" sz="1600" b="1" i="1" dirty="0">
                <a:solidFill>
                  <a:schemeClr val="bg2">
                    <a:lumMod val="10000"/>
                  </a:schemeClr>
                </a:solidFill>
              </a:rPr>
              <a:t>         Некоторые источники</a:t>
            </a:r>
            <a:r>
              <a:rPr lang="ru-RU" sz="1600" b="1" i="1" baseline="30000" dirty="0">
                <a:solidFill>
                  <a:schemeClr val="bg2">
                    <a:lumMod val="10000"/>
                  </a:schemeClr>
                </a:solidFill>
              </a:rPr>
              <a:t> </a:t>
            </a:r>
            <a:r>
              <a:rPr lang="ru-RU" sz="1600" b="1" i="1" dirty="0">
                <a:solidFill>
                  <a:schemeClr val="bg2">
                    <a:lumMod val="10000"/>
                  </a:schemeClr>
                </a:solidFill>
              </a:rPr>
              <a:t>считают, что «ещё за триста сорок лет до нашей эры отец Александра Македонского был убит в результате теракта»</a:t>
            </a:r>
          </a:p>
          <a:p>
            <a:pPr>
              <a:buNone/>
            </a:pPr>
            <a:r>
              <a:rPr lang="ru-RU" sz="1600" b="1" i="1" dirty="0">
                <a:solidFill>
                  <a:schemeClr val="bg2">
                    <a:lumMod val="10000"/>
                  </a:schemeClr>
                </a:solidFill>
              </a:rPr>
              <a:t>         Другие считают одной из наиболее ранних террористических группировок иудейскую секту </a:t>
            </a:r>
            <a:r>
              <a:rPr lang="ru-RU" sz="1600" b="1" i="1" dirty="0" err="1">
                <a:solidFill>
                  <a:schemeClr val="bg2">
                    <a:lumMod val="10000"/>
                  </a:schemeClr>
                </a:solidFill>
              </a:rPr>
              <a:t>сикариев</a:t>
            </a:r>
            <a:r>
              <a:rPr lang="ru-RU" sz="1600" b="1" i="1" dirty="0">
                <a:solidFill>
                  <a:schemeClr val="bg2">
                    <a:lumMod val="10000"/>
                  </a:schemeClr>
                </a:solidFill>
              </a:rPr>
              <a:t>,(«</a:t>
            </a:r>
            <a:r>
              <a:rPr lang="ru-RU" sz="1600" b="1" i="1" dirty="0" err="1">
                <a:solidFill>
                  <a:schemeClr val="bg2">
                    <a:lumMod val="10000"/>
                  </a:schemeClr>
                </a:solidFill>
              </a:rPr>
              <a:t>кинжальщиков</a:t>
            </a:r>
            <a:r>
              <a:rPr lang="ru-RU" sz="1600" b="1" i="1" dirty="0">
                <a:solidFill>
                  <a:schemeClr val="bg2">
                    <a:lumMod val="10000"/>
                  </a:schemeClr>
                </a:solidFill>
              </a:rPr>
              <a:t>»), действовавшую в Иудее в I веке н. э. Члены секты практиковали убийства представителей еврейской знати, выступавших за мир с римлянами и обвинявшихся ими в отступничестве от религии и национальных интересов и «коллаборационизме» с римской властью. В качестве оружия </a:t>
            </a:r>
            <a:r>
              <a:rPr lang="ru-RU" sz="1600" b="1" i="1" dirty="0" err="1">
                <a:solidFill>
                  <a:schemeClr val="bg2">
                    <a:lumMod val="10000"/>
                  </a:schemeClr>
                </a:solidFill>
              </a:rPr>
              <a:t>сикарии</a:t>
            </a:r>
            <a:r>
              <a:rPr lang="ru-RU" sz="1600" b="1" i="1" dirty="0">
                <a:solidFill>
                  <a:schemeClr val="bg2">
                    <a:lumMod val="10000"/>
                  </a:schemeClr>
                </a:solidFill>
              </a:rPr>
              <a:t> использовали кинжал или короткий меч — «</a:t>
            </a:r>
            <a:r>
              <a:rPr lang="ru-RU" sz="1600" b="1" i="1" dirty="0" err="1">
                <a:solidFill>
                  <a:schemeClr val="bg2">
                    <a:lumMod val="10000"/>
                  </a:schemeClr>
                </a:solidFill>
              </a:rPr>
              <a:t>сику</a:t>
            </a:r>
            <a:r>
              <a:rPr lang="ru-RU" sz="1600" b="1" i="1" dirty="0">
                <a:solidFill>
                  <a:schemeClr val="bg2">
                    <a:lumMod val="10000"/>
                  </a:schemeClr>
                </a:solidFill>
              </a:rPr>
              <a:t>». Это были </a:t>
            </a:r>
            <a:r>
              <a:rPr lang="ru-RU" sz="1600" b="1" i="1" dirty="0" err="1">
                <a:solidFill>
                  <a:schemeClr val="bg2">
                    <a:lumMod val="10000"/>
                  </a:schemeClr>
                </a:solidFill>
              </a:rPr>
              <a:t>экстремистски</a:t>
            </a:r>
            <a:r>
              <a:rPr lang="ru-RU" sz="1600" b="1" i="1" dirty="0">
                <a:solidFill>
                  <a:schemeClr val="bg2">
                    <a:lumMod val="10000"/>
                  </a:schemeClr>
                </a:solidFill>
              </a:rPr>
              <a:t> настроенные националисты, возглавлявшие движение социального протеста и настраивавшие низы против верхов и в этом отношении являющаяся прообразом современных радикальных террористических организаций. В действиях </a:t>
            </a:r>
            <a:r>
              <a:rPr lang="ru-RU" sz="1600" b="1" i="1" dirty="0" err="1">
                <a:solidFill>
                  <a:schemeClr val="bg2">
                    <a:lumMod val="10000"/>
                  </a:schemeClr>
                </a:solidFill>
              </a:rPr>
              <a:t>сикариев</a:t>
            </a:r>
            <a:r>
              <a:rPr lang="ru-RU" sz="1600" b="1" i="1" dirty="0">
                <a:solidFill>
                  <a:schemeClr val="bg2">
                    <a:lumMod val="10000"/>
                  </a:schemeClr>
                </a:solidFill>
              </a:rPr>
              <a:t> прослеживается сочетание религиозного фанатизма и политического терроризма: в мученичестве они видели нечто приносящее радость и верили, что после свержения ненавистного режима Господь явится своему народу и избавит их от мук и страданий. Сыграли важную роль в поражении Иудейского восстания 66-71 гг. и были уничтожены с его разгромом. В частности, их действия в осаждённом Иерусалиме привели к его разрушению после захвата города римлянами.</a:t>
            </a:r>
          </a:p>
          <a:p>
            <a:pPr>
              <a:buNone/>
            </a:pPr>
            <a:endParaRPr lang="ru-RU" sz="1600"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5"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8" presetID="15" presetClass="entr" presetSubtype="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00042"/>
            <a:ext cx="7239000" cy="822944"/>
          </a:xfrm>
        </p:spPr>
        <p:txBody>
          <a:bodyPr>
            <a:normAutofit fontScale="90000"/>
          </a:bodyPr>
          <a:lstStyle/>
          <a:p>
            <a:r>
              <a:rPr lang="ru-RU" b="0" i="1" dirty="0">
                <a:solidFill>
                  <a:srgbClr val="0000CC"/>
                </a:solidFill>
                <a:latin typeface="Georgia" pitchFamily="18" charset="0"/>
              </a:rPr>
              <a:t>Терроризм в Средние века</a:t>
            </a:r>
            <a:br>
              <a:rPr lang="ru-RU" b="0" i="1" dirty="0">
                <a:solidFill>
                  <a:schemeClr val="bg2">
                    <a:lumMod val="10000"/>
                  </a:schemeClr>
                </a:solidFill>
              </a:rPr>
            </a:br>
            <a:endParaRPr lang="ru-RU" b="0" i="1" dirty="0">
              <a:solidFill>
                <a:schemeClr val="bg2">
                  <a:lumMod val="10000"/>
                </a:schemeClr>
              </a:solidFill>
            </a:endParaRPr>
          </a:p>
        </p:txBody>
      </p:sp>
      <p:sp>
        <p:nvSpPr>
          <p:cNvPr id="3" name="Содержимое 2"/>
          <p:cNvSpPr>
            <a:spLocks noGrp="1"/>
          </p:cNvSpPr>
          <p:nvPr>
            <p:ph idx="1"/>
          </p:nvPr>
        </p:nvSpPr>
        <p:spPr>
          <a:xfrm>
            <a:off x="0" y="1285860"/>
            <a:ext cx="7739034" cy="5357850"/>
          </a:xfrm>
        </p:spPr>
        <p:txBody>
          <a:bodyPr>
            <a:normAutofit fontScale="77500" lnSpcReduction="20000"/>
          </a:bodyPr>
          <a:lstStyle/>
          <a:p>
            <a:pPr algn="ctr">
              <a:buNone/>
            </a:pPr>
            <a:r>
              <a:rPr lang="ru-RU" b="1" i="1" dirty="0"/>
              <a:t>        </a:t>
            </a:r>
            <a:r>
              <a:rPr lang="ru-RU" sz="2300" b="1" i="1" dirty="0">
                <a:solidFill>
                  <a:schemeClr val="bg2">
                    <a:lumMod val="10000"/>
                  </a:schemeClr>
                </a:solidFill>
              </a:rPr>
              <a:t>Классическим примером террористической организации Средних веков, которая значительно развила искусство тайной войны, диверсионной практики и насильственных средств достижения цели, является секта </a:t>
            </a:r>
            <a:r>
              <a:rPr lang="ru-RU" sz="2300" b="1" i="1" dirty="0" err="1">
                <a:solidFill>
                  <a:schemeClr val="bg2">
                    <a:lumMod val="10000"/>
                  </a:schemeClr>
                </a:solidFill>
              </a:rPr>
              <a:t>хашашаинов</a:t>
            </a:r>
            <a:r>
              <a:rPr lang="ru-RU" sz="2300" b="1" i="1" dirty="0">
                <a:solidFill>
                  <a:schemeClr val="bg2">
                    <a:lumMod val="10000"/>
                  </a:schemeClr>
                </a:solidFill>
              </a:rPr>
              <a:t>(«курителей гашиша»), или, в европейском произношении, «</a:t>
            </a:r>
            <a:r>
              <a:rPr lang="ru-RU" sz="2300" b="1" i="1" dirty="0" err="1">
                <a:solidFill>
                  <a:schemeClr val="bg2">
                    <a:lumMod val="10000"/>
                  </a:schemeClr>
                </a:solidFill>
              </a:rPr>
              <a:t>ассассинов</a:t>
            </a:r>
            <a:r>
              <a:rPr lang="ru-RU" sz="2300" b="1" i="1" dirty="0">
                <a:solidFill>
                  <a:schemeClr val="bg2">
                    <a:lumMod val="10000"/>
                  </a:schemeClr>
                </a:solidFill>
              </a:rPr>
              <a:t>». Около 1090 года Хасан ибн </a:t>
            </a:r>
            <a:r>
              <a:rPr lang="ru-RU" sz="2300" b="1" i="1" dirty="0" err="1">
                <a:solidFill>
                  <a:schemeClr val="bg2">
                    <a:lumMod val="10000"/>
                  </a:schemeClr>
                </a:solidFill>
              </a:rPr>
              <a:t>Саббах</a:t>
            </a:r>
            <a:r>
              <a:rPr lang="ru-RU" sz="2300" b="1" i="1" dirty="0">
                <a:solidFill>
                  <a:schemeClr val="bg2">
                    <a:lumMod val="10000"/>
                  </a:schemeClr>
                </a:solidFill>
              </a:rPr>
              <a:t> захватил в горной долине к северу от </a:t>
            </a:r>
            <a:r>
              <a:rPr lang="ru-RU" sz="2300" b="1" i="1" dirty="0" err="1">
                <a:solidFill>
                  <a:schemeClr val="bg2">
                    <a:lumMod val="10000"/>
                  </a:schemeClr>
                </a:solidFill>
              </a:rPr>
              <a:t>Хамадана</a:t>
            </a:r>
            <a:r>
              <a:rPr lang="ru-RU" sz="2300" b="1" i="1" dirty="0">
                <a:solidFill>
                  <a:schemeClr val="bg2">
                    <a:lumMod val="10000"/>
                  </a:schemeClr>
                </a:solidFill>
              </a:rPr>
              <a:t> (современный Иран) крепость </a:t>
            </a:r>
            <a:r>
              <a:rPr lang="ru-RU" sz="2300" b="1" i="1" dirty="0" err="1">
                <a:solidFill>
                  <a:schemeClr val="bg2">
                    <a:lumMod val="10000"/>
                  </a:schemeClr>
                </a:solidFill>
              </a:rPr>
              <a:t>Аламут</a:t>
            </a:r>
            <a:r>
              <a:rPr lang="ru-RU" sz="2300" b="1" i="1" dirty="0">
                <a:solidFill>
                  <a:schemeClr val="bg2">
                    <a:lumMod val="10000"/>
                  </a:schemeClr>
                </a:solidFill>
              </a:rPr>
              <a:t>. В течение последующих полутора столетий сторонники и последователи Горного Старца, под именем которого вошёл в историю основатель секты, опираясь на контролируемый район, который сегодня профессионалы антитеррора назвали бы «серой зоной», лишили покоя правящие династии на обширном пространстве от Средиземного моря до Персидского залива. Движимые неясной до конца религиозной мотивацией, практически неуловимые, и от этого ещё более устрашающие адепты секты (с позиций сегодняшнего дня — боевики), убили за период своей деятельности сотни халифов и султанов, военачальников и представителей официального духовенства, посеяв ужас во дворцах правителей, существенно дестабилизировав политическую ситуацию на обширном геополитическом пространстве Востока, и затем были уничтожены монголо-татарами в середине XIII века.</a:t>
            </a:r>
            <a:endParaRPr lang="ru-RU" b="1" i="1" dirty="0">
              <a:solidFill>
                <a:schemeClr val="bg2">
                  <a:lumMod val="10000"/>
                </a:schemeClr>
              </a:solidFill>
            </a:endParaRPr>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5"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2000"/>
                                        <p:tgtEl>
                                          <p:spTgt spid="3">
                                            <p:txEl>
                                              <p:pRg st="0" end="0"/>
                                            </p:txEl>
                                          </p:spTgt>
                                        </p:tgtEl>
                                      </p:cBhvr>
                                    </p:animEffect>
                                    <p:anim calcmode="lin" valueType="num">
                                      <p:cBhvr>
                                        <p:cTn id="17"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18"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9"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7239000" cy="571504"/>
          </a:xfrm>
        </p:spPr>
        <p:txBody>
          <a:bodyPr>
            <a:normAutofit fontScale="90000"/>
          </a:bodyPr>
          <a:lstStyle/>
          <a:p>
            <a:r>
              <a:rPr lang="ru-RU" dirty="0">
                <a:solidFill>
                  <a:srgbClr val="FF00FF"/>
                </a:solidFill>
              </a:rPr>
              <a:t>  Примечательные личности</a:t>
            </a:r>
            <a:br>
              <a:rPr lang="ru-RU" dirty="0">
                <a:solidFill>
                  <a:srgbClr val="FF00FF"/>
                </a:solidFill>
              </a:rPr>
            </a:br>
            <a:endParaRPr lang="ru-RU" dirty="0">
              <a:solidFill>
                <a:srgbClr val="FF00FF"/>
              </a:solidFill>
            </a:endParaRPr>
          </a:p>
        </p:txBody>
      </p:sp>
      <p:sp>
        <p:nvSpPr>
          <p:cNvPr id="3" name="Содержимое 2"/>
          <p:cNvSpPr>
            <a:spLocks noGrp="1"/>
          </p:cNvSpPr>
          <p:nvPr>
            <p:ph idx="1"/>
          </p:nvPr>
        </p:nvSpPr>
        <p:spPr>
          <a:xfrm>
            <a:off x="457200" y="1285860"/>
            <a:ext cx="7239000" cy="5169876"/>
          </a:xfrm>
        </p:spPr>
        <p:txBody>
          <a:bodyPr>
            <a:normAutofit lnSpcReduction="10000"/>
          </a:bodyPr>
          <a:lstStyle/>
          <a:p>
            <a:r>
              <a:rPr lang="ru-RU" dirty="0" err="1">
                <a:solidFill>
                  <a:srgbClr val="FF0000"/>
                </a:solidFill>
              </a:rPr>
              <a:t>Каррье</a:t>
            </a:r>
            <a:r>
              <a:rPr lang="ru-RU" dirty="0">
                <a:solidFill>
                  <a:srgbClr val="FF00FF"/>
                </a:solidFill>
              </a:rPr>
              <a:t> (</a:t>
            </a:r>
            <a:r>
              <a:rPr lang="ru-RU" dirty="0" err="1">
                <a:solidFill>
                  <a:srgbClr val="FF00FF"/>
                </a:solidFill>
              </a:rPr>
              <a:t>Carrier</a:t>
            </a:r>
            <a:r>
              <a:rPr lang="ru-RU" dirty="0">
                <a:solidFill>
                  <a:srgbClr val="FF00FF"/>
                </a:solidFill>
              </a:rPr>
              <a:t>), </a:t>
            </a:r>
            <a:r>
              <a:rPr lang="ru-RU" dirty="0">
                <a:solidFill>
                  <a:srgbClr val="FF0000"/>
                </a:solidFill>
              </a:rPr>
              <a:t>Жан-Батист</a:t>
            </a:r>
            <a:r>
              <a:rPr lang="ru-RU" dirty="0">
                <a:solidFill>
                  <a:srgbClr val="FF00FF"/>
                </a:solidFill>
              </a:rPr>
              <a:t>, французский террорист, 1756-94 годов; в 1792 году фанатичный член конвента, в1793 году казнил пленных </a:t>
            </a:r>
            <a:r>
              <a:rPr lang="ru-RU" dirty="0" err="1">
                <a:solidFill>
                  <a:srgbClr val="FF00FF"/>
                </a:solidFill>
              </a:rPr>
              <a:t>вандейцев</a:t>
            </a:r>
            <a:r>
              <a:rPr lang="ru-RU" dirty="0">
                <a:solidFill>
                  <a:srgbClr val="FF00FF"/>
                </a:solidFill>
              </a:rPr>
              <a:t> массами, потопив их; после 9-го термидора казнён.</a:t>
            </a:r>
          </a:p>
          <a:p>
            <a:r>
              <a:rPr lang="ru-RU" dirty="0" err="1">
                <a:solidFill>
                  <a:srgbClr val="FF0000"/>
                </a:solidFill>
              </a:rPr>
              <a:t>Таллиен</a:t>
            </a:r>
            <a:r>
              <a:rPr lang="ru-RU" dirty="0">
                <a:solidFill>
                  <a:srgbClr val="FF00FF"/>
                </a:solidFill>
              </a:rPr>
              <a:t> (</a:t>
            </a:r>
            <a:r>
              <a:rPr lang="ru-RU" dirty="0" err="1">
                <a:solidFill>
                  <a:srgbClr val="FF00FF"/>
                </a:solidFill>
              </a:rPr>
              <a:t>Tallien</a:t>
            </a:r>
            <a:r>
              <a:rPr lang="ru-RU" dirty="0">
                <a:solidFill>
                  <a:srgbClr val="FF00FF"/>
                </a:solidFill>
              </a:rPr>
              <a:t>), </a:t>
            </a:r>
            <a:r>
              <a:rPr lang="ru-RU" dirty="0">
                <a:solidFill>
                  <a:srgbClr val="FF0000"/>
                </a:solidFill>
              </a:rPr>
              <a:t>Жан-Ламберт</a:t>
            </a:r>
            <a:r>
              <a:rPr lang="ru-RU" dirty="0">
                <a:solidFill>
                  <a:srgbClr val="FF00FF"/>
                </a:solidFill>
              </a:rPr>
              <a:t>, французский политический деятель, 1769—1820, член конвента, террорист; под влиянием своей жены (с 1794) Терезы </a:t>
            </a:r>
            <a:r>
              <a:rPr lang="ru-RU" dirty="0" err="1">
                <a:solidFill>
                  <a:srgbClr val="FF00FF"/>
                </a:solidFill>
              </a:rPr>
              <a:t>де-Фонтенэ</a:t>
            </a:r>
            <a:r>
              <a:rPr lang="ru-RU" dirty="0">
                <a:solidFill>
                  <a:srgbClr val="FF00FF"/>
                </a:solidFill>
              </a:rPr>
              <a:t> (1775—1835, о ней </a:t>
            </a:r>
            <a:r>
              <a:rPr lang="ru-RU" dirty="0" err="1">
                <a:solidFill>
                  <a:srgbClr val="FF00FF"/>
                </a:solidFill>
              </a:rPr>
              <a:t>Turquan</a:t>
            </a:r>
            <a:r>
              <a:rPr lang="ru-RU" dirty="0">
                <a:solidFill>
                  <a:srgbClr val="FF00FF"/>
                </a:solidFill>
              </a:rPr>
              <a:t> 1898), стал противником террора. 9 термидора </a:t>
            </a:r>
            <a:r>
              <a:rPr lang="ru-RU" dirty="0" err="1">
                <a:solidFill>
                  <a:srgbClr val="FF00FF"/>
                </a:solidFill>
              </a:rPr>
              <a:t>содейств</a:t>
            </a:r>
            <a:r>
              <a:rPr lang="ru-RU" dirty="0">
                <a:solidFill>
                  <a:srgbClr val="FF00FF"/>
                </a:solidFill>
              </a:rPr>
              <a:t>. низвержению Робеспьера; потом член совета пятисот.</a:t>
            </a:r>
          </a:p>
          <a:p>
            <a:pPr>
              <a:buNone/>
            </a:pPr>
            <a:endParaRPr lang="ru-RU" dirty="0"/>
          </a:p>
        </p:txBody>
      </p:sp>
    </p:spTree>
  </p:cSld>
  <p:clrMapOvr>
    <a:masterClrMapping/>
  </p:clrMapOvr>
  <p:transition spd="slow">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7"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7"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1571636"/>
          </a:xfrm>
        </p:spPr>
        <p:txBody>
          <a:bodyPr>
            <a:normAutofit fontScale="90000"/>
          </a:bodyPr>
          <a:lstStyle/>
          <a:p>
            <a:r>
              <a:rPr lang="ru-RU" sz="4400" dirty="0">
                <a:latin typeface="Mistral" pitchFamily="66" charset="0"/>
              </a:rPr>
              <a:t>Периодизация терроризма Нового и Новейшего времени</a:t>
            </a:r>
            <a:br>
              <a:rPr lang="ru-RU" dirty="0"/>
            </a:br>
            <a:endParaRPr lang="ru-RU" dirty="0"/>
          </a:p>
        </p:txBody>
      </p:sp>
      <p:sp>
        <p:nvSpPr>
          <p:cNvPr id="3" name="Содержимое 2"/>
          <p:cNvSpPr>
            <a:spLocks noGrp="1"/>
          </p:cNvSpPr>
          <p:nvPr>
            <p:ph idx="1"/>
          </p:nvPr>
        </p:nvSpPr>
        <p:spPr>
          <a:xfrm>
            <a:off x="214282" y="1357298"/>
            <a:ext cx="7858180" cy="5286412"/>
          </a:xfrm>
        </p:spPr>
        <p:txBody>
          <a:bodyPr>
            <a:normAutofit fontScale="92500" lnSpcReduction="10000"/>
          </a:bodyPr>
          <a:lstStyle/>
          <a:p>
            <a:pPr>
              <a:buNone/>
            </a:pPr>
            <a:r>
              <a:rPr lang="ru-RU" sz="2000" dirty="0"/>
              <a:t>  </a:t>
            </a:r>
            <a:r>
              <a:rPr lang="ru-RU" sz="2000" b="1" i="1" dirty="0"/>
              <a:t>Политологи выделяют четыре глобальные волны терроризма Нового и Новейшего времени:</a:t>
            </a:r>
          </a:p>
          <a:p>
            <a:pPr>
              <a:buNone/>
            </a:pPr>
            <a:br>
              <a:rPr lang="ru-RU" sz="2000" dirty="0">
                <a:solidFill>
                  <a:schemeClr val="tx1">
                    <a:lumMod val="65000"/>
                    <a:lumOff val="35000"/>
                  </a:schemeClr>
                </a:solidFill>
              </a:rPr>
            </a:br>
            <a:r>
              <a:rPr lang="ru-RU" sz="2400" i="1" dirty="0">
                <a:solidFill>
                  <a:schemeClr val="tx1">
                    <a:lumMod val="65000"/>
                    <a:lumOff val="35000"/>
                  </a:schemeClr>
                </a:solidFill>
              </a:rPr>
              <a:t>1.Связанная с распространением в 1880-х годах в России, Европе, а затем и Северной Америке революционных идеологий (иногда объединяемых под названием анархизма, хотя ни российские народники, ни ирландские фении анархистами в строгом смысле слова не были);</a:t>
            </a:r>
          </a:p>
          <a:p>
            <a:pPr>
              <a:buNone/>
            </a:pPr>
            <a:r>
              <a:rPr lang="ru-RU" sz="2400" i="1" dirty="0">
                <a:solidFill>
                  <a:schemeClr val="tx1">
                    <a:lumMod val="65000"/>
                    <a:lumOff val="35000"/>
                  </a:schemeClr>
                </a:solidFill>
              </a:rPr>
              <a:t>    2.Связанная с антиколониальным, национально-освободительным движением XX века;</a:t>
            </a:r>
          </a:p>
          <a:p>
            <a:pPr>
              <a:buNone/>
            </a:pPr>
            <a:r>
              <a:rPr lang="ru-RU" sz="2400" i="1" dirty="0">
                <a:solidFill>
                  <a:schemeClr val="tx1">
                    <a:lumMod val="65000"/>
                    <a:lumOff val="35000"/>
                  </a:schemeClr>
                </a:solidFill>
              </a:rPr>
              <a:t>    3.Имеющая отношение к деятельности «новых левых» в 1970-е годы;</a:t>
            </a:r>
          </a:p>
          <a:p>
            <a:pPr>
              <a:buNone/>
            </a:pPr>
            <a:r>
              <a:rPr lang="ru-RU" sz="2400" i="1" dirty="0">
                <a:solidFill>
                  <a:schemeClr val="tx1">
                    <a:lumMod val="65000"/>
                    <a:lumOff val="35000"/>
                  </a:schemeClr>
                </a:solidFill>
              </a:rPr>
              <a:t>    4.Волна, связанная с глобализацией, начавшаяся в конце 1970-х и продолжающаяся до сих пор (в том числе и современный религиозный терроризм</a:t>
            </a:r>
            <a:r>
              <a:rPr lang="ru-RU" sz="2000" dirty="0">
                <a:solidFill>
                  <a:schemeClr val="tx1">
                    <a:lumMod val="65000"/>
                    <a:lumOff val="35000"/>
                  </a:schemeClr>
                </a:solidFill>
              </a:rPr>
              <a:t>).</a:t>
            </a:r>
          </a:p>
        </p:txBody>
      </p:sp>
    </p:spTree>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
                                        <p:tgtEl>
                                          <p:spTgt spid="3">
                                            <p:txEl>
                                              <p:pRg st="0" end="0"/>
                                            </p:txEl>
                                          </p:spTgt>
                                        </p:tgtEl>
                                      </p:cBhvr>
                                    </p:animEffect>
                                    <p:anim calcmode="lin" valueType="num">
                                      <p:cBhvr>
                                        <p:cTn id="17"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
                                        <p:tgtEl>
                                          <p:spTgt spid="3">
                                            <p:txEl>
                                              <p:pRg st="1" end="1"/>
                                            </p:txEl>
                                          </p:spTgt>
                                        </p:tgtEl>
                                      </p:cBhvr>
                                    </p:animEffect>
                                    <p:anim calcmode="lin" valueType="num">
                                      <p:cBhvr>
                                        <p:cTn id="26"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3"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100"/>
                                        <p:tgtEl>
                                          <p:spTgt spid="3">
                                            <p:txEl>
                                              <p:pRg st="2" end="2"/>
                                            </p:txEl>
                                          </p:spTgt>
                                        </p:tgtEl>
                                      </p:cBhvr>
                                    </p:animEffect>
                                    <p:anim calcmode="lin" valueType="num">
                                      <p:cBhvr>
                                        <p:cTn id="35"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6"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37"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8"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3"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fade">
                                      <p:cBhvr>
                                        <p:cTn id="43" dur="100"/>
                                        <p:tgtEl>
                                          <p:spTgt spid="3">
                                            <p:txEl>
                                              <p:pRg st="3" end="3"/>
                                            </p:txEl>
                                          </p:spTgt>
                                        </p:tgtEl>
                                      </p:cBhvr>
                                    </p:animEffect>
                                    <p:anim calcmode="lin" valueType="num">
                                      <p:cBhvr>
                                        <p:cTn id="44"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5"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46"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7"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3" presetClass="entr" presetSubtype="0" fill="hold" grpId="0"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Effect transition="in" filter="fade">
                                      <p:cBhvr>
                                        <p:cTn id="52" dur="100"/>
                                        <p:tgtEl>
                                          <p:spTgt spid="3">
                                            <p:txEl>
                                              <p:pRg st="4" end="4"/>
                                            </p:txEl>
                                          </p:spTgt>
                                        </p:tgtEl>
                                      </p:cBhvr>
                                    </p:animEffect>
                                    <p:anim calcmode="lin" valueType="num">
                                      <p:cBhvr>
                                        <p:cTn id="53" dur="4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4" dur="4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55" dur="600" decel="50000" fill="hold">
                                          <p:stCondLst>
                                            <p:cond delay="4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6" dur="600" decel="50000" fill="hold">
                                          <p:stCondLst>
                                            <p:cond delay="4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285720" y="1000108"/>
            <a:ext cx="7410480" cy="5455628"/>
          </a:xfrm>
        </p:spPr>
        <p:txBody>
          <a:bodyPr/>
          <a:lstStyle/>
          <a:p>
            <a:pPr algn="ctr">
              <a:buNone/>
            </a:pPr>
            <a:r>
              <a:rPr lang="ru-RU" sz="5400" b="1" dirty="0">
                <a:solidFill>
                  <a:srgbClr val="0000CC"/>
                </a:solidFill>
              </a:rPr>
              <a:t>    </a:t>
            </a:r>
            <a:r>
              <a:rPr lang="ru-RU" sz="6000" b="1" dirty="0">
                <a:solidFill>
                  <a:srgbClr val="0000CC"/>
                </a:solidFill>
                <a:latin typeface="Georgia" pitchFamily="18" charset="0"/>
                <a:cs typeface="Mangal" pitchFamily="2"/>
              </a:rPr>
              <a:t>Хронология терроризма с 1960-х по наши дни</a:t>
            </a:r>
          </a:p>
          <a:p>
            <a:pPr algn="r">
              <a:buNone/>
            </a:pPr>
            <a:endParaRPr lang="ru-RU" dirty="0"/>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290"/>
            <a:ext cx="7239000" cy="680068"/>
          </a:xfrm>
        </p:spPr>
        <p:txBody>
          <a:bodyPr/>
          <a:lstStyle/>
          <a:p>
            <a:r>
              <a:rPr lang="ru-RU" dirty="0"/>
              <a:t>Содержание</a:t>
            </a:r>
          </a:p>
        </p:txBody>
      </p:sp>
      <p:sp>
        <p:nvSpPr>
          <p:cNvPr id="3" name="Содержимое 2"/>
          <p:cNvSpPr>
            <a:spLocks noGrp="1"/>
          </p:cNvSpPr>
          <p:nvPr>
            <p:ph idx="1"/>
          </p:nvPr>
        </p:nvSpPr>
        <p:spPr>
          <a:xfrm>
            <a:off x="214282" y="928670"/>
            <a:ext cx="8501122" cy="5929330"/>
          </a:xfrm>
          <a:noFill/>
        </p:spPr>
        <p:txBody>
          <a:bodyPr>
            <a:normAutofit/>
          </a:bodyPr>
          <a:lstStyle/>
          <a:p>
            <a:r>
              <a:rPr lang="ru-RU" sz="1800" b="1" i="1" dirty="0">
                <a:solidFill>
                  <a:srgbClr val="0000CC"/>
                </a:solidFill>
              </a:rPr>
              <a:t>1.Введение</a:t>
            </a:r>
          </a:p>
          <a:p>
            <a:r>
              <a:rPr lang="ru-RU" sz="1800" b="1" i="1" dirty="0">
                <a:solidFill>
                  <a:srgbClr val="0000CC"/>
                </a:solidFill>
              </a:rPr>
              <a:t>2. Виды терроризма</a:t>
            </a:r>
          </a:p>
          <a:p>
            <a:pPr lvl="1"/>
            <a:r>
              <a:rPr lang="ru-RU" sz="1800" b="1" i="1" dirty="0">
                <a:solidFill>
                  <a:srgbClr val="0000CC"/>
                </a:solidFill>
              </a:rPr>
              <a:t>2.1 Особые формы</a:t>
            </a:r>
          </a:p>
          <a:p>
            <a:r>
              <a:rPr lang="ru-RU" sz="1800" b="1" i="1" dirty="0">
                <a:solidFill>
                  <a:srgbClr val="0000CC"/>
                </a:solidFill>
              </a:rPr>
              <a:t>3. Терроризм и аналогичные феномены</a:t>
            </a:r>
          </a:p>
          <a:p>
            <a:r>
              <a:rPr lang="ru-RU" sz="1800" b="1" i="1" dirty="0">
                <a:solidFill>
                  <a:srgbClr val="0000CC"/>
                </a:solidFill>
              </a:rPr>
              <a:t>4 .Правительства и терроризм</a:t>
            </a:r>
          </a:p>
          <a:p>
            <a:r>
              <a:rPr lang="ru-RU" sz="1800" b="1" i="1" dirty="0">
                <a:solidFill>
                  <a:srgbClr val="0000CC"/>
                </a:solidFill>
              </a:rPr>
              <a:t>5 .Борьба с терроризмом</a:t>
            </a:r>
          </a:p>
          <a:p>
            <a:r>
              <a:rPr lang="ru-RU" sz="1800" b="1" i="1" dirty="0">
                <a:solidFill>
                  <a:srgbClr val="0000CC"/>
                </a:solidFill>
              </a:rPr>
              <a:t>6 .История терроризма</a:t>
            </a:r>
          </a:p>
          <a:p>
            <a:pPr lvl="1"/>
            <a:r>
              <a:rPr lang="ru-RU" sz="1800" b="1" i="1" dirty="0">
                <a:solidFill>
                  <a:srgbClr val="0000CC"/>
                </a:solidFill>
              </a:rPr>
              <a:t>6.1 .Терроризм в Древнем мире</a:t>
            </a:r>
          </a:p>
          <a:p>
            <a:pPr lvl="1"/>
            <a:r>
              <a:rPr lang="ru-RU" sz="1800" b="1" i="1" dirty="0">
                <a:solidFill>
                  <a:srgbClr val="0000CC"/>
                </a:solidFill>
              </a:rPr>
              <a:t>6.2 .Терроризм в Средние века</a:t>
            </a:r>
          </a:p>
          <a:p>
            <a:pPr lvl="2"/>
            <a:r>
              <a:rPr lang="ru-RU" sz="1800" b="1" i="1" dirty="0">
                <a:solidFill>
                  <a:srgbClr val="0000CC"/>
                </a:solidFill>
              </a:rPr>
              <a:t>6.2.1 .Примечательные личности</a:t>
            </a:r>
          </a:p>
          <a:p>
            <a:pPr lvl="1"/>
            <a:r>
              <a:rPr lang="ru-RU" sz="1800" b="1" i="1" dirty="0">
                <a:solidFill>
                  <a:srgbClr val="0000CC"/>
                </a:solidFill>
              </a:rPr>
              <a:t>6.3. Периодизация терроризма Нового и Новейшего времени</a:t>
            </a:r>
          </a:p>
          <a:p>
            <a:pPr lvl="2"/>
            <a:r>
              <a:rPr lang="ru-RU" sz="1800" b="1" i="1" dirty="0">
                <a:solidFill>
                  <a:srgbClr val="0000CC"/>
                </a:solidFill>
              </a:rPr>
              <a:t>6.3.1. Хронология терроризма с 1960-х по наши дни</a:t>
            </a:r>
          </a:p>
          <a:p>
            <a:r>
              <a:rPr lang="ru-RU" sz="1800" b="1" i="1" dirty="0">
                <a:solidFill>
                  <a:srgbClr val="0000CC"/>
                </a:solidFill>
              </a:rPr>
              <a:t>7. Страны, наиболее пострадавшие от терроризма</a:t>
            </a:r>
          </a:p>
          <a:p>
            <a:r>
              <a:rPr lang="ru-RU" sz="1800" b="1" i="1" dirty="0">
                <a:solidFill>
                  <a:srgbClr val="0000CC"/>
                </a:solidFill>
              </a:rPr>
              <a:t>8. Уголовный кодекс Российской Федерации</a:t>
            </a:r>
          </a:p>
          <a:p>
            <a:r>
              <a:rPr lang="ru-RU" sz="1800" b="1" i="1" dirty="0">
                <a:solidFill>
                  <a:srgbClr val="0000CC"/>
                </a:solidFill>
              </a:rPr>
              <a:t>9 .Статистика террористических актов</a:t>
            </a:r>
          </a:p>
          <a:p>
            <a:r>
              <a:rPr lang="ru-RU" sz="1800" dirty="0">
                <a:solidFill>
                  <a:srgbClr val="0000CC"/>
                </a:solidFill>
              </a:rPr>
              <a:t>10.Заключение</a:t>
            </a:r>
          </a:p>
        </p:txBody>
      </p:sp>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1" nodeType="clickEffect">
                                  <p:stCondLst>
                                    <p:cond delay="0"/>
                                  </p:stCondLst>
                                  <p:iterate type="lt">
                                    <p:tmPct val="50000"/>
                                  </p:iterate>
                                  <p:childTnLst>
                                    <p:set>
                                      <p:cBhvr>
                                        <p:cTn id="11" dur="1" fill="hold">
                                          <p:stCondLst>
                                            <p:cond delay="0"/>
                                          </p:stCondLst>
                                        </p:cTn>
                                        <p:tgtEl>
                                          <p:spTgt spid="2"/>
                                        </p:tgtEl>
                                        <p:attrNameLst>
                                          <p:attrName>style.visibility</p:attrName>
                                        </p:attrNameLst>
                                      </p:cBhvr>
                                      <p:to>
                                        <p:strVal val="visible"/>
                                      </p:to>
                                    </p:set>
                                    <p:anim calcmode="discrete" valueType="clr">
                                      <p:cBhvr override="childStyle">
                                        <p:cTn id="12"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
                                        </p:tgtEl>
                                        <p:attrNameLst>
                                          <p:attrName>fillcolor</p:attrName>
                                        </p:attrNameLst>
                                      </p:cBhvr>
                                      <p:tavLst>
                                        <p:tav tm="0">
                                          <p:val>
                                            <p:clrVal>
                                              <a:schemeClr val="accent2"/>
                                            </p:clrVal>
                                          </p:val>
                                        </p:tav>
                                        <p:tav tm="50000">
                                          <p:val>
                                            <p:clrVal>
                                              <a:schemeClr val="hlink"/>
                                            </p:clrVal>
                                          </p:val>
                                        </p:tav>
                                      </p:tavLst>
                                    </p:anim>
                                    <p:set>
                                      <p:cBhvr>
                                        <p:cTn id="14" dur="80"/>
                                        <p:tgtEl>
                                          <p:spTgt spid="2"/>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0" end="0"/>
                                            </p:txEl>
                                          </p:spTgt>
                                        </p:tgtEl>
                                      </p:cBhvr>
                                    </p:animEffect>
                                  </p:childTnLst>
                                </p:cTn>
                              </p:par>
                              <p:par>
                                <p:cTn id="27" presetID="25" presetClass="entr" presetSubtype="0" fill="hold"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p:cTn id="2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3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3">
                                            <p:txEl>
                                              <p:pRg st="1" end="1"/>
                                            </p:txEl>
                                          </p:spTgt>
                                        </p:tgtEl>
                                      </p:cBhvr>
                                    </p:animEffect>
                                  </p:childTnLst>
                                </p:cTn>
                              </p:par>
                              <p:par>
                                <p:cTn id="37" presetID="25"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42"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3">
                                            <p:txEl>
                                              <p:pRg st="2" end="2"/>
                                            </p:txEl>
                                          </p:spTgt>
                                        </p:tgtEl>
                                      </p:cBhvr>
                                    </p:animEffect>
                                  </p:childTnLst>
                                </p:cTn>
                              </p:par>
                              <p:par>
                                <p:cTn id="47" presetID="25" presetClass="entr" presetSubtype="0" fill="hold" nodeType="withEffect">
                                  <p:stCondLst>
                                    <p:cond delay="0"/>
                                  </p:stCondLst>
                                  <p:childTnLst>
                                    <p:set>
                                      <p:cBhvr>
                                        <p:cTn id="48" dur="1" fill="hold">
                                          <p:stCondLst>
                                            <p:cond delay="0"/>
                                          </p:stCondLst>
                                        </p:cTn>
                                        <p:tgtEl>
                                          <p:spTgt spid="3">
                                            <p:txEl>
                                              <p:pRg st="3" end="3"/>
                                            </p:txEl>
                                          </p:spTgt>
                                        </p:tgtEl>
                                        <p:attrNameLst>
                                          <p:attrName>style.visibility</p:attrName>
                                        </p:attrNameLst>
                                      </p:cBhvr>
                                      <p:to>
                                        <p:strVal val="visible"/>
                                      </p:to>
                                    </p:set>
                                    <p:anim calcmode="lin" valueType="num">
                                      <p:cBhvr>
                                        <p:cTn id="49"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50"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51"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52"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53"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54"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55"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6" dur="1000" decel="50000">
                                          <p:stCondLst>
                                            <p:cond delay="0"/>
                                          </p:stCondLst>
                                        </p:cTn>
                                        <p:tgtEl>
                                          <p:spTgt spid="3">
                                            <p:txEl>
                                              <p:pRg st="3" end="3"/>
                                            </p:txEl>
                                          </p:spTgt>
                                        </p:tgtEl>
                                      </p:cBhvr>
                                    </p:animEffect>
                                  </p:childTnLst>
                                </p:cTn>
                              </p:par>
                              <p:par>
                                <p:cTn id="57" presetID="25" presetClass="entr" presetSubtype="0" fill="hold" nodeType="withEffect">
                                  <p:stCondLst>
                                    <p:cond delay="0"/>
                                  </p:stCondLst>
                                  <p:childTnLst>
                                    <p:set>
                                      <p:cBhvr>
                                        <p:cTn id="58" dur="1" fill="hold">
                                          <p:stCondLst>
                                            <p:cond delay="0"/>
                                          </p:stCondLst>
                                        </p:cTn>
                                        <p:tgtEl>
                                          <p:spTgt spid="3">
                                            <p:txEl>
                                              <p:pRg st="4" end="4"/>
                                            </p:txEl>
                                          </p:spTgt>
                                        </p:tgtEl>
                                        <p:attrNameLst>
                                          <p:attrName>style.visibility</p:attrName>
                                        </p:attrNameLst>
                                      </p:cBhvr>
                                      <p:to>
                                        <p:strVal val="visible"/>
                                      </p:to>
                                    </p:set>
                                    <p:anim calcmode="lin" valueType="num">
                                      <p:cBhvr>
                                        <p:cTn id="59"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60"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61"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62"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63"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4"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5"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6" dur="1000" decel="50000">
                                          <p:stCondLst>
                                            <p:cond delay="0"/>
                                          </p:stCondLst>
                                        </p:cTn>
                                        <p:tgtEl>
                                          <p:spTgt spid="3">
                                            <p:txEl>
                                              <p:pRg st="4" end="4"/>
                                            </p:txEl>
                                          </p:spTgt>
                                        </p:tgtEl>
                                      </p:cBhvr>
                                    </p:animEffect>
                                  </p:childTnLst>
                                </p:cTn>
                              </p:par>
                              <p:par>
                                <p:cTn id="67" presetID="25" presetClass="entr" presetSubtype="0" fill="hold" nodeType="withEffect">
                                  <p:stCondLst>
                                    <p:cond delay="0"/>
                                  </p:stCondLst>
                                  <p:childTnLst>
                                    <p:set>
                                      <p:cBhvr>
                                        <p:cTn id="68" dur="1" fill="hold">
                                          <p:stCondLst>
                                            <p:cond delay="0"/>
                                          </p:stCondLst>
                                        </p:cTn>
                                        <p:tgtEl>
                                          <p:spTgt spid="3">
                                            <p:txEl>
                                              <p:pRg st="5" end="5"/>
                                            </p:txEl>
                                          </p:spTgt>
                                        </p:tgtEl>
                                        <p:attrNameLst>
                                          <p:attrName>style.visibility</p:attrName>
                                        </p:attrNameLst>
                                      </p:cBhvr>
                                      <p:to>
                                        <p:strVal val="visible"/>
                                      </p:to>
                                    </p:set>
                                    <p:anim calcmode="lin" valueType="num">
                                      <p:cBhvr>
                                        <p:cTn id="69"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70"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71"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2"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3"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4"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5"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6" dur="1000" decel="50000">
                                          <p:stCondLst>
                                            <p:cond delay="0"/>
                                          </p:stCondLst>
                                        </p:cTn>
                                        <p:tgtEl>
                                          <p:spTgt spid="3">
                                            <p:txEl>
                                              <p:pRg st="5" end="5"/>
                                            </p:txEl>
                                          </p:spTgt>
                                        </p:tgtEl>
                                      </p:cBhvr>
                                    </p:animEffect>
                                  </p:childTnLst>
                                </p:cTn>
                              </p:par>
                              <p:par>
                                <p:cTn id="77" presetID="25" presetClass="entr" presetSubtype="0" fill="hold" nodeType="with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3">
                                            <p:txEl>
                                              <p:pRg st="6" end="6"/>
                                            </p:txEl>
                                          </p:spTgt>
                                        </p:tgtEl>
                                      </p:cBhvr>
                                    </p:animEffect>
                                  </p:childTnLst>
                                </p:cTn>
                              </p:par>
                              <p:par>
                                <p:cTn id="87" presetID="25" presetClass="entr" presetSubtype="0" fill="hold" nodeType="withEffect">
                                  <p:stCondLst>
                                    <p:cond delay="0"/>
                                  </p:stCondLst>
                                  <p:childTnLst>
                                    <p:set>
                                      <p:cBhvr>
                                        <p:cTn id="88" dur="1" fill="hold">
                                          <p:stCondLst>
                                            <p:cond delay="0"/>
                                          </p:stCondLst>
                                        </p:cTn>
                                        <p:tgtEl>
                                          <p:spTgt spid="3">
                                            <p:txEl>
                                              <p:pRg st="7" end="7"/>
                                            </p:txEl>
                                          </p:spTgt>
                                        </p:tgtEl>
                                        <p:attrNameLst>
                                          <p:attrName>style.visibility</p:attrName>
                                        </p:attrNameLst>
                                      </p:cBhvr>
                                      <p:to>
                                        <p:strVal val="visible"/>
                                      </p:to>
                                    </p:set>
                                    <p:anim calcmode="lin" valueType="num">
                                      <p:cBhvr>
                                        <p:cTn id="89"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90"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1"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2"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3"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4"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5"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6" dur="1000" decel="50000">
                                          <p:stCondLst>
                                            <p:cond delay="0"/>
                                          </p:stCondLst>
                                        </p:cTn>
                                        <p:tgtEl>
                                          <p:spTgt spid="3">
                                            <p:txEl>
                                              <p:pRg st="7" end="7"/>
                                            </p:txEl>
                                          </p:spTgt>
                                        </p:tgtEl>
                                      </p:cBhvr>
                                    </p:animEffect>
                                  </p:childTnLst>
                                </p:cTn>
                              </p:par>
                              <p:par>
                                <p:cTn id="97" presetID="25" presetClass="entr" presetSubtype="0" fill="hold" nodeType="withEffect">
                                  <p:stCondLst>
                                    <p:cond delay="0"/>
                                  </p:stCondLst>
                                  <p:childTnLst>
                                    <p:set>
                                      <p:cBhvr>
                                        <p:cTn id="98" dur="1" fill="hold">
                                          <p:stCondLst>
                                            <p:cond delay="0"/>
                                          </p:stCondLst>
                                        </p:cTn>
                                        <p:tgtEl>
                                          <p:spTgt spid="3">
                                            <p:txEl>
                                              <p:pRg st="8" end="8"/>
                                            </p:txEl>
                                          </p:spTgt>
                                        </p:tgtEl>
                                        <p:attrNameLst>
                                          <p:attrName>style.visibility</p:attrName>
                                        </p:attrNameLst>
                                      </p:cBhvr>
                                      <p:to>
                                        <p:strVal val="visible"/>
                                      </p:to>
                                    </p:set>
                                    <p:anim calcmode="lin" valueType="num">
                                      <p:cBhvr>
                                        <p:cTn id="99" dur="50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100" dur="50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101" dur="500" accel="50000" fill="hold">
                                          <p:stCondLst>
                                            <p:cond delay="50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102" dur="10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103" dur="50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104" dur="50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105" dur="500" accel="50000" fill="hold">
                                          <p:stCondLst>
                                            <p:cond delay="50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106" dur="1000" decel="50000">
                                          <p:stCondLst>
                                            <p:cond delay="0"/>
                                          </p:stCondLst>
                                        </p:cTn>
                                        <p:tgtEl>
                                          <p:spTgt spid="3">
                                            <p:txEl>
                                              <p:pRg st="8" end="8"/>
                                            </p:txEl>
                                          </p:spTgt>
                                        </p:tgtEl>
                                      </p:cBhvr>
                                    </p:animEffect>
                                  </p:childTnLst>
                                </p:cTn>
                              </p:par>
                              <p:par>
                                <p:cTn id="107" presetID="25" presetClass="entr" presetSubtype="0" fill="hold" nodeType="withEffect">
                                  <p:stCondLst>
                                    <p:cond delay="0"/>
                                  </p:stCondLst>
                                  <p:childTnLst>
                                    <p:set>
                                      <p:cBhvr>
                                        <p:cTn id="108" dur="1" fill="hold">
                                          <p:stCondLst>
                                            <p:cond delay="0"/>
                                          </p:stCondLst>
                                        </p:cTn>
                                        <p:tgtEl>
                                          <p:spTgt spid="3">
                                            <p:txEl>
                                              <p:pRg st="9" end="9"/>
                                            </p:txEl>
                                          </p:spTgt>
                                        </p:tgtEl>
                                        <p:attrNameLst>
                                          <p:attrName>style.visibility</p:attrName>
                                        </p:attrNameLst>
                                      </p:cBhvr>
                                      <p:to>
                                        <p:strVal val="visible"/>
                                      </p:to>
                                    </p:set>
                                    <p:anim calcmode="lin" valueType="num">
                                      <p:cBhvr>
                                        <p:cTn id="109" dur="500" decel="50000" fill="hold">
                                          <p:stCondLst>
                                            <p:cond delay="0"/>
                                          </p:stCondLst>
                                        </p:cTn>
                                        <p:tgtEl>
                                          <p:spTgt spid="3">
                                            <p:txEl>
                                              <p:pRg st="9" end="9"/>
                                            </p:txEl>
                                          </p:spTgt>
                                        </p:tgtEl>
                                        <p:attrNameLst>
                                          <p:attrName>style.rotation</p:attrName>
                                        </p:attrNameLst>
                                      </p:cBhvr>
                                      <p:tavLst>
                                        <p:tav tm="0">
                                          <p:val>
                                            <p:fltVal val="-90"/>
                                          </p:val>
                                        </p:tav>
                                        <p:tav tm="100000">
                                          <p:val>
                                            <p:fltVal val="0"/>
                                          </p:val>
                                        </p:tav>
                                      </p:tavLst>
                                    </p:anim>
                                    <p:anim calcmode="lin" valueType="num">
                                      <p:cBhvr>
                                        <p:cTn id="110" dur="500" decel="50000" fill="hold">
                                          <p:stCondLst>
                                            <p:cond delay="0"/>
                                          </p:stCondLst>
                                        </p:cTn>
                                        <p:tgtEl>
                                          <p:spTgt spid="3">
                                            <p:txEl>
                                              <p:pRg st="9" end="9"/>
                                            </p:txEl>
                                          </p:spTgt>
                                        </p:tgtEl>
                                        <p:attrNameLst>
                                          <p:attrName>ppt_w</p:attrName>
                                        </p:attrNameLst>
                                      </p:cBhvr>
                                      <p:tavLst>
                                        <p:tav tm="0">
                                          <p:val>
                                            <p:strVal val="#ppt_w"/>
                                          </p:val>
                                        </p:tav>
                                        <p:tav tm="100000">
                                          <p:val>
                                            <p:strVal val="#ppt_w*.05"/>
                                          </p:val>
                                        </p:tav>
                                      </p:tavLst>
                                    </p:anim>
                                    <p:anim calcmode="lin" valueType="num">
                                      <p:cBhvr>
                                        <p:cTn id="111" dur="500" accel="50000" fill="hold">
                                          <p:stCondLst>
                                            <p:cond delay="500"/>
                                          </p:stCondLst>
                                        </p:cTn>
                                        <p:tgtEl>
                                          <p:spTgt spid="3">
                                            <p:txEl>
                                              <p:pRg st="9" end="9"/>
                                            </p:txEl>
                                          </p:spTgt>
                                        </p:tgtEl>
                                        <p:attrNameLst>
                                          <p:attrName>ppt_w</p:attrName>
                                        </p:attrNameLst>
                                      </p:cBhvr>
                                      <p:tavLst>
                                        <p:tav tm="0">
                                          <p:val>
                                            <p:strVal val="#ppt_w*.05"/>
                                          </p:val>
                                        </p:tav>
                                        <p:tav tm="100000">
                                          <p:val>
                                            <p:strVal val="#ppt_w"/>
                                          </p:val>
                                        </p:tav>
                                      </p:tavLst>
                                    </p:anim>
                                    <p:anim calcmode="lin" valueType="num">
                                      <p:cBhvr>
                                        <p:cTn id="112" dur="1000" fill="hold"/>
                                        <p:tgtEl>
                                          <p:spTgt spid="3">
                                            <p:txEl>
                                              <p:pRg st="9" end="9"/>
                                            </p:txEl>
                                          </p:spTgt>
                                        </p:tgtEl>
                                        <p:attrNameLst>
                                          <p:attrName>ppt_h</p:attrName>
                                        </p:attrNameLst>
                                      </p:cBhvr>
                                      <p:tavLst>
                                        <p:tav tm="0">
                                          <p:val>
                                            <p:strVal val="#ppt_h"/>
                                          </p:val>
                                        </p:tav>
                                        <p:tav tm="100000">
                                          <p:val>
                                            <p:strVal val="#ppt_h"/>
                                          </p:val>
                                        </p:tav>
                                      </p:tavLst>
                                    </p:anim>
                                    <p:anim calcmode="lin" valueType="num">
                                      <p:cBhvr>
                                        <p:cTn id="113" dur="500" decel="50000" fill="hold">
                                          <p:stCondLst>
                                            <p:cond delay="0"/>
                                          </p:stCondLst>
                                        </p:cTn>
                                        <p:tgtEl>
                                          <p:spTgt spid="3">
                                            <p:txEl>
                                              <p:pRg st="9" end="9"/>
                                            </p:txEl>
                                          </p:spTgt>
                                        </p:tgtEl>
                                        <p:attrNameLst>
                                          <p:attrName>ppt_x</p:attrName>
                                        </p:attrNameLst>
                                      </p:cBhvr>
                                      <p:tavLst>
                                        <p:tav tm="0">
                                          <p:val>
                                            <p:strVal val="#ppt_x+.4"/>
                                          </p:val>
                                        </p:tav>
                                        <p:tav tm="100000">
                                          <p:val>
                                            <p:strVal val="#ppt_x"/>
                                          </p:val>
                                        </p:tav>
                                      </p:tavLst>
                                    </p:anim>
                                    <p:anim calcmode="lin" valueType="num">
                                      <p:cBhvr>
                                        <p:cTn id="114" dur="500" decel="50000" fill="hold">
                                          <p:stCondLst>
                                            <p:cond delay="0"/>
                                          </p:stCondLst>
                                        </p:cTn>
                                        <p:tgtEl>
                                          <p:spTgt spid="3">
                                            <p:txEl>
                                              <p:pRg st="9" end="9"/>
                                            </p:txEl>
                                          </p:spTgt>
                                        </p:tgtEl>
                                        <p:attrNameLst>
                                          <p:attrName>ppt_y</p:attrName>
                                        </p:attrNameLst>
                                      </p:cBhvr>
                                      <p:tavLst>
                                        <p:tav tm="0">
                                          <p:val>
                                            <p:strVal val="#ppt_y-.2"/>
                                          </p:val>
                                        </p:tav>
                                        <p:tav tm="100000">
                                          <p:val>
                                            <p:strVal val="#ppt_y+.1"/>
                                          </p:val>
                                        </p:tav>
                                      </p:tavLst>
                                    </p:anim>
                                    <p:anim calcmode="lin" valueType="num">
                                      <p:cBhvr>
                                        <p:cTn id="115" dur="500" accel="50000" fill="hold">
                                          <p:stCondLst>
                                            <p:cond delay="500"/>
                                          </p:stCondLst>
                                        </p:cTn>
                                        <p:tgtEl>
                                          <p:spTgt spid="3">
                                            <p:txEl>
                                              <p:pRg st="9" end="9"/>
                                            </p:txEl>
                                          </p:spTgt>
                                        </p:tgtEl>
                                        <p:attrNameLst>
                                          <p:attrName>ppt_y</p:attrName>
                                        </p:attrNameLst>
                                      </p:cBhvr>
                                      <p:tavLst>
                                        <p:tav tm="0">
                                          <p:val>
                                            <p:strVal val="#ppt_y+.1"/>
                                          </p:val>
                                        </p:tav>
                                        <p:tav tm="100000">
                                          <p:val>
                                            <p:strVal val="#ppt_y"/>
                                          </p:val>
                                        </p:tav>
                                      </p:tavLst>
                                    </p:anim>
                                    <p:animEffect transition="in" filter="fade">
                                      <p:cBhvr>
                                        <p:cTn id="116" dur="1000" decel="50000">
                                          <p:stCondLst>
                                            <p:cond delay="0"/>
                                          </p:stCondLst>
                                        </p:cTn>
                                        <p:tgtEl>
                                          <p:spTgt spid="3">
                                            <p:txEl>
                                              <p:pRg st="9" end="9"/>
                                            </p:txEl>
                                          </p:spTgt>
                                        </p:tgtEl>
                                      </p:cBhvr>
                                    </p:animEffect>
                                  </p:childTnLst>
                                </p:cTn>
                              </p:par>
                              <p:par>
                                <p:cTn id="117" presetID="25" presetClass="entr" presetSubtype="0" fill="hold" nodeType="withEffect">
                                  <p:stCondLst>
                                    <p:cond delay="0"/>
                                  </p:stCondLst>
                                  <p:childTnLst>
                                    <p:set>
                                      <p:cBhvr>
                                        <p:cTn id="118" dur="1" fill="hold">
                                          <p:stCondLst>
                                            <p:cond delay="0"/>
                                          </p:stCondLst>
                                        </p:cTn>
                                        <p:tgtEl>
                                          <p:spTgt spid="3">
                                            <p:txEl>
                                              <p:pRg st="10" end="10"/>
                                            </p:txEl>
                                          </p:spTgt>
                                        </p:tgtEl>
                                        <p:attrNameLst>
                                          <p:attrName>style.visibility</p:attrName>
                                        </p:attrNameLst>
                                      </p:cBhvr>
                                      <p:to>
                                        <p:strVal val="visible"/>
                                      </p:to>
                                    </p:set>
                                    <p:anim calcmode="lin" valueType="num">
                                      <p:cBhvr>
                                        <p:cTn id="119" dur="500" decel="50000" fill="hold">
                                          <p:stCondLst>
                                            <p:cond delay="0"/>
                                          </p:stCondLst>
                                        </p:cTn>
                                        <p:tgtEl>
                                          <p:spTgt spid="3">
                                            <p:txEl>
                                              <p:pRg st="10" end="10"/>
                                            </p:txEl>
                                          </p:spTgt>
                                        </p:tgtEl>
                                        <p:attrNameLst>
                                          <p:attrName>style.rotation</p:attrName>
                                        </p:attrNameLst>
                                      </p:cBhvr>
                                      <p:tavLst>
                                        <p:tav tm="0">
                                          <p:val>
                                            <p:fltVal val="-90"/>
                                          </p:val>
                                        </p:tav>
                                        <p:tav tm="100000">
                                          <p:val>
                                            <p:fltVal val="0"/>
                                          </p:val>
                                        </p:tav>
                                      </p:tavLst>
                                    </p:anim>
                                    <p:anim calcmode="lin" valueType="num">
                                      <p:cBhvr>
                                        <p:cTn id="120" dur="500" decel="50000" fill="hold">
                                          <p:stCondLst>
                                            <p:cond delay="0"/>
                                          </p:stCondLst>
                                        </p:cTn>
                                        <p:tgtEl>
                                          <p:spTgt spid="3">
                                            <p:txEl>
                                              <p:pRg st="10" end="10"/>
                                            </p:txEl>
                                          </p:spTgt>
                                        </p:tgtEl>
                                        <p:attrNameLst>
                                          <p:attrName>ppt_w</p:attrName>
                                        </p:attrNameLst>
                                      </p:cBhvr>
                                      <p:tavLst>
                                        <p:tav tm="0">
                                          <p:val>
                                            <p:strVal val="#ppt_w"/>
                                          </p:val>
                                        </p:tav>
                                        <p:tav tm="100000">
                                          <p:val>
                                            <p:strVal val="#ppt_w*.05"/>
                                          </p:val>
                                        </p:tav>
                                      </p:tavLst>
                                    </p:anim>
                                    <p:anim calcmode="lin" valueType="num">
                                      <p:cBhvr>
                                        <p:cTn id="121" dur="500" accel="50000" fill="hold">
                                          <p:stCondLst>
                                            <p:cond delay="500"/>
                                          </p:stCondLst>
                                        </p:cTn>
                                        <p:tgtEl>
                                          <p:spTgt spid="3">
                                            <p:txEl>
                                              <p:pRg st="10" end="10"/>
                                            </p:txEl>
                                          </p:spTgt>
                                        </p:tgtEl>
                                        <p:attrNameLst>
                                          <p:attrName>ppt_w</p:attrName>
                                        </p:attrNameLst>
                                      </p:cBhvr>
                                      <p:tavLst>
                                        <p:tav tm="0">
                                          <p:val>
                                            <p:strVal val="#ppt_w*.05"/>
                                          </p:val>
                                        </p:tav>
                                        <p:tav tm="100000">
                                          <p:val>
                                            <p:strVal val="#ppt_w"/>
                                          </p:val>
                                        </p:tav>
                                      </p:tavLst>
                                    </p:anim>
                                    <p:anim calcmode="lin" valueType="num">
                                      <p:cBhvr>
                                        <p:cTn id="122" dur="1000" fill="hold"/>
                                        <p:tgtEl>
                                          <p:spTgt spid="3">
                                            <p:txEl>
                                              <p:pRg st="10" end="10"/>
                                            </p:txEl>
                                          </p:spTgt>
                                        </p:tgtEl>
                                        <p:attrNameLst>
                                          <p:attrName>ppt_h</p:attrName>
                                        </p:attrNameLst>
                                      </p:cBhvr>
                                      <p:tavLst>
                                        <p:tav tm="0">
                                          <p:val>
                                            <p:strVal val="#ppt_h"/>
                                          </p:val>
                                        </p:tav>
                                        <p:tav tm="100000">
                                          <p:val>
                                            <p:strVal val="#ppt_h"/>
                                          </p:val>
                                        </p:tav>
                                      </p:tavLst>
                                    </p:anim>
                                    <p:anim calcmode="lin" valueType="num">
                                      <p:cBhvr>
                                        <p:cTn id="123" dur="500" decel="50000" fill="hold">
                                          <p:stCondLst>
                                            <p:cond delay="0"/>
                                          </p:stCondLst>
                                        </p:cTn>
                                        <p:tgtEl>
                                          <p:spTgt spid="3">
                                            <p:txEl>
                                              <p:pRg st="10" end="10"/>
                                            </p:txEl>
                                          </p:spTgt>
                                        </p:tgtEl>
                                        <p:attrNameLst>
                                          <p:attrName>ppt_x</p:attrName>
                                        </p:attrNameLst>
                                      </p:cBhvr>
                                      <p:tavLst>
                                        <p:tav tm="0">
                                          <p:val>
                                            <p:strVal val="#ppt_x+.4"/>
                                          </p:val>
                                        </p:tav>
                                        <p:tav tm="100000">
                                          <p:val>
                                            <p:strVal val="#ppt_x"/>
                                          </p:val>
                                        </p:tav>
                                      </p:tavLst>
                                    </p:anim>
                                    <p:anim calcmode="lin" valueType="num">
                                      <p:cBhvr>
                                        <p:cTn id="124" dur="500" decel="50000" fill="hold">
                                          <p:stCondLst>
                                            <p:cond delay="0"/>
                                          </p:stCondLst>
                                        </p:cTn>
                                        <p:tgtEl>
                                          <p:spTgt spid="3">
                                            <p:txEl>
                                              <p:pRg st="10" end="10"/>
                                            </p:txEl>
                                          </p:spTgt>
                                        </p:tgtEl>
                                        <p:attrNameLst>
                                          <p:attrName>ppt_y</p:attrName>
                                        </p:attrNameLst>
                                      </p:cBhvr>
                                      <p:tavLst>
                                        <p:tav tm="0">
                                          <p:val>
                                            <p:strVal val="#ppt_y-.2"/>
                                          </p:val>
                                        </p:tav>
                                        <p:tav tm="100000">
                                          <p:val>
                                            <p:strVal val="#ppt_y+.1"/>
                                          </p:val>
                                        </p:tav>
                                      </p:tavLst>
                                    </p:anim>
                                    <p:anim calcmode="lin" valueType="num">
                                      <p:cBhvr>
                                        <p:cTn id="125" dur="500" accel="50000" fill="hold">
                                          <p:stCondLst>
                                            <p:cond delay="500"/>
                                          </p:stCondLst>
                                        </p:cTn>
                                        <p:tgtEl>
                                          <p:spTgt spid="3">
                                            <p:txEl>
                                              <p:pRg st="10" end="10"/>
                                            </p:txEl>
                                          </p:spTgt>
                                        </p:tgtEl>
                                        <p:attrNameLst>
                                          <p:attrName>ppt_y</p:attrName>
                                        </p:attrNameLst>
                                      </p:cBhvr>
                                      <p:tavLst>
                                        <p:tav tm="0">
                                          <p:val>
                                            <p:strVal val="#ppt_y+.1"/>
                                          </p:val>
                                        </p:tav>
                                        <p:tav tm="100000">
                                          <p:val>
                                            <p:strVal val="#ppt_y"/>
                                          </p:val>
                                        </p:tav>
                                      </p:tavLst>
                                    </p:anim>
                                    <p:animEffect transition="in" filter="fade">
                                      <p:cBhvr>
                                        <p:cTn id="126" dur="1000" decel="50000">
                                          <p:stCondLst>
                                            <p:cond delay="0"/>
                                          </p:stCondLst>
                                        </p:cTn>
                                        <p:tgtEl>
                                          <p:spTgt spid="3">
                                            <p:txEl>
                                              <p:pRg st="10" end="10"/>
                                            </p:txEl>
                                          </p:spTgt>
                                        </p:tgtEl>
                                      </p:cBhvr>
                                    </p:animEffect>
                                  </p:childTnLst>
                                </p:cTn>
                              </p:par>
                              <p:par>
                                <p:cTn id="127" presetID="25" presetClass="entr" presetSubtype="0" fill="hold" nodeType="withEffect">
                                  <p:stCondLst>
                                    <p:cond delay="0"/>
                                  </p:stCondLst>
                                  <p:childTnLst>
                                    <p:set>
                                      <p:cBhvr>
                                        <p:cTn id="128" dur="1" fill="hold">
                                          <p:stCondLst>
                                            <p:cond delay="0"/>
                                          </p:stCondLst>
                                        </p:cTn>
                                        <p:tgtEl>
                                          <p:spTgt spid="3">
                                            <p:txEl>
                                              <p:pRg st="11" end="11"/>
                                            </p:txEl>
                                          </p:spTgt>
                                        </p:tgtEl>
                                        <p:attrNameLst>
                                          <p:attrName>style.visibility</p:attrName>
                                        </p:attrNameLst>
                                      </p:cBhvr>
                                      <p:to>
                                        <p:strVal val="visible"/>
                                      </p:to>
                                    </p:set>
                                    <p:anim calcmode="lin" valueType="num">
                                      <p:cBhvr>
                                        <p:cTn id="129" dur="500" decel="50000" fill="hold">
                                          <p:stCondLst>
                                            <p:cond delay="0"/>
                                          </p:stCondLst>
                                        </p:cTn>
                                        <p:tgtEl>
                                          <p:spTgt spid="3">
                                            <p:txEl>
                                              <p:pRg st="11" end="11"/>
                                            </p:txEl>
                                          </p:spTgt>
                                        </p:tgtEl>
                                        <p:attrNameLst>
                                          <p:attrName>style.rotation</p:attrName>
                                        </p:attrNameLst>
                                      </p:cBhvr>
                                      <p:tavLst>
                                        <p:tav tm="0">
                                          <p:val>
                                            <p:fltVal val="-90"/>
                                          </p:val>
                                        </p:tav>
                                        <p:tav tm="100000">
                                          <p:val>
                                            <p:fltVal val="0"/>
                                          </p:val>
                                        </p:tav>
                                      </p:tavLst>
                                    </p:anim>
                                    <p:anim calcmode="lin" valueType="num">
                                      <p:cBhvr>
                                        <p:cTn id="130" dur="500" decel="50000" fill="hold">
                                          <p:stCondLst>
                                            <p:cond delay="0"/>
                                          </p:stCondLst>
                                        </p:cTn>
                                        <p:tgtEl>
                                          <p:spTgt spid="3">
                                            <p:txEl>
                                              <p:pRg st="11" end="11"/>
                                            </p:txEl>
                                          </p:spTgt>
                                        </p:tgtEl>
                                        <p:attrNameLst>
                                          <p:attrName>ppt_w</p:attrName>
                                        </p:attrNameLst>
                                      </p:cBhvr>
                                      <p:tavLst>
                                        <p:tav tm="0">
                                          <p:val>
                                            <p:strVal val="#ppt_w"/>
                                          </p:val>
                                        </p:tav>
                                        <p:tav tm="100000">
                                          <p:val>
                                            <p:strVal val="#ppt_w*.05"/>
                                          </p:val>
                                        </p:tav>
                                      </p:tavLst>
                                    </p:anim>
                                    <p:anim calcmode="lin" valueType="num">
                                      <p:cBhvr>
                                        <p:cTn id="131" dur="500" accel="50000" fill="hold">
                                          <p:stCondLst>
                                            <p:cond delay="500"/>
                                          </p:stCondLst>
                                        </p:cTn>
                                        <p:tgtEl>
                                          <p:spTgt spid="3">
                                            <p:txEl>
                                              <p:pRg st="11" end="11"/>
                                            </p:txEl>
                                          </p:spTgt>
                                        </p:tgtEl>
                                        <p:attrNameLst>
                                          <p:attrName>ppt_w</p:attrName>
                                        </p:attrNameLst>
                                      </p:cBhvr>
                                      <p:tavLst>
                                        <p:tav tm="0">
                                          <p:val>
                                            <p:strVal val="#ppt_w*.05"/>
                                          </p:val>
                                        </p:tav>
                                        <p:tav tm="100000">
                                          <p:val>
                                            <p:strVal val="#ppt_w"/>
                                          </p:val>
                                        </p:tav>
                                      </p:tavLst>
                                    </p:anim>
                                    <p:anim calcmode="lin" valueType="num">
                                      <p:cBhvr>
                                        <p:cTn id="132" dur="1000" fill="hold"/>
                                        <p:tgtEl>
                                          <p:spTgt spid="3">
                                            <p:txEl>
                                              <p:pRg st="11" end="11"/>
                                            </p:txEl>
                                          </p:spTgt>
                                        </p:tgtEl>
                                        <p:attrNameLst>
                                          <p:attrName>ppt_h</p:attrName>
                                        </p:attrNameLst>
                                      </p:cBhvr>
                                      <p:tavLst>
                                        <p:tav tm="0">
                                          <p:val>
                                            <p:strVal val="#ppt_h"/>
                                          </p:val>
                                        </p:tav>
                                        <p:tav tm="100000">
                                          <p:val>
                                            <p:strVal val="#ppt_h"/>
                                          </p:val>
                                        </p:tav>
                                      </p:tavLst>
                                    </p:anim>
                                    <p:anim calcmode="lin" valueType="num">
                                      <p:cBhvr>
                                        <p:cTn id="133" dur="500" decel="50000" fill="hold">
                                          <p:stCondLst>
                                            <p:cond delay="0"/>
                                          </p:stCondLst>
                                        </p:cTn>
                                        <p:tgtEl>
                                          <p:spTgt spid="3">
                                            <p:txEl>
                                              <p:pRg st="11" end="11"/>
                                            </p:txEl>
                                          </p:spTgt>
                                        </p:tgtEl>
                                        <p:attrNameLst>
                                          <p:attrName>ppt_x</p:attrName>
                                        </p:attrNameLst>
                                      </p:cBhvr>
                                      <p:tavLst>
                                        <p:tav tm="0">
                                          <p:val>
                                            <p:strVal val="#ppt_x+.4"/>
                                          </p:val>
                                        </p:tav>
                                        <p:tav tm="100000">
                                          <p:val>
                                            <p:strVal val="#ppt_x"/>
                                          </p:val>
                                        </p:tav>
                                      </p:tavLst>
                                    </p:anim>
                                    <p:anim calcmode="lin" valueType="num">
                                      <p:cBhvr>
                                        <p:cTn id="134" dur="500" decel="50000" fill="hold">
                                          <p:stCondLst>
                                            <p:cond delay="0"/>
                                          </p:stCondLst>
                                        </p:cTn>
                                        <p:tgtEl>
                                          <p:spTgt spid="3">
                                            <p:txEl>
                                              <p:pRg st="11" end="11"/>
                                            </p:txEl>
                                          </p:spTgt>
                                        </p:tgtEl>
                                        <p:attrNameLst>
                                          <p:attrName>ppt_y</p:attrName>
                                        </p:attrNameLst>
                                      </p:cBhvr>
                                      <p:tavLst>
                                        <p:tav tm="0">
                                          <p:val>
                                            <p:strVal val="#ppt_y-.2"/>
                                          </p:val>
                                        </p:tav>
                                        <p:tav tm="100000">
                                          <p:val>
                                            <p:strVal val="#ppt_y+.1"/>
                                          </p:val>
                                        </p:tav>
                                      </p:tavLst>
                                    </p:anim>
                                    <p:anim calcmode="lin" valueType="num">
                                      <p:cBhvr>
                                        <p:cTn id="135" dur="500" accel="50000" fill="hold">
                                          <p:stCondLst>
                                            <p:cond delay="500"/>
                                          </p:stCondLst>
                                        </p:cTn>
                                        <p:tgtEl>
                                          <p:spTgt spid="3">
                                            <p:txEl>
                                              <p:pRg st="11" end="11"/>
                                            </p:txEl>
                                          </p:spTgt>
                                        </p:tgtEl>
                                        <p:attrNameLst>
                                          <p:attrName>ppt_y</p:attrName>
                                        </p:attrNameLst>
                                      </p:cBhvr>
                                      <p:tavLst>
                                        <p:tav tm="0">
                                          <p:val>
                                            <p:strVal val="#ppt_y+.1"/>
                                          </p:val>
                                        </p:tav>
                                        <p:tav tm="100000">
                                          <p:val>
                                            <p:strVal val="#ppt_y"/>
                                          </p:val>
                                        </p:tav>
                                      </p:tavLst>
                                    </p:anim>
                                    <p:animEffect transition="in" filter="fade">
                                      <p:cBhvr>
                                        <p:cTn id="136" dur="1000" decel="50000">
                                          <p:stCondLst>
                                            <p:cond delay="0"/>
                                          </p:stCondLst>
                                        </p:cTn>
                                        <p:tgtEl>
                                          <p:spTgt spid="3">
                                            <p:txEl>
                                              <p:pRg st="11" end="11"/>
                                            </p:txEl>
                                          </p:spTgt>
                                        </p:tgtEl>
                                      </p:cBhvr>
                                    </p:animEffect>
                                  </p:childTnLst>
                                </p:cTn>
                              </p:par>
                              <p:par>
                                <p:cTn id="137" presetID="25" presetClass="entr" presetSubtype="0" fill="hold" nodeType="withEffect">
                                  <p:stCondLst>
                                    <p:cond delay="0"/>
                                  </p:stCondLst>
                                  <p:childTnLst>
                                    <p:set>
                                      <p:cBhvr>
                                        <p:cTn id="138" dur="1" fill="hold">
                                          <p:stCondLst>
                                            <p:cond delay="0"/>
                                          </p:stCondLst>
                                        </p:cTn>
                                        <p:tgtEl>
                                          <p:spTgt spid="3">
                                            <p:txEl>
                                              <p:pRg st="12" end="12"/>
                                            </p:txEl>
                                          </p:spTgt>
                                        </p:tgtEl>
                                        <p:attrNameLst>
                                          <p:attrName>style.visibility</p:attrName>
                                        </p:attrNameLst>
                                      </p:cBhvr>
                                      <p:to>
                                        <p:strVal val="visible"/>
                                      </p:to>
                                    </p:set>
                                    <p:anim calcmode="lin" valueType="num">
                                      <p:cBhvr>
                                        <p:cTn id="139" dur="500" decel="50000" fill="hold">
                                          <p:stCondLst>
                                            <p:cond delay="0"/>
                                          </p:stCondLst>
                                        </p:cTn>
                                        <p:tgtEl>
                                          <p:spTgt spid="3">
                                            <p:txEl>
                                              <p:pRg st="12" end="12"/>
                                            </p:txEl>
                                          </p:spTgt>
                                        </p:tgtEl>
                                        <p:attrNameLst>
                                          <p:attrName>style.rotation</p:attrName>
                                        </p:attrNameLst>
                                      </p:cBhvr>
                                      <p:tavLst>
                                        <p:tav tm="0">
                                          <p:val>
                                            <p:fltVal val="-90"/>
                                          </p:val>
                                        </p:tav>
                                        <p:tav tm="100000">
                                          <p:val>
                                            <p:fltVal val="0"/>
                                          </p:val>
                                        </p:tav>
                                      </p:tavLst>
                                    </p:anim>
                                    <p:anim calcmode="lin" valueType="num">
                                      <p:cBhvr>
                                        <p:cTn id="140" dur="500" decel="50000" fill="hold">
                                          <p:stCondLst>
                                            <p:cond delay="0"/>
                                          </p:stCondLst>
                                        </p:cTn>
                                        <p:tgtEl>
                                          <p:spTgt spid="3">
                                            <p:txEl>
                                              <p:pRg st="12" end="12"/>
                                            </p:txEl>
                                          </p:spTgt>
                                        </p:tgtEl>
                                        <p:attrNameLst>
                                          <p:attrName>ppt_w</p:attrName>
                                        </p:attrNameLst>
                                      </p:cBhvr>
                                      <p:tavLst>
                                        <p:tav tm="0">
                                          <p:val>
                                            <p:strVal val="#ppt_w"/>
                                          </p:val>
                                        </p:tav>
                                        <p:tav tm="100000">
                                          <p:val>
                                            <p:strVal val="#ppt_w*.05"/>
                                          </p:val>
                                        </p:tav>
                                      </p:tavLst>
                                    </p:anim>
                                    <p:anim calcmode="lin" valueType="num">
                                      <p:cBhvr>
                                        <p:cTn id="141" dur="500" accel="50000" fill="hold">
                                          <p:stCondLst>
                                            <p:cond delay="500"/>
                                          </p:stCondLst>
                                        </p:cTn>
                                        <p:tgtEl>
                                          <p:spTgt spid="3">
                                            <p:txEl>
                                              <p:pRg st="12" end="12"/>
                                            </p:txEl>
                                          </p:spTgt>
                                        </p:tgtEl>
                                        <p:attrNameLst>
                                          <p:attrName>ppt_w</p:attrName>
                                        </p:attrNameLst>
                                      </p:cBhvr>
                                      <p:tavLst>
                                        <p:tav tm="0">
                                          <p:val>
                                            <p:strVal val="#ppt_w*.05"/>
                                          </p:val>
                                        </p:tav>
                                        <p:tav tm="100000">
                                          <p:val>
                                            <p:strVal val="#ppt_w"/>
                                          </p:val>
                                        </p:tav>
                                      </p:tavLst>
                                    </p:anim>
                                    <p:anim calcmode="lin" valueType="num">
                                      <p:cBhvr>
                                        <p:cTn id="142" dur="1000" fill="hold"/>
                                        <p:tgtEl>
                                          <p:spTgt spid="3">
                                            <p:txEl>
                                              <p:pRg st="12" end="12"/>
                                            </p:txEl>
                                          </p:spTgt>
                                        </p:tgtEl>
                                        <p:attrNameLst>
                                          <p:attrName>ppt_h</p:attrName>
                                        </p:attrNameLst>
                                      </p:cBhvr>
                                      <p:tavLst>
                                        <p:tav tm="0">
                                          <p:val>
                                            <p:strVal val="#ppt_h"/>
                                          </p:val>
                                        </p:tav>
                                        <p:tav tm="100000">
                                          <p:val>
                                            <p:strVal val="#ppt_h"/>
                                          </p:val>
                                        </p:tav>
                                      </p:tavLst>
                                    </p:anim>
                                    <p:anim calcmode="lin" valueType="num">
                                      <p:cBhvr>
                                        <p:cTn id="143" dur="500" decel="50000" fill="hold">
                                          <p:stCondLst>
                                            <p:cond delay="0"/>
                                          </p:stCondLst>
                                        </p:cTn>
                                        <p:tgtEl>
                                          <p:spTgt spid="3">
                                            <p:txEl>
                                              <p:pRg st="12" end="12"/>
                                            </p:txEl>
                                          </p:spTgt>
                                        </p:tgtEl>
                                        <p:attrNameLst>
                                          <p:attrName>ppt_x</p:attrName>
                                        </p:attrNameLst>
                                      </p:cBhvr>
                                      <p:tavLst>
                                        <p:tav tm="0">
                                          <p:val>
                                            <p:strVal val="#ppt_x+.4"/>
                                          </p:val>
                                        </p:tav>
                                        <p:tav tm="100000">
                                          <p:val>
                                            <p:strVal val="#ppt_x"/>
                                          </p:val>
                                        </p:tav>
                                      </p:tavLst>
                                    </p:anim>
                                    <p:anim calcmode="lin" valueType="num">
                                      <p:cBhvr>
                                        <p:cTn id="144" dur="500" decel="50000" fill="hold">
                                          <p:stCondLst>
                                            <p:cond delay="0"/>
                                          </p:stCondLst>
                                        </p:cTn>
                                        <p:tgtEl>
                                          <p:spTgt spid="3">
                                            <p:txEl>
                                              <p:pRg st="12" end="12"/>
                                            </p:txEl>
                                          </p:spTgt>
                                        </p:tgtEl>
                                        <p:attrNameLst>
                                          <p:attrName>ppt_y</p:attrName>
                                        </p:attrNameLst>
                                      </p:cBhvr>
                                      <p:tavLst>
                                        <p:tav tm="0">
                                          <p:val>
                                            <p:strVal val="#ppt_y-.2"/>
                                          </p:val>
                                        </p:tav>
                                        <p:tav tm="100000">
                                          <p:val>
                                            <p:strVal val="#ppt_y+.1"/>
                                          </p:val>
                                        </p:tav>
                                      </p:tavLst>
                                    </p:anim>
                                    <p:anim calcmode="lin" valueType="num">
                                      <p:cBhvr>
                                        <p:cTn id="145" dur="500" accel="50000" fill="hold">
                                          <p:stCondLst>
                                            <p:cond delay="500"/>
                                          </p:stCondLst>
                                        </p:cTn>
                                        <p:tgtEl>
                                          <p:spTgt spid="3">
                                            <p:txEl>
                                              <p:pRg st="12" end="12"/>
                                            </p:txEl>
                                          </p:spTgt>
                                        </p:tgtEl>
                                        <p:attrNameLst>
                                          <p:attrName>ppt_y</p:attrName>
                                        </p:attrNameLst>
                                      </p:cBhvr>
                                      <p:tavLst>
                                        <p:tav tm="0">
                                          <p:val>
                                            <p:strVal val="#ppt_y+.1"/>
                                          </p:val>
                                        </p:tav>
                                        <p:tav tm="100000">
                                          <p:val>
                                            <p:strVal val="#ppt_y"/>
                                          </p:val>
                                        </p:tav>
                                      </p:tavLst>
                                    </p:anim>
                                    <p:animEffect transition="in" filter="fade">
                                      <p:cBhvr>
                                        <p:cTn id="146" dur="1000" decel="50000">
                                          <p:stCondLst>
                                            <p:cond delay="0"/>
                                          </p:stCondLst>
                                        </p:cTn>
                                        <p:tgtEl>
                                          <p:spTgt spid="3">
                                            <p:txEl>
                                              <p:pRg st="12" end="12"/>
                                            </p:txEl>
                                          </p:spTgt>
                                        </p:tgtEl>
                                      </p:cBhvr>
                                    </p:animEffect>
                                  </p:childTnLst>
                                </p:cTn>
                              </p:par>
                              <p:par>
                                <p:cTn id="147" presetID="25" presetClass="entr" presetSubtype="0" fill="hold" nodeType="withEffect">
                                  <p:stCondLst>
                                    <p:cond delay="0"/>
                                  </p:stCondLst>
                                  <p:childTnLst>
                                    <p:set>
                                      <p:cBhvr>
                                        <p:cTn id="148" dur="1" fill="hold">
                                          <p:stCondLst>
                                            <p:cond delay="0"/>
                                          </p:stCondLst>
                                        </p:cTn>
                                        <p:tgtEl>
                                          <p:spTgt spid="3">
                                            <p:txEl>
                                              <p:pRg st="13" end="13"/>
                                            </p:txEl>
                                          </p:spTgt>
                                        </p:tgtEl>
                                        <p:attrNameLst>
                                          <p:attrName>style.visibility</p:attrName>
                                        </p:attrNameLst>
                                      </p:cBhvr>
                                      <p:to>
                                        <p:strVal val="visible"/>
                                      </p:to>
                                    </p:set>
                                    <p:anim calcmode="lin" valueType="num">
                                      <p:cBhvr>
                                        <p:cTn id="149" dur="500" decel="50000" fill="hold">
                                          <p:stCondLst>
                                            <p:cond delay="0"/>
                                          </p:stCondLst>
                                        </p:cTn>
                                        <p:tgtEl>
                                          <p:spTgt spid="3">
                                            <p:txEl>
                                              <p:pRg st="13" end="13"/>
                                            </p:txEl>
                                          </p:spTgt>
                                        </p:tgtEl>
                                        <p:attrNameLst>
                                          <p:attrName>style.rotation</p:attrName>
                                        </p:attrNameLst>
                                      </p:cBhvr>
                                      <p:tavLst>
                                        <p:tav tm="0">
                                          <p:val>
                                            <p:fltVal val="-90"/>
                                          </p:val>
                                        </p:tav>
                                        <p:tav tm="100000">
                                          <p:val>
                                            <p:fltVal val="0"/>
                                          </p:val>
                                        </p:tav>
                                      </p:tavLst>
                                    </p:anim>
                                    <p:anim calcmode="lin" valueType="num">
                                      <p:cBhvr>
                                        <p:cTn id="150" dur="500" decel="50000" fill="hold">
                                          <p:stCondLst>
                                            <p:cond delay="0"/>
                                          </p:stCondLst>
                                        </p:cTn>
                                        <p:tgtEl>
                                          <p:spTgt spid="3">
                                            <p:txEl>
                                              <p:pRg st="13" end="13"/>
                                            </p:txEl>
                                          </p:spTgt>
                                        </p:tgtEl>
                                        <p:attrNameLst>
                                          <p:attrName>ppt_w</p:attrName>
                                        </p:attrNameLst>
                                      </p:cBhvr>
                                      <p:tavLst>
                                        <p:tav tm="0">
                                          <p:val>
                                            <p:strVal val="#ppt_w"/>
                                          </p:val>
                                        </p:tav>
                                        <p:tav tm="100000">
                                          <p:val>
                                            <p:strVal val="#ppt_w*.05"/>
                                          </p:val>
                                        </p:tav>
                                      </p:tavLst>
                                    </p:anim>
                                    <p:anim calcmode="lin" valueType="num">
                                      <p:cBhvr>
                                        <p:cTn id="151" dur="500" accel="50000" fill="hold">
                                          <p:stCondLst>
                                            <p:cond delay="500"/>
                                          </p:stCondLst>
                                        </p:cTn>
                                        <p:tgtEl>
                                          <p:spTgt spid="3">
                                            <p:txEl>
                                              <p:pRg st="13" end="13"/>
                                            </p:txEl>
                                          </p:spTgt>
                                        </p:tgtEl>
                                        <p:attrNameLst>
                                          <p:attrName>ppt_w</p:attrName>
                                        </p:attrNameLst>
                                      </p:cBhvr>
                                      <p:tavLst>
                                        <p:tav tm="0">
                                          <p:val>
                                            <p:strVal val="#ppt_w*.05"/>
                                          </p:val>
                                        </p:tav>
                                        <p:tav tm="100000">
                                          <p:val>
                                            <p:strVal val="#ppt_w"/>
                                          </p:val>
                                        </p:tav>
                                      </p:tavLst>
                                    </p:anim>
                                    <p:anim calcmode="lin" valueType="num">
                                      <p:cBhvr>
                                        <p:cTn id="152" dur="1000" fill="hold"/>
                                        <p:tgtEl>
                                          <p:spTgt spid="3">
                                            <p:txEl>
                                              <p:pRg st="13" end="13"/>
                                            </p:txEl>
                                          </p:spTgt>
                                        </p:tgtEl>
                                        <p:attrNameLst>
                                          <p:attrName>ppt_h</p:attrName>
                                        </p:attrNameLst>
                                      </p:cBhvr>
                                      <p:tavLst>
                                        <p:tav tm="0">
                                          <p:val>
                                            <p:strVal val="#ppt_h"/>
                                          </p:val>
                                        </p:tav>
                                        <p:tav tm="100000">
                                          <p:val>
                                            <p:strVal val="#ppt_h"/>
                                          </p:val>
                                        </p:tav>
                                      </p:tavLst>
                                    </p:anim>
                                    <p:anim calcmode="lin" valueType="num">
                                      <p:cBhvr>
                                        <p:cTn id="153" dur="500" decel="50000" fill="hold">
                                          <p:stCondLst>
                                            <p:cond delay="0"/>
                                          </p:stCondLst>
                                        </p:cTn>
                                        <p:tgtEl>
                                          <p:spTgt spid="3">
                                            <p:txEl>
                                              <p:pRg st="13" end="13"/>
                                            </p:txEl>
                                          </p:spTgt>
                                        </p:tgtEl>
                                        <p:attrNameLst>
                                          <p:attrName>ppt_x</p:attrName>
                                        </p:attrNameLst>
                                      </p:cBhvr>
                                      <p:tavLst>
                                        <p:tav tm="0">
                                          <p:val>
                                            <p:strVal val="#ppt_x+.4"/>
                                          </p:val>
                                        </p:tav>
                                        <p:tav tm="100000">
                                          <p:val>
                                            <p:strVal val="#ppt_x"/>
                                          </p:val>
                                        </p:tav>
                                      </p:tavLst>
                                    </p:anim>
                                    <p:anim calcmode="lin" valueType="num">
                                      <p:cBhvr>
                                        <p:cTn id="154" dur="500" decel="50000" fill="hold">
                                          <p:stCondLst>
                                            <p:cond delay="0"/>
                                          </p:stCondLst>
                                        </p:cTn>
                                        <p:tgtEl>
                                          <p:spTgt spid="3">
                                            <p:txEl>
                                              <p:pRg st="13" end="13"/>
                                            </p:txEl>
                                          </p:spTgt>
                                        </p:tgtEl>
                                        <p:attrNameLst>
                                          <p:attrName>ppt_y</p:attrName>
                                        </p:attrNameLst>
                                      </p:cBhvr>
                                      <p:tavLst>
                                        <p:tav tm="0">
                                          <p:val>
                                            <p:strVal val="#ppt_y-.2"/>
                                          </p:val>
                                        </p:tav>
                                        <p:tav tm="100000">
                                          <p:val>
                                            <p:strVal val="#ppt_y+.1"/>
                                          </p:val>
                                        </p:tav>
                                      </p:tavLst>
                                    </p:anim>
                                    <p:anim calcmode="lin" valueType="num">
                                      <p:cBhvr>
                                        <p:cTn id="155" dur="500" accel="50000" fill="hold">
                                          <p:stCondLst>
                                            <p:cond delay="500"/>
                                          </p:stCondLst>
                                        </p:cTn>
                                        <p:tgtEl>
                                          <p:spTgt spid="3">
                                            <p:txEl>
                                              <p:pRg st="13" end="13"/>
                                            </p:txEl>
                                          </p:spTgt>
                                        </p:tgtEl>
                                        <p:attrNameLst>
                                          <p:attrName>ppt_y</p:attrName>
                                        </p:attrNameLst>
                                      </p:cBhvr>
                                      <p:tavLst>
                                        <p:tav tm="0">
                                          <p:val>
                                            <p:strVal val="#ppt_y+.1"/>
                                          </p:val>
                                        </p:tav>
                                        <p:tav tm="100000">
                                          <p:val>
                                            <p:strVal val="#ppt_y"/>
                                          </p:val>
                                        </p:tav>
                                      </p:tavLst>
                                    </p:anim>
                                    <p:animEffect transition="in" filter="fade">
                                      <p:cBhvr>
                                        <p:cTn id="156" dur="1000" decel="50000">
                                          <p:stCondLst>
                                            <p:cond delay="0"/>
                                          </p:stCondLst>
                                        </p:cTn>
                                        <p:tgtEl>
                                          <p:spTgt spid="3">
                                            <p:txEl>
                                              <p:pRg st="13" end="13"/>
                                            </p:txEl>
                                          </p:spTgt>
                                        </p:tgtEl>
                                      </p:cBhvr>
                                    </p:animEffect>
                                  </p:childTnLst>
                                </p:cTn>
                              </p:par>
                              <p:par>
                                <p:cTn id="157" presetID="25" presetClass="entr" presetSubtype="0" fill="hold" nodeType="withEffect">
                                  <p:stCondLst>
                                    <p:cond delay="0"/>
                                  </p:stCondLst>
                                  <p:childTnLst>
                                    <p:set>
                                      <p:cBhvr>
                                        <p:cTn id="158" dur="1" fill="hold">
                                          <p:stCondLst>
                                            <p:cond delay="0"/>
                                          </p:stCondLst>
                                        </p:cTn>
                                        <p:tgtEl>
                                          <p:spTgt spid="3">
                                            <p:txEl>
                                              <p:pRg st="14" end="14"/>
                                            </p:txEl>
                                          </p:spTgt>
                                        </p:tgtEl>
                                        <p:attrNameLst>
                                          <p:attrName>style.visibility</p:attrName>
                                        </p:attrNameLst>
                                      </p:cBhvr>
                                      <p:to>
                                        <p:strVal val="visible"/>
                                      </p:to>
                                    </p:set>
                                    <p:anim calcmode="lin" valueType="num">
                                      <p:cBhvr>
                                        <p:cTn id="159" dur="500" decel="50000" fill="hold">
                                          <p:stCondLst>
                                            <p:cond delay="0"/>
                                          </p:stCondLst>
                                        </p:cTn>
                                        <p:tgtEl>
                                          <p:spTgt spid="3">
                                            <p:txEl>
                                              <p:pRg st="14" end="14"/>
                                            </p:txEl>
                                          </p:spTgt>
                                        </p:tgtEl>
                                        <p:attrNameLst>
                                          <p:attrName>style.rotation</p:attrName>
                                        </p:attrNameLst>
                                      </p:cBhvr>
                                      <p:tavLst>
                                        <p:tav tm="0">
                                          <p:val>
                                            <p:fltVal val="-90"/>
                                          </p:val>
                                        </p:tav>
                                        <p:tav tm="100000">
                                          <p:val>
                                            <p:fltVal val="0"/>
                                          </p:val>
                                        </p:tav>
                                      </p:tavLst>
                                    </p:anim>
                                    <p:anim calcmode="lin" valueType="num">
                                      <p:cBhvr>
                                        <p:cTn id="160" dur="500" decel="50000" fill="hold">
                                          <p:stCondLst>
                                            <p:cond delay="0"/>
                                          </p:stCondLst>
                                        </p:cTn>
                                        <p:tgtEl>
                                          <p:spTgt spid="3">
                                            <p:txEl>
                                              <p:pRg st="14" end="14"/>
                                            </p:txEl>
                                          </p:spTgt>
                                        </p:tgtEl>
                                        <p:attrNameLst>
                                          <p:attrName>ppt_w</p:attrName>
                                        </p:attrNameLst>
                                      </p:cBhvr>
                                      <p:tavLst>
                                        <p:tav tm="0">
                                          <p:val>
                                            <p:strVal val="#ppt_w"/>
                                          </p:val>
                                        </p:tav>
                                        <p:tav tm="100000">
                                          <p:val>
                                            <p:strVal val="#ppt_w*.05"/>
                                          </p:val>
                                        </p:tav>
                                      </p:tavLst>
                                    </p:anim>
                                    <p:anim calcmode="lin" valueType="num">
                                      <p:cBhvr>
                                        <p:cTn id="161" dur="500" accel="50000" fill="hold">
                                          <p:stCondLst>
                                            <p:cond delay="500"/>
                                          </p:stCondLst>
                                        </p:cTn>
                                        <p:tgtEl>
                                          <p:spTgt spid="3">
                                            <p:txEl>
                                              <p:pRg st="14" end="14"/>
                                            </p:txEl>
                                          </p:spTgt>
                                        </p:tgtEl>
                                        <p:attrNameLst>
                                          <p:attrName>ppt_w</p:attrName>
                                        </p:attrNameLst>
                                      </p:cBhvr>
                                      <p:tavLst>
                                        <p:tav tm="0">
                                          <p:val>
                                            <p:strVal val="#ppt_w*.05"/>
                                          </p:val>
                                        </p:tav>
                                        <p:tav tm="100000">
                                          <p:val>
                                            <p:strVal val="#ppt_w"/>
                                          </p:val>
                                        </p:tav>
                                      </p:tavLst>
                                    </p:anim>
                                    <p:anim calcmode="lin" valueType="num">
                                      <p:cBhvr>
                                        <p:cTn id="162" dur="1000" fill="hold"/>
                                        <p:tgtEl>
                                          <p:spTgt spid="3">
                                            <p:txEl>
                                              <p:pRg st="14" end="14"/>
                                            </p:txEl>
                                          </p:spTgt>
                                        </p:tgtEl>
                                        <p:attrNameLst>
                                          <p:attrName>ppt_h</p:attrName>
                                        </p:attrNameLst>
                                      </p:cBhvr>
                                      <p:tavLst>
                                        <p:tav tm="0">
                                          <p:val>
                                            <p:strVal val="#ppt_h"/>
                                          </p:val>
                                        </p:tav>
                                        <p:tav tm="100000">
                                          <p:val>
                                            <p:strVal val="#ppt_h"/>
                                          </p:val>
                                        </p:tav>
                                      </p:tavLst>
                                    </p:anim>
                                    <p:anim calcmode="lin" valueType="num">
                                      <p:cBhvr>
                                        <p:cTn id="163" dur="500" decel="50000" fill="hold">
                                          <p:stCondLst>
                                            <p:cond delay="0"/>
                                          </p:stCondLst>
                                        </p:cTn>
                                        <p:tgtEl>
                                          <p:spTgt spid="3">
                                            <p:txEl>
                                              <p:pRg st="14" end="14"/>
                                            </p:txEl>
                                          </p:spTgt>
                                        </p:tgtEl>
                                        <p:attrNameLst>
                                          <p:attrName>ppt_x</p:attrName>
                                        </p:attrNameLst>
                                      </p:cBhvr>
                                      <p:tavLst>
                                        <p:tav tm="0">
                                          <p:val>
                                            <p:strVal val="#ppt_x+.4"/>
                                          </p:val>
                                        </p:tav>
                                        <p:tav tm="100000">
                                          <p:val>
                                            <p:strVal val="#ppt_x"/>
                                          </p:val>
                                        </p:tav>
                                      </p:tavLst>
                                    </p:anim>
                                    <p:anim calcmode="lin" valueType="num">
                                      <p:cBhvr>
                                        <p:cTn id="164" dur="500" decel="50000" fill="hold">
                                          <p:stCondLst>
                                            <p:cond delay="0"/>
                                          </p:stCondLst>
                                        </p:cTn>
                                        <p:tgtEl>
                                          <p:spTgt spid="3">
                                            <p:txEl>
                                              <p:pRg st="14" end="14"/>
                                            </p:txEl>
                                          </p:spTgt>
                                        </p:tgtEl>
                                        <p:attrNameLst>
                                          <p:attrName>ppt_y</p:attrName>
                                        </p:attrNameLst>
                                      </p:cBhvr>
                                      <p:tavLst>
                                        <p:tav tm="0">
                                          <p:val>
                                            <p:strVal val="#ppt_y-.2"/>
                                          </p:val>
                                        </p:tav>
                                        <p:tav tm="100000">
                                          <p:val>
                                            <p:strVal val="#ppt_y+.1"/>
                                          </p:val>
                                        </p:tav>
                                      </p:tavLst>
                                    </p:anim>
                                    <p:anim calcmode="lin" valueType="num">
                                      <p:cBhvr>
                                        <p:cTn id="165" dur="500" accel="50000" fill="hold">
                                          <p:stCondLst>
                                            <p:cond delay="500"/>
                                          </p:stCondLst>
                                        </p:cTn>
                                        <p:tgtEl>
                                          <p:spTgt spid="3">
                                            <p:txEl>
                                              <p:pRg st="14" end="14"/>
                                            </p:txEl>
                                          </p:spTgt>
                                        </p:tgtEl>
                                        <p:attrNameLst>
                                          <p:attrName>ppt_y</p:attrName>
                                        </p:attrNameLst>
                                      </p:cBhvr>
                                      <p:tavLst>
                                        <p:tav tm="0">
                                          <p:val>
                                            <p:strVal val="#ppt_y+.1"/>
                                          </p:val>
                                        </p:tav>
                                        <p:tav tm="100000">
                                          <p:val>
                                            <p:strVal val="#ppt_y"/>
                                          </p:val>
                                        </p:tav>
                                      </p:tavLst>
                                    </p:anim>
                                    <p:animEffect transition="in" filter="fade">
                                      <p:cBhvr>
                                        <p:cTn id="166" dur="1000" decel="50000">
                                          <p:stCondLst>
                                            <p:cond delay="0"/>
                                          </p:stCondLst>
                                        </p:cTn>
                                        <p:tgtEl>
                                          <p:spTgt spid="3">
                                            <p:txEl>
                                              <p:pRg st="14" end="14"/>
                                            </p:txEl>
                                          </p:spTgt>
                                        </p:tgtEl>
                                      </p:cBhvr>
                                    </p:animEffect>
                                  </p:childTnLst>
                                </p:cTn>
                              </p:par>
                              <p:par>
                                <p:cTn id="167" presetID="25" presetClass="entr" presetSubtype="0" fill="hold" nodeType="withEffect">
                                  <p:stCondLst>
                                    <p:cond delay="0"/>
                                  </p:stCondLst>
                                  <p:childTnLst>
                                    <p:set>
                                      <p:cBhvr>
                                        <p:cTn id="168" dur="1" fill="hold">
                                          <p:stCondLst>
                                            <p:cond delay="0"/>
                                          </p:stCondLst>
                                        </p:cTn>
                                        <p:tgtEl>
                                          <p:spTgt spid="3">
                                            <p:txEl>
                                              <p:pRg st="15" end="15"/>
                                            </p:txEl>
                                          </p:spTgt>
                                        </p:tgtEl>
                                        <p:attrNameLst>
                                          <p:attrName>style.visibility</p:attrName>
                                        </p:attrNameLst>
                                      </p:cBhvr>
                                      <p:to>
                                        <p:strVal val="visible"/>
                                      </p:to>
                                    </p:set>
                                    <p:anim calcmode="lin" valueType="num">
                                      <p:cBhvr>
                                        <p:cTn id="169" dur="500" decel="50000" fill="hold">
                                          <p:stCondLst>
                                            <p:cond delay="0"/>
                                          </p:stCondLst>
                                        </p:cTn>
                                        <p:tgtEl>
                                          <p:spTgt spid="3">
                                            <p:txEl>
                                              <p:pRg st="15" end="15"/>
                                            </p:txEl>
                                          </p:spTgt>
                                        </p:tgtEl>
                                        <p:attrNameLst>
                                          <p:attrName>style.rotation</p:attrName>
                                        </p:attrNameLst>
                                      </p:cBhvr>
                                      <p:tavLst>
                                        <p:tav tm="0">
                                          <p:val>
                                            <p:fltVal val="-90"/>
                                          </p:val>
                                        </p:tav>
                                        <p:tav tm="100000">
                                          <p:val>
                                            <p:fltVal val="0"/>
                                          </p:val>
                                        </p:tav>
                                      </p:tavLst>
                                    </p:anim>
                                    <p:anim calcmode="lin" valueType="num">
                                      <p:cBhvr>
                                        <p:cTn id="170" dur="500" decel="50000" fill="hold">
                                          <p:stCondLst>
                                            <p:cond delay="0"/>
                                          </p:stCondLst>
                                        </p:cTn>
                                        <p:tgtEl>
                                          <p:spTgt spid="3">
                                            <p:txEl>
                                              <p:pRg st="15" end="15"/>
                                            </p:txEl>
                                          </p:spTgt>
                                        </p:tgtEl>
                                        <p:attrNameLst>
                                          <p:attrName>ppt_w</p:attrName>
                                        </p:attrNameLst>
                                      </p:cBhvr>
                                      <p:tavLst>
                                        <p:tav tm="0">
                                          <p:val>
                                            <p:strVal val="#ppt_w"/>
                                          </p:val>
                                        </p:tav>
                                        <p:tav tm="100000">
                                          <p:val>
                                            <p:strVal val="#ppt_w*.05"/>
                                          </p:val>
                                        </p:tav>
                                      </p:tavLst>
                                    </p:anim>
                                    <p:anim calcmode="lin" valueType="num">
                                      <p:cBhvr>
                                        <p:cTn id="171" dur="500" accel="50000" fill="hold">
                                          <p:stCondLst>
                                            <p:cond delay="500"/>
                                          </p:stCondLst>
                                        </p:cTn>
                                        <p:tgtEl>
                                          <p:spTgt spid="3">
                                            <p:txEl>
                                              <p:pRg st="15" end="15"/>
                                            </p:txEl>
                                          </p:spTgt>
                                        </p:tgtEl>
                                        <p:attrNameLst>
                                          <p:attrName>ppt_w</p:attrName>
                                        </p:attrNameLst>
                                      </p:cBhvr>
                                      <p:tavLst>
                                        <p:tav tm="0">
                                          <p:val>
                                            <p:strVal val="#ppt_w*.05"/>
                                          </p:val>
                                        </p:tav>
                                        <p:tav tm="100000">
                                          <p:val>
                                            <p:strVal val="#ppt_w"/>
                                          </p:val>
                                        </p:tav>
                                      </p:tavLst>
                                    </p:anim>
                                    <p:anim calcmode="lin" valueType="num">
                                      <p:cBhvr>
                                        <p:cTn id="172" dur="1000" fill="hold"/>
                                        <p:tgtEl>
                                          <p:spTgt spid="3">
                                            <p:txEl>
                                              <p:pRg st="15" end="15"/>
                                            </p:txEl>
                                          </p:spTgt>
                                        </p:tgtEl>
                                        <p:attrNameLst>
                                          <p:attrName>ppt_h</p:attrName>
                                        </p:attrNameLst>
                                      </p:cBhvr>
                                      <p:tavLst>
                                        <p:tav tm="0">
                                          <p:val>
                                            <p:strVal val="#ppt_h"/>
                                          </p:val>
                                        </p:tav>
                                        <p:tav tm="100000">
                                          <p:val>
                                            <p:strVal val="#ppt_h"/>
                                          </p:val>
                                        </p:tav>
                                      </p:tavLst>
                                    </p:anim>
                                    <p:anim calcmode="lin" valueType="num">
                                      <p:cBhvr>
                                        <p:cTn id="173" dur="500" decel="50000" fill="hold">
                                          <p:stCondLst>
                                            <p:cond delay="0"/>
                                          </p:stCondLst>
                                        </p:cTn>
                                        <p:tgtEl>
                                          <p:spTgt spid="3">
                                            <p:txEl>
                                              <p:pRg st="15" end="15"/>
                                            </p:txEl>
                                          </p:spTgt>
                                        </p:tgtEl>
                                        <p:attrNameLst>
                                          <p:attrName>ppt_x</p:attrName>
                                        </p:attrNameLst>
                                      </p:cBhvr>
                                      <p:tavLst>
                                        <p:tav tm="0">
                                          <p:val>
                                            <p:strVal val="#ppt_x+.4"/>
                                          </p:val>
                                        </p:tav>
                                        <p:tav tm="100000">
                                          <p:val>
                                            <p:strVal val="#ppt_x"/>
                                          </p:val>
                                        </p:tav>
                                      </p:tavLst>
                                    </p:anim>
                                    <p:anim calcmode="lin" valueType="num">
                                      <p:cBhvr>
                                        <p:cTn id="174" dur="500" decel="50000" fill="hold">
                                          <p:stCondLst>
                                            <p:cond delay="0"/>
                                          </p:stCondLst>
                                        </p:cTn>
                                        <p:tgtEl>
                                          <p:spTgt spid="3">
                                            <p:txEl>
                                              <p:pRg st="15" end="15"/>
                                            </p:txEl>
                                          </p:spTgt>
                                        </p:tgtEl>
                                        <p:attrNameLst>
                                          <p:attrName>ppt_y</p:attrName>
                                        </p:attrNameLst>
                                      </p:cBhvr>
                                      <p:tavLst>
                                        <p:tav tm="0">
                                          <p:val>
                                            <p:strVal val="#ppt_y-.2"/>
                                          </p:val>
                                        </p:tav>
                                        <p:tav tm="100000">
                                          <p:val>
                                            <p:strVal val="#ppt_y+.1"/>
                                          </p:val>
                                        </p:tav>
                                      </p:tavLst>
                                    </p:anim>
                                    <p:anim calcmode="lin" valueType="num">
                                      <p:cBhvr>
                                        <p:cTn id="175" dur="500" accel="50000" fill="hold">
                                          <p:stCondLst>
                                            <p:cond delay="500"/>
                                          </p:stCondLst>
                                        </p:cTn>
                                        <p:tgtEl>
                                          <p:spTgt spid="3">
                                            <p:txEl>
                                              <p:pRg st="15" end="15"/>
                                            </p:txEl>
                                          </p:spTgt>
                                        </p:tgtEl>
                                        <p:attrNameLst>
                                          <p:attrName>ppt_y</p:attrName>
                                        </p:attrNameLst>
                                      </p:cBhvr>
                                      <p:tavLst>
                                        <p:tav tm="0">
                                          <p:val>
                                            <p:strVal val="#ppt_y+.1"/>
                                          </p:val>
                                        </p:tav>
                                        <p:tav tm="100000">
                                          <p:val>
                                            <p:strVal val="#ppt_y"/>
                                          </p:val>
                                        </p:tav>
                                      </p:tavLst>
                                    </p:anim>
                                    <p:animEffect transition="in" filter="fade">
                                      <p:cBhvr>
                                        <p:cTn id="176" dur="1000" decel="50000">
                                          <p:stCondLst>
                                            <p:cond delay="0"/>
                                          </p:stCondLst>
                                        </p:cTn>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International_terrorist_incidents_over_time,_1976–95.gif"/>
          <p:cNvPicPr>
            <a:picLocks noGrp="1" noChangeAspect="1"/>
          </p:cNvPicPr>
          <p:nvPr>
            <p:ph idx="1"/>
          </p:nvPr>
        </p:nvPicPr>
        <p:blipFill>
          <a:blip r:embed="rId2"/>
          <a:stretch>
            <a:fillRect/>
          </a:stretch>
        </p:blipFill>
        <p:spPr>
          <a:xfrm>
            <a:off x="1142976" y="428604"/>
            <a:ext cx="5840119" cy="4655644"/>
          </a:xfrm>
        </p:spPr>
      </p:pic>
      <p:sp>
        <p:nvSpPr>
          <p:cNvPr id="5" name="Двойная волна 4"/>
          <p:cNvSpPr/>
          <p:nvPr/>
        </p:nvSpPr>
        <p:spPr>
          <a:xfrm>
            <a:off x="857224" y="5214950"/>
            <a:ext cx="6715172" cy="1285884"/>
          </a:xfrm>
          <a:prstGeom prst="doubleWave">
            <a:avLst>
              <a:gd name="adj1" fmla="val 5387"/>
              <a:gd name="adj2"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t-RU" dirty="0"/>
              <a:t> </a:t>
            </a:r>
            <a:r>
              <a:rPr lang="ru-RU" dirty="0"/>
              <a:t>Хронологическая схема динамики совершения террористических актов в мире с 1976 по 1995 гг. (</a:t>
            </a:r>
            <a:r>
              <a:rPr lang="ru-RU" dirty="0" err="1"/>
              <a:t>Инф.Госдепа</a:t>
            </a:r>
            <a:r>
              <a:rPr lang="ru-RU" dirty="0"/>
              <a:t> США)</a:t>
            </a: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0.05"/>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 calcmode="lin" valueType="num">
                                      <p:cBhvr>
                                        <p:cTn id="9" dur="500" fill="hold"/>
                                        <p:tgtEl>
                                          <p:spTgt spid="4"/>
                                        </p:tgtEl>
                                        <p:attrNameLst>
                                          <p:attrName>ppt_x</p:attrName>
                                        </p:attrNameLst>
                                      </p:cBhvr>
                                      <p:tavLst>
                                        <p:tav tm="0">
                                          <p:val>
                                            <p:strVal val="#ppt_x-.2"/>
                                          </p:val>
                                        </p:tav>
                                        <p:tav tm="100000">
                                          <p:val>
                                            <p:strVal val="#ppt_x"/>
                                          </p:val>
                                        </p:tav>
                                      </p:tavLst>
                                    </p:anim>
                                    <p:anim calcmode="lin" valueType="num">
                                      <p:cBhvr>
                                        <p:cTn id="10" dur="500" fill="hold"/>
                                        <p:tgtEl>
                                          <p:spTgt spid="4"/>
                                        </p:tgtEl>
                                        <p:attrNameLst>
                                          <p:attrName>ppt_y</p:attrName>
                                        </p:attrNameLst>
                                      </p:cBhvr>
                                      <p:tavLst>
                                        <p:tav tm="0">
                                          <p:val>
                                            <p:strVal val="#ppt_y"/>
                                          </p:val>
                                        </p:tav>
                                        <p:tav tm="100000">
                                          <p:val>
                                            <p:strVal val="#ppt_y"/>
                                          </p:val>
                                        </p:tav>
                                      </p:tavLst>
                                    </p:anim>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6"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Horizontal)">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214313" y="214312"/>
            <a:ext cx="7481887" cy="6429397"/>
          </a:xfrm>
        </p:spPr>
        <p:txBody>
          <a:bodyPr>
            <a:normAutofit fontScale="70000" lnSpcReduction="20000"/>
          </a:bodyPr>
          <a:lstStyle/>
          <a:p>
            <a:pPr>
              <a:buNone/>
            </a:pPr>
            <a:r>
              <a:rPr lang="ru-RU" b="1" dirty="0">
                <a:solidFill>
                  <a:schemeClr val="accent1"/>
                </a:solidFill>
              </a:rPr>
              <a:t>     1968—1982 годы — «</a:t>
            </a:r>
            <a:r>
              <a:rPr lang="ru-RU" b="1" dirty="0" err="1">
                <a:solidFill>
                  <a:schemeClr val="accent1"/>
                </a:solidFill>
              </a:rPr>
              <a:t>годы</a:t>
            </a:r>
            <a:r>
              <a:rPr lang="ru-RU" b="1" dirty="0">
                <a:solidFill>
                  <a:schemeClr val="accent1"/>
                </a:solidFill>
              </a:rPr>
              <a:t> свинца» в Италии. Неофашисты и </a:t>
            </a:r>
            <a:r>
              <a:rPr lang="ru-RU" b="1" dirty="0" err="1">
                <a:solidFill>
                  <a:schemeClr val="accent1"/>
                </a:solidFill>
              </a:rPr>
              <a:t>леворадикалы</a:t>
            </a:r>
            <a:r>
              <a:rPr lang="ru-RU" b="1" dirty="0">
                <a:solidFill>
                  <a:schemeClr val="accent1"/>
                </a:solidFill>
              </a:rPr>
              <a:t> совершают десятки крупных террористических актов (взрывы, убийства, поджоги, похищения). Наиболее известные акции:</a:t>
            </a:r>
          </a:p>
          <a:p>
            <a:r>
              <a:rPr lang="ru-RU" i="1" dirty="0">
                <a:solidFill>
                  <a:schemeClr val="tx1">
                    <a:lumMod val="95000"/>
                    <a:lumOff val="5000"/>
                  </a:schemeClr>
                </a:solidFill>
              </a:rPr>
              <a:t>взрыв на </a:t>
            </a:r>
            <a:r>
              <a:rPr lang="ru-RU" i="1" dirty="0" err="1">
                <a:solidFill>
                  <a:schemeClr val="tx1">
                    <a:lumMod val="95000"/>
                    <a:lumOff val="5000"/>
                  </a:schemeClr>
                </a:solidFill>
              </a:rPr>
              <a:t>пьяцца</a:t>
            </a:r>
            <a:r>
              <a:rPr lang="ru-RU" i="1" dirty="0">
                <a:solidFill>
                  <a:schemeClr val="tx1">
                    <a:lumMod val="95000"/>
                    <a:lumOff val="5000"/>
                  </a:schemeClr>
                </a:solidFill>
              </a:rPr>
              <a:t> Фонтана в Милане (декабрь 1969),</a:t>
            </a:r>
          </a:p>
          <a:p>
            <a:r>
              <a:rPr lang="ru-RU" i="1" dirty="0">
                <a:solidFill>
                  <a:schemeClr val="tx1">
                    <a:lumMod val="95000"/>
                    <a:lumOff val="5000"/>
                  </a:schemeClr>
                </a:solidFill>
              </a:rPr>
              <a:t>взрыв железнодорожного экспресса в деревне </a:t>
            </a:r>
            <a:r>
              <a:rPr lang="ru-RU" i="1" dirty="0" err="1">
                <a:solidFill>
                  <a:schemeClr val="tx1">
                    <a:lumMod val="95000"/>
                    <a:lumOff val="5000"/>
                  </a:schemeClr>
                </a:solidFill>
              </a:rPr>
              <a:t>Петеано</a:t>
            </a:r>
            <a:r>
              <a:rPr lang="ru-RU" i="1" dirty="0">
                <a:solidFill>
                  <a:schemeClr val="tx1">
                    <a:lumMod val="95000"/>
                    <a:lumOff val="5000"/>
                  </a:schemeClr>
                </a:solidFill>
              </a:rPr>
              <a:t> (май 1972),</a:t>
            </a:r>
          </a:p>
          <a:p>
            <a:r>
              <a:rPr lang="ru-RU" i="1" dirty="0">
                <a:solidFill>
                  <a:schemeClr val="tx1">
                    <a:lumMod val="95000"/>
                    <a:lumOff val="5000"/>
                  </a:schemeClr>
                </a:solidFill>
              </a:rPr>
              <a:t>взрыв на антифашистской демонстрации в городе </a:t>
            </a:r>
            <a:r>
              <a:rPr lang="ru-RU" i="1" dirty="0" err="1">
                <a:solidFill>
                  <a:schemeClr val="tx1">
                    <a:lumMod val="95000"/>
                    <a:lumOff val="5000"/>
                  </a:schemeClr>
                </a:solidFill>
              </a:rPr>
              <a:t>Брешиа</a:t>
            </a:r>
            <a:r>
              <a:rPr lang="ru-RU" i="1" dirty="0">
                <a:solidFill>
                  <a:schemeClr val="tx1">
                    <a:lumMod val="95000"/>
                    <a:lumOff val="5000"/>
                  </a:schemeClr>
                </a:solidFill>
              </a:rPr>
              <a:t> (май 1974),</a:t>
            </a:r>
          </a:p>
          <a:p>
            <a:r>
              <a:rPr lang="ru-RU" i="1" dirty="0">
                <a:solidFill>
                  <a:schemeClr val="tx1">
                    <a:lumMod val="95000"/>
                    <a:lumOff val="5000"/>
                  </a:schemeClr>
                </a:solidFill>
              </a:rPr>
              <a:t>покушение на чилийского политэмигранта Бернардо </a:t>
            </a:r>
            <a:r>
              <a:rPr lang="ru-RU" i="1" dirty="0" err="1">
                <a:solidFill>
                  <a:schemeClr val="tx1">
                    <a:lumMod val="95000"/>
                    <a:lumOff val="5000"/>
                  </a:schemeClr>
                </a:solidFill>
              </a:rPr>
              <a:t>Лейтона</a:t>
            </a:r>
            <a:r>
              <a:rPr lang="ru-RU" i="1" dirty="0">
                <a:solidFill>
                  <a:schemeClr val="tx1">
                    <a:lumMod val="95000"/>
                    <a:lumOff val="5000"/>
                  </a:schemeClr>
                </a:solidFill>
              </a:rPr>
              <a:t> (октябрь 1975)</a:t>
            </a:r>
          </a:p>
          <a:p>
            <a:r>
              <a:rPr lang="ru-RU" i="1" dirty="0">
                <a:solidFill>
                  <a:schemeClr val="tx1">
                    <a:lumMod val="95000"/>
                    <a:lumOff val="5000"/>
                  </a:schemeClr>
                </a:solidFill>
              </a:rPr>
              <a:t>убийство коммуниста </a:t>
            </a:r>
            <a:r>
              <a:rPr lang="ru-RU" i="1" dirty="0" err="1">
                <a:solidFill>
                  <a:schemeClr val="tx1">
                    <a:lumMod val="95000"/>
                    <a:lumOff val="5000"/>
                  </a:schemeClr>
                </a:solidFill>
              </a:rPr>
              <a:t>Луиджи</a:t>
            </a:r>
            <a:r>
              <a:rPr lang="ru-RU" i="1" dirty="0">
                <a:solidFill>
                  <a:schemeClr val="tx1">
                    <a:lumMod val="95000"/>
                    <a:lumOff val="5000"/>
                  </a:schemeClr>
                </a:solidFill>
              </a:rPr>
              <a:t> </a:t>
            </a:r>
            <a:r>
              <a:rPr lang="ru-RU" i="1" dirty="0" err="1">
                <a:solidFill>
                  <a:schemeClr val="tx1">
                    <a:lumMod val="95000"/>
                    <a:lumOff val="5000"/>
                  </a:schemeClr>
                </a:solidFill>
              </a:rPr>
              <a:t>ди</a:t>
            </a:r>
            <a:r>
              <a:rPr lang="ru-RU" i="1" dirty="0">
                <a:solidFill>
                  <a:schemeClr val="tx1">
                    <a:lumMod val="95000"/>
                    <a:lumOff val="5000"/>
                  </a:schemeClr>
                </a:solidFill>
              </a:rPr>
              <a:t> Роза (май 1976),</a:t>
            </a:r>
          </a:p>
          <a:p>
            <a:r>
              <a:rPr lang="ru-RU" i="1" dirty="0">
                <a:solidFill>
                  <a:schemeClr val="tx1">
                    <a:lumMod val="95000"/>
                    <a:lumOff val="5000"/>
                  </a:schemeClr>
                </a:solidFill>
              </a:rPr>
              <a:t>убийство судьи </a:t>
            </a:r>
            <a:r>
              <a:rPr lang="ru-RU" i="1" dirty="0" err="1">
                <a:solidFill>
                  <a:schemeClr val="tx1">
                    <a:lumMod val="95000"/>
                    <a:lumOff val="5000"/>
                  </a:schemeClr>
                </a:solidFill>
              </a:rPr>
              <a:t>Витторио</a:t>
            </a:r>
            <a:r>
              <a:rPr lang="ru-RU" i="1" dirty="0">
                <a:solidFill>
                  <a:schemeClr val="tx1">
                    <a:lumMod val="95000"/>
                    <a:lumOff val="5000"/>
                  </a:schemeClr>
                </a:solidFill>
              </a:rPr>
              <a:t> </a:t>
            </a:r>
            <a:r>
              <a:rPr lang="ru-RU" i="1" dirty="0" err="1">
                <a:solidFill>
                  <a:schemeClr val="tx1">
                    <a:lumMod val="95000"/>
                    <a:lumOff val="5000"/>
                  </a:schemeClr>
                </a:solidFill>
              </a:rPr>
              <a:t>Оккорсио</a:t>
            </a:r>
            <a:r>
              <a:rPr lang="ru-RU" i="1" dirty="0">
                <a:solidFill>
                  <a:schemeClr val="tx1">
                    <a:lumMod val="95000"/>
                    <a:lumOff val="5000"/>
                  </a:schemeClr>
                </a:solidFill>
              </a:rPr>
              <a:t> (июль 1976),</a:t>
            </a:r>
          </a:p>
          <a:p>
            <a:r>
              <a:rPr lang="ru-RU" i="1" dirty="0">
                <a:solidFill>
                  <a:schemeClr val="tx1">
                    <a:lumMod val="95000"/>
                    <a:lumOff val="5000"/>
                  </a:schemeClr>
                </a:solidFill>
              </a:rPr>
              <a:t>убийство трёх молодых неофашистов в Риме (январь 1978),</a:t>
            </a:r>
          </a:p>
          <a:p>
            <a:r>
              <a:rPr lang="ru-RU" i="1" dirty="0">
                <a:solidFill>
                  <a:schemeClr val="tx1">
                    <a:lumMod val="95000"/>
                    <a:lumOff val="5000"/>
                  </a:schemeClr>
                </a:solidFill>
              </a:rPr>
              <a:t>расстрел группы коммунистов на римской площади Сан-Джованни (февраль 1978),</a:t>
            </a:r>
          </a:p>
          <a:p>
            <a:r>
              <a:rPr lang="ru-RU" i="1" dirty="0">
                <a:solidFill>
                  <a:schemeClr val="tx1">
                    <a:lumMod val="95000"/>
                    <a:lumOff val="5000"/>
                  </a:schemeClr>
                </a:solidFill>
              </a:rPr>
              <a:t>похищение и убийство христианско-демократического лидера </a:t>
            </a:r>
            <a:r>
              <a:rPr lang="ru-RU" i="1" dirty="0" err="1">
                <a:solidFill>
                  <a:schemeClr val="tx1">
                    <a:lumMod val="95000"/>
                    <a:lumOff val="5000"/>
                  </a:schemeClr>
                </a:solidFill>
              </a:rPr>
              <a:t>Альдо</a:t>
            </a:r>
            <a:r>
              <a:rPr lang="ru-RU" i="1" dirty="0">
                <a:solidFill>
                  <a:schemeClr val="tx1">
                    <a:lumMod val="95000"/>
                    <a:lumOff val="5000"/>
                  </a:schemeClr>
                </a:solidFill>
              </a:rPr>
              <a:t> Моро (март-май 1978),</a:t>
            </a:r>
          </a:p>
          <a:p>
            <a:r>
              <a:rPr lang="ru-RU" i="1" dirty="0">
                <a:solidFill>
                  <a:schemeClr val="tx1">
                    <a:lumMod val="95000"/>
                    <a:lumOff val="5000"/>
                  </a:schemeClr>
                </a:solidFill>
              </a:rPr>
              <a:t>убийство профсоюзного активиста </a:t>
            </a:r>
            <a:r>
              <a:rPr lang="ru-RU" i="1" dirty="0" err="1">
                <a:solidFill>
                  <a:schemeClr val="tx1">
                    <a:lumMod val="95000"/>
                    <a:lumOff val="5000"/>
                  </a:schemeClr>
                </a:solidFill>
              </a:rPr>
              <a:t>Гвидо</a:t>
            </a:r>
            <a:r>
              <a:rPr lang="ru-RU" i="1" dirty="0">
                <a:solidFill>
                  <a:schemeClr val="tx1">
                    <a:lumMod val="95000"/>
                    <a:lumOff val="5000"/>
                  </a:schemeClr>
                </a:solidFill>
              </a:rPr>
              <a:t> Росса (январь 1979),</a:t>
            </a:r>
          </a:p>
          <a:p>
            <a:r>
              <a:rPr lang="ru-RU" i="1" dirty="0">
                <a:solidFill>
                  <a:schemeClr val="tx1">
                    <a:lumMod val="95000"/>
                    <a:lumOff val="5000"/>
                  </a:schemeClr>
                </a:solidFill>
              </a:rPr>
              <a:t>убийство юриста Антонио </a:t>
            </a:r>
            <a:r>
              <a:rPr lang="ru-RU" i="1" dirty="0" err="1">
                <a:solidFill>
                  <a:schemeClr val="tx1">
                    <a:lumMod val="95000"/>
                    <a:lumOff val="5000"/>
                  </a:schemeClr>
                </a:solidFill>
              </a:rPr>
              <a:t>Леандри</a:t>
            </a:r>
            <a:r>
              <a:rPr lang="ru-RU" i="1" dirty="0">
                <a:solidFill>
                  <a:schemeClr val="tx1">
                    <a:lumMod val="95000"/>
                    <a:lumOff val="5000"/>
                  </a:schemeClr>
                </a:solidFill>
              </a:rPr>
              <a:t> (декабрь 1979),</a:t>
            </a:r>
          </a:p>
          <a:p>
            <a:r>
              <a:rPr lang="ru-RU" i="1" dirty="0">
                <a:solidFill>
                  <a:schemeClr val="tx1">
                    <a:lumMod val="95000"/>
                    <a:lumOff val="5000"/>
                  </a:schemeClr>
                </a:solidFill>
              </a:rPr>
              <a:t>взрыв железнодорожного вокзала в Болонье (август 1980),</a:t>
            </a:r>
          </a:p>
          <a:p>
            <a:r>
              <a:rPr lang="ru-RU" i="1" dirty="0">
                <a:solidFill>
                  <a:schemeClr val="tx1">
                    <a:lumMod val="95000"/>
                    <a:lumOff val="5000"/>
                  </a:schemeClr>
                </a:solidFill>
              </a:rPr>
              <a:t>убийство капитана полиции </a:t>
            </a:r>
            <a:r>
              <a:rPr lang="ru-RU" i="1" dirty="0" err="1">
                <a:solidFill>
                  <a:schemeClr val="tx1">
                    <a:lumMod val="95000"/>
                    <a:lumOff val="5000"/>
                  </a:schemeClr>
                </a:solidFill>
              </a:rPr>
              <a:t>Франческо</a:t>
            </a:r>
            <a:r>
              <a:rPr lang="ru-RU" i="1" dirty="0">
                <a:solidFill>
                  <a:schemeClr val="tx1">
                    <a:lumMod val="95000"/>
                    <a:lumOff val="5000"/>
                  </a:schemeClr>
                </a:solidFill>
              </a:rPr>
              <a:t> </a:t>
            </a:r>
            <a:r>
              <a:rPr lang="ru-RU" i="1" dirty="0" err="1">
                <a:solidFill>
                  <a:schemeClr val="tx1">
                    <a:lumMod val="95000"/>
                    <a:lumOff val="5000"/>
                  </a:schemeClr>
                </a:solidFill>
              </a:rPr>
              <a:t>Страуллы</a:t>
            </a:r>
            <a:r>
              <a:rPr lang="ru-RU" i="1" dirty="0">
                <a:solidFill>
                  <a:schemeClr val="tx1">
                    <a:lumMod val="95000"/>
                    <a:lumOff val="5000"/>
                  </a:schemeClr>
                </a:solidFill>
              </a:rPr>
              <a:t> (октябрь 1981).</a:t>
            </a:r>
          </a:p>
          <a:p>
            <a:pPr>
              <a:buNone/>
            </a:pPr>
            <a:endParaRPr lang="ru-RU" i="1" dirty="0">
              <a:solidFill>
                <a:schemeClr val="tx1">
                  <a:lumMod val="95000"/>
                  <a:lumOff val="5000"/>
                </a:schemeClr>
              </a:solidFill>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randombar(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randombar(horizont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randombar(horizont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randombar(horizont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randombar(horizontal)">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randombar(horizontal)">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randombar(horizontal)">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randombar(horizontal)">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randombar(horizontal)">
                                      <p:cBhvr>
                                        <p:cTn id="57" dur="500"/>
                                        <p:tgtEl>
                                          <p:spTgt spid="4">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4">
                                            <p:txEl>
                                              <p:pRg st="11" end="11"/>
                                            </p:txEl>
                                          </p:spTgt>
                                        </p:tgtEl>
                                        <p:attrNameLst>
                                          <p:attrName>style.visibility</p:attrName>
                                        </p:attrNameLst>
                                      </p:cBhvr>
                                      <p:to>
                                        <p:strVal val="visible"/>
                                      </p:to>
                                    </p:set>
                                    <p:animEffect transition="in" filter="randombar(horizontal)">
                                      <p:cBhvr>
                                        <p:cTn id="62" dur="500"/>
                                        <p:tgtEl>
                                          <p:spTgt spid="4">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4">
                                            <p:txEl>
                                              <p:pRg st="12" end="12"/>
                                            </p:txEl>
                                          </p:spTgt>
                                        </p:tgtEl>
                                        <p:attrNameLst>
                                          <p:attrName>style.visibility</p:attrName>
                                        </p:attrNameLst>
                                      </p:cBhvr>
                                      <p:to>
                                        <p:strVal val="visible"/>
                                      </p:to>
                                    </p:set>
                                    <p:animEffect transition="in" filter="randombar(horizontal)">
                                      <p:cBhvr>
                                        <p:cTn id="67" dur="500"/>
                                        <p:tgtEl>
                                          <p:spTgt spid="4">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4" presetClass="entr" presetSubtype="10" fill="hold" grpId="0" nodeType="clickEffect">
                                  <p:stCondLst>
                                    <p:cond delay="0"/>
                                  </p:stCondLst>
                                  <p:childTnLst>
                                    <p:set>
                                      <p:cBhvr>
                                        <p:cTn id="71" dur="1" fill="hold">
                                          <p:stCondLst>
                                            <p:cond delay="0"/>
                                          </p:stCondLst>
                                        </p:cTn>
                                        <p:tgtEl>
                                          <p:spTgt spid="4">
                                            <p:txEl>
                                              <p:pRg st="13" end="13"/>
                                            </p:txEl>
                                          </p:spTgt>
                                        </p:tgtEl>
                                        <p:attrNameLst>
                                          <p:attrName>style.visibility</p:attrName>
                                        </p:attrNameLst>
                                      </p:cBhvr>
                                      <p:to>
                                        <p:strVal val="visible"/>
                                      </p:to>
                                    </p:set>
                                    <p:animEffect transition="in" filter="randombar(horizontal)">
                                      <p:cBhvr>
                                        <p:cTn id="72"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214313" y="285750"/>
            <a:ext cx="7481887" cy="6357960"/>
          </a:xfrm>
        </p:spPr>
        <p:txBody>
          <a:bodyPr>
            <a:noAutofit/>
          </a:bodyPr>
          <a:lstStyle/>
          <a:p>
            <a:r>
              <a:rPr lang="ru-RU" sz="1400" dirty="0"/>
              <a:t>1968, 23 июля — террористы захватывают самолёт «Боинг 707» израильской авиакомпании </a:t>
            </a:r>
            <a:r>
              <a:rPr lang="ru-RU" sz="1400" dirty="0" err="1"/>
              <a:t>Эль-Аль</a:t>
            </a:r>
            <a:r>
              <a:rPr lang="ru-RU" sz="1400" dirty="0"/>
              <a:t>, следовавший рейсом Рим — Тель-Авив, заставив экипаж совершить посадку в Алжире. Последние заложники были освобождены 1 сентября 1968 года.</a:t>
            </a:r>
            <a:r>
              <a:rPr lang="ru-RU" sz="1400" baseline="30000" dirty="0"/>
              <a:t> </a:t>
            </a:r>
            <a:r>
              <a:rPr lang="ru-RU" sz="1400" dirty="0"/>
              <a:t>Теракт был организован Жоржем </a:t>
            </a:r>
            <a:r>
              <a:rPr lang="ru-RU" sz="1400" dirty="0" err="1"/>
              <a:t>Хабашем</a:t>
            </a:r>
            <a:r>
              <a:rPr lang="ru-RU" sz="1400" dirty="0"/>
              <a:t> (Народный Фронт Освобождения Палестины).</a:t>
            </a:r>
          </a:p>
          <a:p>
            <a:r>
              <a:rPr lang="ru-RU" sz="1400" dirty="0"/>
              <a:t>1968, 26 декабря — палестинский боевик открывает огонь около терминала </a:t>
            </a:r>
            <a:r>
              <a:rPr lang="ru-RU" sz="1400" dirty="0" err="1"/>
              <a:t>Эль-Аль</a:t>
            </a:r>
            <a:r>
              <a:rPr lang="ru-RU" sz="1400" dirty="0"/>
              <a:t> в аэропорту города Афины. Погиб один пассажир.</a:t>
            </a:r>
          </a:p>
          <a:p>
            <a:r>
              <a:rPr lang="ru-RU" sz="1400" dirty="0"/>
              <a:t>1969, 18 февраля — палестинские боевики открывают огонь по сотрудникам </a:t>
            </a:r>
            <a:r>
              <a:rPr lang="ru-RU" sz="1400" dirty="0" err="1"/>
              <a:t>Эль-Аль</a:t>
            </a:r>
            <a:r>
              <a:rPr lang="ru-RU" sz="1400" dirty="0"/>
              <a:t> в аэропорту города Цюрих. Погиб помощник пилота, ранено 5 пассажиров.</a:t>
            </a:r>
            <a:r>
              <a:rPr lang="ru-RU" sz="1400" baseline="30000" dirty="0"/>
              <a:t> </a:t>
            </a:r>
            <a:r>
              <a:rPr lang="ru-RU" sz="1400" dirty="0"/>
              <a:t>Один из нападавших застрелен сотрудником служб безопасности компании.</a:t>
            </a:r>
          </a:p>
          <a:p>
            <a:r>
              <a:rPr lang="ru-RU" sz="1400" dirty="0"/>
              <a:t>1972, 8 мая — Захват рейса </a:t>
            </a:r>
            <a:r>
              <a:rPr lang="ru-RU" sz="1400" dirty="0" err="1"/>
              <a:t>Сабена</a:t>
            </a:r>
            <a:r>
              <a:rPr lang="ru-RU" sz="1400" dirty="0"/>
              <a:t> 572. Четверо палестинских террористов из группировки Чёрный сентябрь захватывают самолёт «Боинг 707», следовавший рейсом Вена — Тель-Авив, бельгийской авиакомпании </a:t>
            </a:r>
            <a:r>
              <a:rPr lang="ru-RU" sz="1400" dirty="0" err="1"/>
              <a:t>Сабена</a:t>
            </a:r>
            <a:r>
              <a:rPr lang="ru-RU" sz="1400" dirty="0"/>
              <a:t>. Самолёт совершил посадку в Аэропорту </a:t>
            </a:r>
            <a:r>
              <a:rPr lang="ru-RU" sz="1400" dirty="0" err="1"/>
              <a:t>Лод</a:t>
            </a:r>
            <a:r>
              <a:rPr lang="ru-RU" sz="1400" dirty="0"/>
              <a:t>. 9 мая спецподразделение </a:t>
            </a:r>
            <a:r>
              <a:rPr lang="ru-RU" sz="1400" dirty="0" err="1"/>
              <a:t>Сайерет</a:t>
            </a:r>
            <a:r>
              <a:rPr lang="ru-RU" sz="1400" dirty="0"/>
              <a:t> </a:t>
            </a:r>
            <a:r>
              <a:rPr lang="ru-RU" sz="1400" dirty="0" err="1"/>
              <a:t>Маткаль</a:t>
            </a:r>
            <a:r>
              <a:rPr lang="ru-RU" sz="1400" dirty="0"/>
              <a:t> под </a:t>
            </a:r>
            <a:r>
              <a:rPr lang="ru-RU" sz="1400" dirty="0" err="1"/>
              <a:t>командованиемЭхуда</a:t>
            </a:r>
            <a:r>
              <a:rPr lang="ru-RU" sz="1400" dirty="0"/>
              <a:t> Барака провело операцию по освобождению заложников. В ходе операции двое террористов были убиты, двое других — схвачены; погибла также одна заложница, ещё двое заложников и боец спецназа Биньямин Нетаньяху были ранены.</a:t>
            </a:r>
          </a:p>
          <a:p>
            <a:r>
              <a:rPr lang="ru-RU" sz="1400" dirty="0"/>
              <a:t>1972, 30 мая — массовое побоище в аэропорту </a:t>
            </a:r>
            <a:r>
              <a:rPr lang="ru-RU" sz="1400" dirty="0" err="1"/>
              <a:t>Лод</a:t>
            </a:r>
            <a:r>
              <a:rPr lang="ru-RU" sz="1400" dirty="0"/>
              <a:t> (Израиль), совершённое боевиками японской организации «</a:t>
            </a:r>
            <a:r>
              <a:rPr lang="ru-RU" sz="1400" dirty="0" err="1"/>
              <a:t>Ренго</a:t>
            </a:r>
            <a:r>
              <a:rPr lang="ru-RU" sz="1400" dirty="0"/>
              <a:t> </a:t>
            </a:r>
            <a:r>
              <a:rPr lang="ru-RU" sz="1400" dirty="0" err="1"/>
              <a:t>секигун</a:t>
            </a:r>
            <a:r>
              <a:rPr lang="ru-RU" sz="1400" dirty="0"/>
              <a:t>» («Объединённая Красная армия»). Трое японских боевиков открывают огонь по пассажирам.</a:t>
            </a:r>
            <a:r>
              <a:rPr lang="ru-RU" sz="1400" baseline="30000" dirty="0"/>
              <a:t> </a:t>
            </a:r>
            <a:r>
              <a:rPr lang="ru-RU" sz="1400" dirty="0"/>
              <a:t>25 убитых, 72 раненых — в основном, паломники из Пуэрто-Рико. Двое террористов были застрелены, один схвачен.</a:t>
            </a:r>
          </a:p>
          <a:p>
            <a:r>
              <a:rPr lang="ru-RU" sz="1400" dirty="0"/>
              <a:t>1972, 5 сентября — захват 11-и израильских спортсменов-олимпийцев в заложники во время Олимпийских игр в Мюнхене (ФРГ). Исполнители — члены палестинской организации «Чёрный сентябрь». См. статью Теракт на Мюнхенской олимпиаде.</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randombar(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randombar(horizont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randombar(horizont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randombar(horizontal)">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142844" y="142852"/>
            <a:ext cx="8072494" cy="6715148"/>
          </a:xfrm>
        </p:spPr>
        <p:txBody>
          <a:bodyPr>
            <a:noAutofit/>
          </a:bodyPr>
          <a:lstStyle/>
          <a:p>
            <a:pPr>
              <a:buFont typeface="Courier New" pitchFamily="49" charset="0"/>
              <a:buChar char="o"/>
            </a:pPr>
            <a:r>
              <a:rPr lang="ru-RU" sz="1400" b="1" i="1" dirty="0"/>
              <a:t> 2005, 7 июля — серия взрывов в лондонском метро и городских автобусах, около 50 человек погибло, более 1000 ранено. Организатор — Аль-Каида.</a:t>
            </a:r>
          </a:p>
          <a:p>
            <a:r>
              <a:rPr lang="ru-RU" sz="1400" b="1" i="1" dirty="0"/>
              <a:t>2007, 13 августа — подрыв поезда «Невский экспресс».</a:t>
            </a:r>
          </a:p>
          <a:p>
            <a:r>
              <a:rPr lang="ru-RU" sz="1400" b="1" i="1" dirty="0"/>
              <a:t>2009, 27 ноября — подрыв поезда Невский экспресс под Угловкой</a:t>
            </a:r>
          </a:p>
          <a:p>
            <a:r>
              <a:rPr lang="ru-RU" sz="1400" b="1" i="1" dirty="0"/>
              <a:t>2010, 29 марта — взрывы в Московском метро: станции «Лубянка» и «Парк Культуры». Ответственность за этот теракт взял на себя лидер «Кавказского эмирата» Доку </a:t>
            </a:r>
            <a:r>
              <a:rPr lang="ru-RU" sz="1400" b="1" i="1" dirty="0" err="1"/>
              <a:t>Умаров</a:t>
            </a:r>
            <a:endParaRPr lang="ru-RU" sz="1400" b="1" i="1" dirty="0"/>
          </a:p>
          <a:p>
            <a:r>
              <a:rPr lang="ru-RU" sz="1400" b="1" i="1" dirty="0"/>
              <a:t>2010, 30 декабря,31 декабря — Серия взрывов в Нигерийских городах </a:t>
            </a:r>
            <a:r>
              <a:rPr lang="ru-RU" sz="1400" b="1" i="1" dirty="0" err="1"/>
              <a:t>Джос</a:t>
            </a:r>
            <a:r>
              <a:rPr lang="ru-RU" sz="1400" b="1" i="1" dirty="0"/>
              <a:t> и </a:t>
            </a:r>
            <a:r>
              <a:rPr lang="ru-RU" sz="1400" b="1" i="1" dirty="0" err="1"/>
              <a:t>Абуджа</a:t>
            </a:r>
            <a:r>
              <a:rPr lang="ru-RU" sz="1400" b="1" i="1" dirty="0"/>
              <a:t>.</a:t>
            </a:r>
          </a:p>
          <a:p>
            <a:r>
              <a:rPr lang="ru-RU" sz="1400" b="1" i="1" dirty="0"/>
              <a:t>2011, 24 января — Взрыв в аэропорту «Домодедово».</a:t>
            </a:r>
          </a:p>
          <a:p>
            <a:r>
              <a:rPr lang="ru-RU" sz="1400" b="1" i="1" dirty="0"/>
              <a:t>2011, 26 марта — Взрыв автобуса в Иерусалиме.</a:t>
            </a:r>
          </a:p>
          <a:p>
            <a:r>
              <a:rPr lang="ru-RU" sz="1400" b="1" i="1" dirty="0"/>
              <a:t>2011, 11 апреля — Взрыв в Минском метро.</a:t>
            </a:r>
          </a:p>
          <a:p>
            <a:r>
              <a:rPr lang="ru-RU" sz="1400" b="1" i="1" dirty="0"/>
              <a:t>2011, 22 июля — теракты в Норвегии</a:t>
            </a:r>
          </a:p>
          <a:p>
            <a:r>
              <a:rPr lang="ru-RU" sz="1400" b="1" i="1" dirty="0"/>
              <a:t>2011, 26 августа — Взрыв штаб-квартиры ООН в </a:t>
            </a:r>
            <a:r>
              <a:rPr lang="ru-RU" sz="1400" b="1" i="1" dirty="0" err="1"/>
              <a:t>Абудже</a:t>
            </a:r>
            <a:r>
              <a:rPr lang="ru-RU" sz="1400" b="1" i="1" dirty="0"/>
              <a:t> (2011). Организатор — Боко </a:t>
            </a:r>
            <a:r>
              <a:rPr lang="ru-RU" sz="1400" b="1" i="1" dirty="0" err="1"/>
              <a:t>харам</a:t>
            </a:r>
            <a:r>
              <a:rPr lang="ru-RU" sz="1400" b="1" i="1" dirty="0"/>
              <a:t>.</a:t>
            </a:r>
          </a:p>
          <a:p>
            <a:r>
              <a:rPr lang="ru-RU" sz="1400" b="1" i="1" dirty="0"/>
              <a:t>2011, 12 ноября — Теракт в </a:t>
            </a:r>
            <a:r>
              <a:rPr lang="ru-RU" sz="1400" b="1" i="1" dirty="0" err="1"/>
              <a:t>Таразе</a:t>
            </a:r>
            <a:endParaRPr lang="ru-RU" sz="1400" b="1" i="1" dirty="0"/>
          </a:p>
          <a:p>
            <a:r>
              <a:rPr lang="ru-RU" sz="1400" b="1" i="1" dirty="0"/>
              <a:t>2011, 13 декабря — Теракт в Льеже, Бельгия</a:t>
            </a:r>
          </a:p>
          <a:p>
            <a:r>
              <a:rPr lang="ru-RU" sz="1400" b="1" i="1" dirty="0"/>
              <a:t>2011, 23 декабря — двойной теракт в Сирии.</a:t>
            </a:r>
          </a:p>
          <a:p>
            <a:r>
              <a:rPr lang="ru-RU" sz="1400" b="1" i="1" dirty="0"/>
              <a:t>2011, 25 декабря — серия терактов в Нигерии. Организатор — Боко </a:t>
            </a:r>
            <a:r>
              <a:rPr lang="ru-RU" sz="1400" b="1" i="1" dirty="0" err="1"/>
              <a:t>харам</a:t>
            </a:r>
            <a:r>
              <a:rPr lang="ru-RU" sz="1400" b="1" i="1" dirty="0"/>
              <a:t>.</a:t>
            </a:r>
          </a:p>
          <a:p>
            <a:r>
              <a:rPr lang="ru-RU" sz="1400" b="1" i="1" dirty="0"/>
              <a:t>2012, 27 апреля — Взрывы в Днепропетровске (2012).</a:t>
            </a:r>
          </a:p>
          <a:p>
            <a:r>
              <a:rPr lang="ru-RU" sz="1400" b="1" i="1" dirty="0"/>
              <a:t>2012, 18 июля — Теракт в Бургасе Болгария</a:t>
            </a:r>
          </a:p>
          <a:p>
            <a:r>
              <a:rPr lang="ru-RU" sz="1400" b="1" i="1" dirty="0"/>
              <a:t>2013, 14 апреля— Взрывы на Бостонском марафоне</a:t>
            </a:r>
          </a:p>
          <a:p>
            <a:r>
              <a:rPr lang="ru-RU" sz="1400" b="1" i="1" dirty="0"/>
              <a:t>2013, 21 октября — Взрыв автобуса в Волгограде</a:t>
            </a:r>
          </a:p>
          <a:p>
            <a:r>
              <a:rPr lang="ru-RU" sz="1400" b="1" i="1" dirty="0"/>
              <a:t>2013, 29 декабря — Взрыв на железнодорожном вокзале в Волгограде</a:t>
            </a:r>
          </a:p>
          <a:p>
            <a:r>
              <a:rPr lang="ru-RU" sz="1400" b="1" i="1" dirty="0"/>
              <a:t>2013, 30 декабря — Взрыв троллейбуса в Волгограде</a:t>
            </a:r>
          </a:p>
          <a:p>
            <a:pPr>
              <a:buNone/>
            </a:pPr>
            <a:endParaRPr lang="ru-RU" sz="1200" dirty="0"/>
          </a:p>
        </p:txBody>
      </p:sp>
    </p:spTree>
  </p:cSld>
  <p:clrMapOvr>
    <a:masterClrMapping/>
  </p:clrMapOvr>
  <p:transition spd="slow">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Horizont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Horizont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Horizont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barn(inHorizontal)">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barn(inHorizontal)">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barn(inHorizontal)">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6"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barn(inHorizontal)">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6" fill="hold" grpId="0"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barn(inHorizontal)">
                                      <p:cBhvr>
                                        <p:cTn id="57" dur="500"/>
                                        <p:tgtEl>
                                          <p:spTgt spid="4">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6" fill="hold" grpId="0" nodeType="clickEffect">
                                  <p:stCondLst>
                                    <p:cond delay="0"/>
                                  </p:stCondLst>
                                  <p:childTnLst>
                                    <p:set>
                                      <p:cBhvr>
                                        <p:cTn id="61" dur="1" fill="hold">
                                          <p:stCondLst>
                                            <p:cond delay="0"/>
                                          </p:stCondLst>
                                        </p:cTn>
                                        <p:tgtEl>
                                          <p:spTgt spid="4">
                                            <p:txEl>
                                              <p:pRg st="11" end="11"/>
                                            </p:txEl>
                                          </p:spTgt>
                                        </p:tgtEl>
                                        <p:attrNameLst>
                                          <p:attrName>style.visibility</p:attrName>
                                        </p:attrNameLst>
                                      </p:cBhvr>
                                      <p:to>
                                        <p:strVal val="visible"/>
                                      </p:to>
                                    </p:set>
                                    <p:animEffect transition="in" filter="barn(inHorizontal)">
                                      <p:cBhvr>
                                        <p:cTn id="62" dur="500"/>
                                        <p:tgtEl>
                                          <p:spTgt spid="4">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6" fill="hold" grpId="0" nodeType="clickEffect">
                                  <p:stCondLst>
                                    <p:cond delay="0"/>
                                  </p:stCondLst>
                                  <p:childTnLst>
                                    <p:set>
                                      <p:cBhvr>
                                        <p:cTn id="66" dur="1" fill="hold">
                                          <p:stCondLst>
                                            <p:cond delay="0"/>
                                          </p:stCondLst>
                                        </p:cTn>
                                        <p:tgtEl>
                                          <p:spTgt spid="4">
                                            <p:txEl>
                                              <p:pRg st="12" end="12"/>
                                            </p:txEl>
                                          </p:spTgt>
                                        </p:tgtEl>
                                        <p:attrNameLst>
                                          <p:attrName>style.visibility</p:attrName>
                                        </p:attrNameLst>
                                      </p:cBhvr>
                                      <p:to>
                                        <p:strVal val="visible"/>
                                      </p:to>
                                    </p:set>
                                    <p:animEffect transition="in" filter="barn(inHorizontal)">
                                      <p:cBhvr>
                                        <p:cTn id="67" dur="500"/>
                                        <p:tgtEl>
                                          <p:spTgt spid="4">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6" fill="hold" grpId="0" nodeType="clickEffect">
                                  <p:stCondLst>
                                    <p:cond delay="0"/>
                                  </p:stCondLst>
                                  <p:childTnLst>
                                    <p:set>
                                      <p:cBhvr>
                                        <p:cTn id="71" dur="1" fill="hold">
                                          <p:stCondLst>
                                            <p:cond delay="0"/>
                                          </p:stCondLst>
                                        </p:cTn>
                                        <p:tgtEl>
                                          <p:spTgt spid="4">
                                            <p:txEl>
                                              <p:pRg st="13" end="13"/>
                                            </p:txEl>
                                          </p:spTgt>
                                        </p:tgtEl>
                                        <p:attrNameLst>
                                          <p:attrName>style.visibility</p:attrName>
                                        </p:attrNameLst>
                                      </p:cBhvr>
                                      <p:to>
                                        <p:strVal val="visible"/>
                                      </p:to>
                                    </p:set>
                                    <p:animEffect transition="in" filter="barn(inHorizontal)">
                                      <p:cBhvr>
                                        <p:cTn id="72" dur="500"/>
                                        <p:tgtEl>
                                          <p:spTgt spid="4">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6" fill="hold" grpId="0" nodeType="clickEffect">
                                  <p:stCondLst>
                                    <p:cond delay="0"/>
                                  </p:stCondLst>
                                  <p:childTnLst>
                                    <p:set>
                                      <p:cBhvr>
                                        <p:cTn id="76" dur="1" fill="hold">
                                          <p:stCondLst>
                                            <p:cond delay="0"/>
                                          </p:stCondLst>
                                        </p:cTn>
                                        <p:tgtEl>
                                          <p:spTgt spid="4">
                                            <p:txEl>
                                              <p:pRg st="14" end="14"/>
                                            </p:txEl>
                                          </p:spTgt>
                                        </p:tgtEl>
                                        <p:attrNameLst>
                                          <p:attrName>style.visibility</p:attrName>
                                        </p:attrNameLst>
                                      </p:cBhvr>
                                      <p:to>
                                        <p:strVal val="visible"/>
                                      </p:to>
                                    </p:set>
                                    <p:animEffect transition="in" filter="barn(inHorizontal)">
                                      <p:cBhvr>
                                        <p:cTn id="77" dur="500"/>
                                        <p:tgtEl>
                                          <p:spTgt spid="4">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6" fill="hold" grpId="0" nodeType="clickEffect">
                                  <p:stCondLst>
                                    <p:cond delay="0"/>
                                  </p:stCondLst>
                                  <p:childTnLst>
                                    <p:set>
                                      <p:cBhvr>
                                        <p:cTn id="81" dur="1" fill="hold">
                                          <p:stCondLst>
                                            <p:cond delay="0"/>
                                          </p:stCondLst>
                                        </p:cTn>
                                        <p:tgtEl>
                                          <p:spTgt spid="4">
                                            <p:txEl>
                                              <p:pRg st="15" end="15"/>
                                            </p:txEl>
                                          </p:spTgt>
                                        </p:tgtEl>
                                        <p:attrNameLst>
                                          <p:attrName>style.visibility</p:attrName>
                                        </p:attrNameLst>
                                      </p:cBhvr>
                                      <p:to>
                                        <p:strVal val="visible"/>
                                      </p:to>
                                    </p:set>
                                    <p:animEffect transition="in" filter="barn(inHorizontal)">
                                      <p:cBhvr>
                                        <p:cTn id="82" dur="500"/>
                                        <p:tgtEl>
                                          <p:spTgt spid="4">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6" fill="hold" grpId="0" nodeType="clickEffect">
                                  <p:stCondLst>
                                    <p:cond delay="0"/>
                                  </p:stCondLst>
                                  <p:childTnLst>
                                    <p:set>
                                      <p:cBhvr>
                                        <p:cTn id="86" dur="1" fill="hold">
                                          <p:stCondLst>
                                            <p:cond delay="0"/>
                                          </p:stCondLst>
                                        </p:cTn>
                                        <p:tgtEl>
                                          <p:spTgt spid="4">
                                            <p:txEl>
                                              <p:pRg st="16" end="16"/>
                                            </p:txEl>
                                          </p:spTgt>
                                        </p:tgtEl>
                                        <p:attrNameLst>
                                          <p:attrName>style.visibility</p:attrName>
                                        </p:attrNameLst>
                                      </p:cBhvr>
                                      <p:to>
                                        <p:strVal val="visible"/>
                                      </p:to>
                                    </p:set>
                                    <p:animEffect transition="in" filter="barn(inHorizontal)">
                                      <p:cBhvr>
                                        <p:cTn id="87" dur="500"/>
                                        <p:tgtEl>
                                          <p:spTgt spid="4">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6" fill="hold" grpId="0" nodeType="clickEffect">
                                  <p:stCondLst>
                                    <p:cond delay="0"/>
                                  </p:stCondLst>
                                  <p:childTnLst>
                                    <p:set>
                                      <p:cBhvr>
                                        <p:cTn id="91" dur="1" fill="hold">
                                          <p:stCondLst>
                                            <p:cond delay="0"/>
                                          </p:stCondLst>
                                        </p:cTn>
                                        <p:tgtEl>
                                          <p:spTgt spid="4">
                                            <p:txEl>
                                              <p:pRg st="17" end="17"/>
                                            </p:txEl>
                                          </p:spTgt>
                                        </p:tgtEl>
                                        <p:attrNameLst>
                                          <p:attrName>style.visibility</p:attrName>
                                        </p:attrNameLst>
                                      </p:cBhvr>
                                      <p:to>
                                        <p:strVal val="visible"/>
                                      </p:to>
                                    </p:set>
                                    <p:animEffect transition="in" filter="barn(inHorizontal)">
                                      <p:cBhvr>
                                        <p:cTn id="92" dur="500"/>
                                        <p:tgtEl>
                                          <p:spTgt spid="4">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6" fill="hold" grpId="0" nodeType="clickEffect">
                                  <p:stCondLst>
                                    <p:cond delay="0"/>
                                  </p:stCondLst>
                                  <p:childTnLst>
                                    <p:set>
                                      <p:cBhvr>
                                        <p:cTn id="96" dur="1" fill="hold">
                                          <p:stCondLst>
                                            <p:cond delay="0"/>
                                          </p:stCondLst>
                                        </p:cTn>
                                        <p:tgtEl>
                                          <p:spTgt spid="4">
                                            <p:txEl>
                                              <p:pRg st="18" end="18"/>
                                            </p:txEl>
                                          </p:spTgt>
                                        </p:tgtEl>
                                        <p:attrNameLst>
                                          <p:attrName>style.visibility</p:attrName>
                                        </p:attrNameLst>
                                      </p:cBhvr>
                                      <p:to>
                                        <p:strVal val="visible"/>
                                      </p:to>
                                    </p:set>
                                    <p:animEffect transition="in" filter="barn(inHorizontal)">
                                      <p:cBhvr>
                                        <p:cTn id="97" dur="500"/>
                                        <p:tgtEl>
                                          <p:spTgt spid="4">
                                            <p:txEl>
                                              <p:pRg st="18" end="18"/>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6" fill="hold" grpId="0" nodeType="clickEffect">
                                  <p:stCondLst>
                                    <p:cond delay="0"/>
                                  </p:stCondLst>
                                  <p:childTnLst>
                                    <p:set>
                                      <p:cBhvr>
                                        <p:cTn id="101" dur="1" fill="hold">
                                          <p:stCondLst>
                                            <p:cond delay="0"/>
                                          </p:stCondLst>
                                        </p:cTn>
                                        <p:tgtEl>
                                          <p:spTgt spid="4">
                                            <p:txEl>
                                              <p:pRg st="19" end="19"/>
                                            </p:txEl>
                                          </p:spTgt>
                                        </p:tgtEl>
                                        <p:attrNameLst>
                                          <p:attrName>style.visibility</p:attrName>
                                        </p:attrNameLst>
                                      </p:cBhvr>
                                      <p:to>
                                        <p:strVal val="visible"/>
                                      </p:to>
                                    </p:set>
                                    <p:animEffect transition="in" filter="barn(inHorizontal)">
                                      <p:cBhvr>
                                        <p:cTn id="102" dur="500"/>
                                        <p:tgtEl>
                                          <p:spTgt spid="4">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Взрыв_в_аэропорту_Домодедово_(2011).jpg"/>
          <p:cNvPicPr>
            <a:picLocks noGrp="1" noChangeAspect="1"/>
          </p:cNvPicPr>
          <p:nvPr>
            <p:ph idx="1"/>
          </p:nvPr>
        </p:nvPicPr>
        <p:blipFill>
          <a:blip r:embed="rId2"/>
          <a:stretch>
            <a:fillRect/>
          </a:stretch>
        </p:blipFill>
        <p:spPr>
          <a:xfrm>
            <a:off x="785786" y="642918"/>
            <a:ext cx="6786610" cy="3945746"/>
          </a:xfrm>
        </p:spPr>
      </p:pic>
      <p:sp>
        <p:nvSpPr>
          <p:cNvPr id="5" name="Прямоугольник 4"/>
          <p:cNvSpPr/>
          <p:nvPr/>
        </p:nvSpPr>
        <p:spPr>
          <a:xfrm>
            <a:off x="785786" y="4929198"/>
            <a:ext cx="6786610" cy="1357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t-RU" dirty="0"/>
              <a:t> </a:t>
            </a:r>
            <a:r>
              <a:rPr lang="ru-RU" b="1" dirty="0"/>
              <a:t>Террористический акт в аэропорту Домодедово.</a:t>
            </a:r>
          </a:p>
          <a:p>
            <a:pPr algn="ctr"/>
            <a:r>
              <a:rPr lang="tt-RU" b="1" dirty="0"/>
              <a:t>(момент взрыва)</a:t>
            </a:r>
            <a:endParaRPr lang="ru-RU" dirty="0"/>
          </a:p>
        </p:txBody>
      </p:sp>
    </p:spTree>
  </p:cSld>
  <p:clrMapOvr>
    <a:masterClrMapping/>
  </p:clrMapOvr>
  <p:transition spd="slow">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0.05"/>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 calcmode="lin" valueType="num">
                                      <p:cBhvr>
                                        <p:cTn id="9" dur="500" fill="hold"/>
                                        <p:tgtEl>
                                          <p:spTgt spid="4"/>
                                        </p:tgtEl>
                                        <p:attrNameLst>
                                          <p:attrName>ppt_x</p:attrName>
                                        </p:attrNameLst>
                                      </p:cBhvr>
                                      <p:tavLst>
                                        <p:tav tm="0">
                                          <p:val>
                                            <p:strVal val="#ppt_x-.2"/>
                                          </p:val>
                                        </p:tav>
                                        <p:tav tm="100000">
                                          <p:val>
                                            <p:strVal val="#ppt_x"/>
                                          </p:val>
                                        </p:tav>
                                      </p:tavLst>
                                    </p:anim>
                                    <p:anim calcmode="lin" valueType="num">
                                      <p:cBhvr>
                                        <p:cTn id="10" dur="500" fill="hold"/>
                                        <p:tgtEl>
                                          <p:spTgt spid="4"/>
                                        </p:tgtEl>
                                        <p:attrNameLst>
                                          <p:attrName>ppt_y</p:attrName>
                                        </p:attrNameLst>
                                      </p:cBhvr>
                                      <p:tavLst>
                                        <p:tav tm="0">
                                          <p:val>
                                            <p:strVal val="#ppt_y"/>
                                          </p:val>
                                        </p:tav>
                                        <p:tav tm="100000">
                                          <p:val>
                                            <p:strVal val="#ppt_y"/>
                                          </p:val>
                                        </p:tav>
                                      </p:tavLst>
                                    </p:anim>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5"/>
                                        </p:tgtEl>
                                        <p:attrNameLst>
                                          <p:attrName>style.visibility</p:attrName>
                                        </p:attrNameLst>
                                      </p:cBhvr>
                                      <p:to>
                                        <p:strVal val="visible"/>
                                      </p:to>
                                    </p:set>
                                    <p:anim calcmode="discrete" valueType="clr">
                                      <p:cBhvr override="childStyle">
                                        <p:cTn id="16"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5"/>
                                        </p:tgtEl>
                                        <p:attrNameLst>
                                          <p:attrName>fillcolor</p:attrName>
                                        </p:attrNameLst>
                                      </p:cBhvr>
                                      <p:tavLst>
                                        <p:tav tm="0">
                                          <p:val>
                                            <p:clrVal>
                                              <a:schemeClr val="accent2"/>
                                            </p:clrVal>
                                          </p:val>
                                        </p:tav>
                                        <p:tav tm="50000">
                                          <p:val>
                                            <p:clrVal>
                                              <a:schemeClr val="hlink"/>
                                            </p:clrVal>
                                          </p:val>
                                        </p:tav>
                                      </p:tavLst>
                                    </p:anim>
                                    <p:set>
                                      <p:cBhvr>
                                        <p:cTn id="18" dur="80"/>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5857892"/>
            <a:ext cx="6838976" cy="597844"/>
          </a:xfrm>
        </p:spPr>
        <p:txBody>
          <a:bodyPr/>
          <a:lstStyle/>
          <a:p>
            <a:pPr>
              <a:buNone/>
            </a:pPr>
            <a:r>
              <a:rPr lang="ru-RU" b="1" dirty="0"/>
              <a:t>Взрыв троллейбуса в Волгограде</a:t>
            </a:r>
            <a:endParaRPr lang="ru-RU" dirty="0"/>
          </a:p>
        </p:txBody>
      </p:sp>
      <p:pic>
        <p:nvPicPr>
          <p:cNvPr id="4" name="Рисунок 3" descr="Trolleybus_torn_to_pieces_by_the_explosion_in_Volgograd.jpeg.jpeg"/>
          <p:cNvPicPr>
            <a:picLocks noChangeAspect="1"/>
          </p:cNvPicPr>
          <p:nvPr/>
        </p:nvPicPr>
        <p:blipFill>
          <a:blip r:embed="rId2"/>
          <a:stretch>
            <a:fillRect/>
          </a:stretch>
        </p:blipFill>
        <p:spPr>
          <a:xfrm>
            <a:off x="428596" y="285728"/>
            <a:ext cx="7601173" cy="5377830"/>
          </a:xfrm>
          <a:prstGeom prst="rect">
            <a:avLst/>
          </a:prstGeom>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5016"/>
            <a:ext cx="7239000" cy="928694"/>
          </a:xfrm>
        </p:spPr>
        <p:txBody>
          <a:bodyPr>
            <a:normAutofit fontScale="92500"/>
          </a:bodyPr>
          <a:lstStyle/>
          <a:p>
            <a:pPr>
              <a:buNone/>
            </a:pPr>
            <a:r>
              <a:rPr lang="ru-RU" b="1" dirty="0"/>
              <a:t>     Взрыв на железнодорожном вокзале в Волгограде(</a:t>
            </a:r>
            <a:r>
              <a:rPr lang="ru-RU" dirty="0"/>
              <a:t>Вокзал Волгоград I после взрыва)</a:t>
            </a:r>
          </a:p>
        </p:txBody>
      </p:sp>
      <p:pic>
        <p:nvPicPr>
          <p:cNvPr id="4" name="Рисунок 3" descr="Взрыв_Волгоград_I_(1).jpg"/>
          <p:cNvPicPr>
            <a:picLocks noChangeAspect="1"/>
          </p:cNvPicPr>
          <p:nvPr/>
        </p:nvPicPr>
        <p:blipFill>
          <a:blip r:embed="rId2"/>
          <a:stretch>
            <a:fillRect/>
          </a:stretch>
        </p:blipFill>
        <p:spPr>
          <a:xfrm>
            <a:off x="642910" y="571480"/>
            <a:ext cx="6970664" cy="4644205"/>
          </a:xfrm>
          <a:prstGeom prst="rect">
            <a:avLst/>
          </a:prstGeom>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500702"/>
            <a:ext cx="7239000" cy="1143008"/>
          </a:xfrm>
        </p:spPr>
        <p:txBody>
          <a:bodyPr>
            <a:noAutofit/>
          </a:bodyPr>
          <a:lstStyle/>
          <a:p>
            <a:pPr>
              <a:buNone/>
            </a:pPr>
            <a:r>
              <a:rPr lang="ru-RU" sz="1800" b="1" dirty="0"/>
              <a:t>Террористический акт в Беслане(</a:t>
            </a:r>
            <a:r>
              <a:rPr lang="ru-RU" sz="1800" dirty="0"/>
              <a:t>Сверху слева по часовой стрелке: Полуразрушенное здание школы № 1 в 2008 году; православный крест в спортзале в память о погибших; «Древо скорби» на мемориальном кладбище Беслана; фотографии погибших заложников)</a:t>
            </a:r>
          </a:p>
        </p:txBody>
      </p:sp>
      <p:pic>
        <p:nvPicPr>
          <p:cNvPr id="4" name="Рисунок 3" descr="758px-Beslan_kollazh.jpg"/>
          <p:cNvPicPr>
            <a:picLocks noChangeAspect="1"/>
          </p:cNvPicPr>
          <p:nvPr/>
        </p:nvPicPr>
        <p:blipFill>
          <a:blip r:embed="rId2"/>
          <a:stretch>
            <a:fillRect/>
          </a:stretch>
        </p:blipFill>
        <p:spPr>
          <a:xfrm>
            <a:off x="357158" y="214290"/>
            <a:ext cx="7625350" cy="5286412"/>
          </a:xfrm>
          <a:prstGeom prst="rect">
            <a:avLst/>
          </a:prstGeom>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6000768"/>
            <a:ext cx="6481786" cy="454968"/>
          </a:xfrm>
        </p:spPr>
        <p:txBody>
          <a:bodyPr>
            <a:normAutofit lnSpcReduction="10000"/>
          </a:bodyPr>
          <a:lstStyle/>
          <a:p>
            <a:pPr>
              <a:buNone/>
            </a:pPr>
            <a:r>
              <a:rPr lang="ru-RU" b="1" dirty="0"/>
              <a:t>Взрывы на Бостонском марафоне</a:t>
            </a:r>
            <a:endParaRPr lang="ru-RU" dirty="0"/>
          </a:p>
        </p:txBody>
      </p:sp>
      <p:pic>
        <p:nvPicPr>
          <p:cNvPr id="4" name="Рисунок 3" descr="800px-2013_Boston_Marathon_aftermath_people.jpg"/>
          <p:cNvPicPr>
            <a:picLocks noChangeAspect="1"/>
          </p:cNvPicPr>
          <p:nvPr/>
        </p:nvPicPr>
        <p:blipFill>
          <a:blip r:embed="rId2"/>
          <a:stretch>
            <a:fillRect/>
          </a:stretch>
        </p:blipFill>
        <p:spPr>
          <a:xfrm>
            <a:off x="142844" y="214290"/>
            <a:ext cx="7974482" cy="5500726"/>
          </a:xfrm>
          <a:prstGeom prst="rect">
            <a:avLst/>
          </a:prstGeom>
        </p:spPr>
      </p:pic>
    </p:spTree>
  </p:cSld>
  <p:clrMapOvr>
    <a:masterClrMapping/>
  </p:clrMapOvr>
  <p:transition spd="slow">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071670" y="6000768"/>
            <a:ext cx="5195902" cy="857232"/>
          </a:xfrm>
        </p:spPr>
        <p:txBody>
          <a:bodyPr>
            <a:normAutofit lnSpcReduction="10000"/>
          </a:bodyPr>
          <a:lstStyle/>
          <a:p>
            <a:pPr>
              <a:buNone/>
            </a:pPr>
            <a:r>
              <a:rPr lang="ru-RU" b="1" dirty="0"/>
              <a:t>Террористические акты</a:t>
            </a:r>
            <a:br>
              <a:rPr lang="ru-RU" dirty="0"/>
            </a:br>
            <a:r>
              <a:rPr lang="ru-RU" b="1" dirty="0"/>
              <a:t>11 сентября 2001 года</a:t>
            </a:r>
            <a:endParaRPr lang="ru-RU" dirty="0"/>
          </a:p>
        </p:txBody>
      </p:sp>
      <p:pic>
        <p:nvPicPr>
          <p:cNvPr id="4" name="Рисунок 3" descr="348px-September_11_Photo_Montage.jpg"/>
          <p:cNvPicPr>
            <a:picLocks noChangeAspect="1"/>
          </p:cNvPicPr>
          <p:nvPr/>
        </p:nvPicPr>
        <p:blipFill>
          <a:blip r:embed="rId2"/>
          <a:stretch>
            <a:fillRect/>
          </a:stretch>
        </p:blipFill>
        <p:spPr>
          <a:xfrm>
            <a:off x="1571604" y="214290"/>
            <a:ext cx="5000660" cy="5857916"/>
          </a:xfrm>
          <a:prstGeom prst="rect">
            <a:avLst/>
          </a:prstGeom>
        </p:spPr>
        <p:style>
          <a:lnRef idx="3">
            <a:schemeClr val="lt1"/>
          </a:lnRef>
          <a:fillRef idx="1">
            <a:schemeClr val="accent1"/>
          </a:fillRef>
          <a:effectRef idx="1">
            <a:schemeClr val="accent1"/>
          </a:effectRef>
          <a:fontRef idx="minor">
            <a:schemeClr val="lt1"/>
          </a:fontRef>
        </p:style>
      </p:pic>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857364"/>
            <a:ext cx="8115328" cy="3071834"/>
          </a:xfrm>
        </p:spPr>
        <p:txBody>
          <a:bodyPr>
            <a:normAutofit/>
          </a:bodyPr>
          <a:lstStyle/>
          <a:p>
            <a:pPr>
              <a:buNone/>
            </a:pPr>
            <a:r>
              <a:rPr lang="ru-RU" sz="4400" b="1" dirty="0">
                <a:solidFill>
                  <a:srgbClr val="FF0000"/>
                </a:solidFill>
              </a:rPr>
              <a:t>Терроризм</a:t>
            </a:r>
            <a:r>
              <a:rPr lang="ru-RU" sz="4400" dirty="0">
                <a:solidFill>
                  <a:srgbClr val="FF0000"/>
                </a:solidFill>
              </a:rPr>
              <a:t> </a:t>
            </a:r>
            <a:r>
              <a:rPr lang="ru-RU" sz="3600" dirty="0">
                <a:solidFill>
                  <a:srgbClr val="0000CC"/>
                </a:solidFill>
              </a:rPr>
              <a:t>— политика, основанная на систематическом применении террора. </a:t>
            </a: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85728"/>
            <a:ext cx="7239000" cy="748014"/>
          </a:xfrm>
        </p:spPr>
        <p:txBody>
          <a:bodyPr>
            <a:normAutofit fontScale="92500" lnSpcReduction="20000"/>
          </a:bodyPr>
          <a:lstStyle/>
          <a:p>
            <a:pPr>
              <a:buNone/>
            </a:pPr>
            <a:r>
              <a:rPr lang="ru-RU" b="1" dirty="0"/>
              <a:t>     Страны, наиболее пострадавшие от терроризма в 1994—2004 годах</a:t>
            </a:r>
            <a:endParaRPr lang="ru-RU" dirty="0"/>
          </a:p>
        </p:txBody>
      </p:sp>
      <p:graphicFrame>
        <p:nvGraphicFramePr>
          <p:cNvPr id="4" name="Таблица 3"/>
          <p:cNvGraphicFramePr>
            <a:graphicFrameLocks noGrp="1"/>
          </p:cNvGraphicFramePr>
          <p:nvPr/>
        </p:nvGraphicFramePr>
        <p:xfrm>
          <a:off x="214282" y="1285857"/>
          <a:ext cx="7715304" cy="5392396"/>
        </p:xfrm>
        <a:graphic>
          <a:graphicData uri="http://schemas.openxmlformats.org/drawingml/2006/table">
            <a:tbl>
              <a:tblPr firstRow="1" bandRow="1">
                <a:tableStyleId>{5C22544A-7EE6-4342-B048-85BDC9FD1C3A}</a:tableStyleId>
              </a:tblPr>
              <a:tblGrid>
                <a:gridCol w="1214446">
                  <a:extLst>
                    <a:ext uri="{9D8B030D-6E8A-4147-A177-3AD203B41FA5}">
                      <a16:colId xmlns:a16="http://schemas.microsoft.com/office/drawing/2014/main" val="20000"/>
                    </a:ext>
                  </a:extLst>
                </a:gridCol>
                <a:gridCol w="1285884">
                  <a:extLst>
                    <a:ext uri="{9D8B030D-6E8A-4147-A177-3AD203B41FA5}">
                      <a16:colId xmlns:a16="http://schemas.microsoft.com/office/drawing/2014/main" val="20001"/>
                    </a:ext>
                  </a:extLst>
                </a:gridCol>
                <a:gridCol w="3286148">
                  <a:extLst>
                    <a:ext uri="{9D8B030D-6E8A-4147-A177-3AD203B41FA5}">
                      <a16:colId xmlns:a16="http://schemas.microsoft.com/office/drawing/2014/main" val="20002"/>
                    </a:ext>
                  </a:extLst>
                </a:gridCol>
                <a:gridCol w="1928826">
                  <a:extLst>
                    <a:ext uri="{9D8B030D-6E8A-4147-A177-3AD203B41FA5}">
                      <a16:colId xmlns:a16="http://schemas.microsoft.com/office/drawing/2014/main" val="20003"/>
                    </a:ext>
                  </a:extLst>
                </a:gridCol>
              </a:tblGrid>
              <a:tr h="1027055">
                <a:tc>
                  <a:txBody>
                    <a:bodyPr/>
                    <a:lstStyle/>
                    <a:p>
                      <a:r>
                        <a:rPr lang="ru-RU" cap="none" baseline="0" dirty="0"/>
                        <a:t>Место в</a:t>
                      </a:r>
                      <a:br>
                        <a:rPr lang="ru-RU" cap="none" baseline="0" dirty="0"/>
                      </a:br>
                      <a:r>
                        <a:rPr lang="ru-RU" cap="none" baseline="0" dirty="0"/>
                        <a:t>рейтинге</a:t>
                      </a:r>
                    </a:p>
                  </a:txBody>
                  <a:tcPr anchor="ctr"/>
                </a:tc>
                <a:tc>
                  <a:txBody>
                    <a:bodyPr/>
                    <a:lstStyle/>
                    <a:p>
                      <a:r>
                        <a:rPr kumimoji="0" lang="ru-RU" b="1" i="0" kern="1200" cap="none" baseline="0" dirty="0">
                          <a:solidFill>
                            <a:schemeClr val="lt1"/>
                          </a:solidFill>
                          <a:latin typeface="+mn-lt"/>
                          <a:ea typeface="+mn-ea"/>
                          <a:cs typeface="+mn-cs"/>
                        </a:rPr>
                        <a:t>Страна</a:t>
                      </a:r>
                      <a:endParaRPr lang="ru-RU" cap="none" baseline="0" dirty="0"/>
                    </a:p>
                  </a:txBody>
                  <a:tcPr/>
                </a:tc>
                <a:tc>
                  <a:txBody>
                    <a:bodyPr/>
                    <a:lstStyle/>
                    <a:p>
                      <a:r>
                        <a:rPr kumimoji="0" lang="ru-RU" sz="1400" b="1" i="0" kern="1200" cap="none" baseline="0" dirty="0">
                          <a:solidFill>
                            <a:schemeClr val="lt1"/>
                          </a:solidFill>
                          <a:latin typeface="+mn-lt"/>
                          <a:ea typeface="+mn-ea"/>
                          <a:cs typeface="+mn-cs"/>
                        </a:rPr>
                        <a:t>Число погибших в терактах на</a:t>
                      </a:r>
                      <a:br>
                        <a:rPr lang="ru-RU" sz="1400" cap="none" baseline="0" dirty="0"/>
                      </a:br>
                      <a:r>
                        <a:rPr kumimoji="0" lang="ru-RU" sz="1400" b="1" i="0" kern="1200" cap="none" baseline="0" dirty="0">
                          <a:solidFill>
                            <a:schemeClr val="lt1"/>
                          </a:solidFill>
                          <a:latin typeface="+mn-lt"/>
                          <a:ea typeface="+mn-ea"/>
                          <a:cs typeface="+mn-cs"/>
                        </a:rPr>
                        <a:t>территории страны в 1994—2004 годах</a:t>
                      </a:r>
                      <a:endParaRPr lang="ru-RU" sz="1400" cap="none" baseline="0" dirty="0"/>
                    </a:p>
                  </a:txBody>
                  <a:tcPr/>
                </a:tc>
                <a:tc>
                  <a:txBody>
                    <a:bodyPr/>
                    <a:lstStyle/>
                    <a:p>
                      <a:r>
                        <a:rPr kumimoji="0" lang="ru-RU" sz="1200" b="1" i="0" kern="1200" cap="none" baseline="0" dirty="0">
                          <a:solidFill>
                            <a:schemeClr val="lt1"/>
                          </a:solidFill>
                          <a:latin typeface="+mn-lt"/>
                          <a:ea typeface="+mn-ea"/>
                          <a:cs typeface="+mn-cs"/>
                        </a:rPr>
                        <a:t>Число погибших в терактах</a:t>
                      </a:r>
                      <a:br>
                        <a:rPr lang="ru-RU" sz="1200" cap="none" baseline="0" dirty="0"/>
                      </a:br>
                      <a:r>
                        <a:rPr kumimoji="0" lang="ru-RU" sz="1200" b="1" i="0" kern="1200" cap="none" baseline="0" dirty="0">
                          <a:solidFill>
                            <a:schemeClr val="lt1"/>
                          </a:solidFill>
                          <a:latin typeface="+mn-lt"/>
                          <a:ea typeface="+mn-ea"/>
                          <a:cs typeface="+mn-cs"/>
                        </a:rPr>
                        <a:t>(на 1 </a:t>
                      </a:r>
                      <a:r>
                        <a:rPr kumimoji="0" lang="ru-RU" sz="1200" b="1" i="0" kern="1200" cap="none" baseline="0" dirty="0" err="1">
                          <a:solidFill>
                            <a:schemeClr val="lt1"/>
                          </a:solidFill>
                          <a:latin typeface="+mn-lt"/>
                          <a:ea typeface="+mn-ea"/>
                          <a:cs typeface="+mn-cs"/>
                        </a:rPr>
                        <a:t>млн</a:t>
                      </a:r>
                      <a:r>
                        <a:rPr kumimoji="0" lang="ru-RU" sz="1200" b="1" i="0" kern="1200" cap="none" baseline="0" dirty="0">
                          <a:solidFill>
                            <a:schemeClr val="lt1"/>
                          </a:solidFill>
                          <a:latin typeface="+mn-lt"/>
                          <a:ea typeface="+mn-ea"/>
                          <a:cs typeface="+mn-cs"/>
                        </a:rPr>
                        <a:t> жителей страны)</a:t>
                      </a:r>
                      <a:endParaRPr lang="ru-RU" sz="1200" cap="none" baseline="0" dirty="0"/>
                    </a:p>
                  </a:txBody>
                  <a:tcPr/>
                </a:tc>
                <a:extLst>
                  <a:ext uri="{0D108BD9-81ED-4DB2-BD59-A6C34878D82A}">
                    <a16:rowId xmlns:a16="http://schemas.microsoft.com/office/drawing/2014/main" val="10000"/>
                  </a:ext>
                </a:extLst>
              </a:tr>
              <a:tr h="600008">
                <a:tc>
                  <a:txBody>
                    <a:bodyPr/>
                    <a:lstStyle/>
                    <a:p>
                      <a:r>
                        <a:rPr lang="tt-RU" cap="none" baseline="0" dirty="0"/>
                        <a:t>1</a:t>
                      </a:r>
                      <a:endParaRPr lang="ru-RU" cap="none" baseline="0" dirty="0"/>
                    </a:p>
                  </a:txBody>
                  <a:tcPr/>
                </a:tc>
                <a:tc>
                  <a:txBody>
                    <a:bodyPr/>
                    <a:lstStyle/>
                    <a:p>
                      <a:r>
                        <a:rPr lang="tt-RU" cap="none" baseline="0" dirty="0"/>
                        <a:t>США</a:t>
                      </a:r>
                      <a:endParaRPr lang="ru-RU" cap="none" baseline="0" dirty="0"/>
                    </a:p>
                  </a:txBody>
                  <a:tcPr/>
                </a:tc>
                <a:tc>
                  <a:txBody>
                    <a:bodyPr/>
                    <a:lstStyle/>
                    <a:p>
                      <a:r>
                        <a:rPr kumimoji="0" lang="ru-RU" b="0" i="0" kern="1200" cap="none" baseline="0" dirty="0">
                          <a:solidFill>
                            <a:schemeClr val="dk1"/>
                          </a:solidFill>
                          <a:latin typeface="+mn-lt"/>
                          <a:ea typeface="+mn-ea"/>
                          <a:cs typeface="+mn-cs"/>
                        </a:rPr>
                        <a:t>3238</a:t>
                      </a:r>
                      <a:endParaRPr lang="ru-RU" cap="none" baseline="0" dirty="0"/>
                    </a:p>
                  </a:txBody>
                  <a:tcPr/>
                </a:tc>
                <a:tc>
                  <a:txBody>
                    <a:bodyPr/>
                    <a:lstStyle/>
                    <a:p>
                      <a:r>
                        <a:rPr lang="ru-RU" cap="none" baseline="0" dirty="0"/>
                        <a:t>11,05</a:t>
                      </a:r>
                    </a:p>
                  </a:txBody>
                  <a:tcPr/>
                </a:tc>
                <a:extLst>
                  <a:ext uri="{0D108BD9-81ED-4DB2-BD59-A6C34878D82A}">
                    <a16:rowId xmlns:a16="http://schemas.microsoft.com/office/drawing/2014/main" val="10001"/>
                  </a:ext>
                </a:extLst>
              </a:tr>
              <a:tr h="600008">
                <a:tc>
                  <a:txBody>
                    <a:bodyPr/>
                    <a:lstStyle/>
                    <a:p>
                      <a:r>
                        <a:rPr lang="tt-RU" cap="none" baseline="0" dirty="0"/>
                        <a:t>2</a:t>
                      </a:r>
                      <a:endParaRPr lang="ru-RU" cap="none" baseline="0" dirty="0"/>
                    </a:p>
                  </a:txBody>
                  <a:tcPr/>
                </a:tc>
                <a:tc>
                  <a:txBody>
                    <a:bodyPr/>
                    <a:lstStyle/>
                    <a:p>
                      <a:r>
                        <a:rPr lang="tt-RU" cap="none" baseline="0" dirty="0"/>
                        <a:t>Россия</a:t>
                      </a:r>
                      <a:endParaRPr lang="ru-RU" cap="none" baseline="0" dirty="0"/>
                    </a:p>
                  </a:txBody>
                  <a:tcPr/>
                </a:tc>
                <a:tc>
                  <a:txBody>
                    <a:bodyPr/>
                    <a:lstStyle/>
                    <a:p>
                      <a:r>
                        <a:rPr lang="ru-RU" cap="none" baseline="0" dirty="0"/>
                        <a:t>2111</a:t>
                      </a:r>
                    </a:p>
                  </a:txBody>
                  <a:tcPr/>
                </a:tc>
                <a:tc>
                  <a:txBody>
                    <a:bodyPr/>
                    <a:lstStyle/>
                    <a:p>
                      <a:r>
                        <a:rPr kumimoji="0" lang="ru-RU" b="0" i="0" kern="1200" cap="none" baseline="0" dirty="0">
                          <a:solidFill>
                            <a:schemeClr val="dk1"/>
                          </a:solidFill>
                          <a:latin typeface="+mn-lt"/>
                          <a:ea typeface="+mn-ea"/>
                          <a:cs typeface="+mn-cs"/>
                        </a:rPr>
                        <a:t>14,54</a:t>
                      </a:r>
                      <a:endParaRPr lang="ru-RU" cap="none" baseline="0" dirty="0"/>
                    </a:p>
                  </a:txBody>
                  <a:tcPr/>
                </a:tc>
                <a:extLst>
                  <a:ext uri="{0D108BD9-81ED-4DB2-BD59-A6C34878D82A}">
                    <a16:rowId xmlns:a16="http://schemas.microsoft.com/office/drawing/2014/main" val="10002"/>
                  </a:ext>
                </a:extLst>
              </a:tr>
              <a:tr h="600008">
                <a:tc>
                  <a:txBody>
                    <a:bodyPr/>
                    <a:lstStyle/>
                    <a:p>
                      <a:r>
                        <a:rPr lang="tt-RU" cap="none" baseline="0" dirty="0"/>
                        <a:t>3</a:t>
                      </a:r>
                      <a:endParaRPr lang="ru-RU" cap="none" baseline="0" dirty="0"/>
                    </a:p>
                  </a:txBody>
                  <a:tcPr/>
                </a:tc>
                <a:tc>
                  <a:txBody>
                    <a:bodyPr/>
                    <a:lstStyle/>
                    <a:p>
                      <a:r>
                        <a:rPr lang="tt-RU" cap="none" baseline="0" dirty="0"/>
                        <a:t>Индия</a:t>
                      </a:r>
                      <a:endParaRPr lang="ru-RU" cap="none" baseline="0" dirty="0"/>
                    </a:p>
                  </a:txBody>
                  <a:tcPr/>
                </a:tc>
                <a:tc>
                  <a:txBody>
                    <a:bodyPr/>
                    <a:lstStyle/>
                    <a:p>
                      <a:r>
                        <a:rPr kumimoji="0" lang="ru-RU" b="0" i="0" kern="1200" cap="none" baseline="0" dirty="0">
                          <a:solidFill>
                            <a:schemeClr val="dk1"/>
                          </a:solidFill>
                          <a:latin typeface="+mn-lt"/>
                          <a:ea typeface="+mn-ea"/>
                          <a:cs typeface="+mn-cs"/>
                        </a:rPr>
                        <a:t>1928</a:t>
                      </a:r>
                      <a:endParaRPr lang="ru-RU" cap="none" baseline="0" dirty="0"/>
                    </a:p>
                  </a:txBody>
                  <a:tcPr/>
                </a:tc>
                <a:tc>
                  <a:txBody>
                    <a:bodyPr/>
                    <a:lstStyle/>
                    <a:p>
                      <a:r>
                        <a:rPr lang="ru-RU" cap="none" baseline="0" dirty="0"/>
                        <a:t>1,81</a:t>
                      </a:r>
                    </a:p>
                  </a:txBody>
                  <a:tcPr/>
                </a:tc>
                <a:extLst>
                  <a:ext uri="{0D108BD9-81ED-4DB2-BD59-A6C34878D82A}">
                    <a16:rowId xmlns:a16="http://schemas.microsoft.com/office/drawing/2014/main" val="10003"/>
                  </a:ext>
                </a:extLst>
              </a:tr>
              <a:tr h="600008">
                <a:tc>
                  <a:txBody>
                    <a:bodyPr/>
                    <a:lstStyle/>
                    <a:p>
                      <a:r>
                        <a:rPr lang="tt-RU" cap="none" baseline="0" dirty="0"/>
                        <a:t>4</a:t>
                      </a:r>
                      <a:endParaRPr lang="ru-RU" cap="none" baseline="0" dirty="0"/>
                    </a:p>
                  </a:txBody>
                  <a:tcPr/>
                </a:tc>
                <a:tc>
                  <a:txBody>
                    <a:bodyPr/>
                    <a:lstStyle/>
                    <a:p>
                      <a:r>
                        <a:rPr lang="tt-RU" cap="none" baseline="0" dirty="0"/>
                        <a:t>Израил</a:t>
                      </a:r>
                      <a:r>
                        <a:rPr lang="ru-RU" cap="none" baseline="0" dirty="0" err="1"/>
                        <a:t>ь</a:t>
                      </a:r>
                      <a:endParaRPr lang="ru-RU" cap="none" baseline="0" dirty="0"/>
                    </a:p>
                  </a:txBody>
                  <a:tcPr/>
                </a:tc>
                <a:tc>
                  <a:txBody>
                    <a:bodyPr/>
                    <a:lstStyle/>
                    <a:p>
                      <a:r>
                        <a:rPr lang="ru-RU" cap="none" baseline="0" dirty="0"/>
                        <a:t>1274</a:t>
                      </a:r>
                    </a:p>
                  </a:txBody>
                  <a:tcPr/>
                </a:tc>
                <a:tc>
                  <a:txBody>
                    <a:bodyPr/>
                    <a:lstStyle/>
                    <a:p>
                      <a:r>
                        <a:rPr kumimoji="0" lang="ru-RU" b="0" i="0" kern="1200" cap="none" baseline="0" dirty="0">
                          <a:solidFill>
                            <a:schemeClr val="dk1"/>
                          </a:solidFill>
                          <a:latin typeface="+mn-lt"/>
                          <a:ea typeface="+mn-ea"/>
                          <a:cs typeface="+mn-cs"/>
                        </a:rPr>
                        <a:t>219,3</a:t>
                      </a:r>
                      <a:endParaRPr lang="ru-RU" cap="none" baseline="0" dirty="0"/>
                    </a:p>
                  </a:txBody>
                  <a:tcPr/>
                </a:tc>
                <a:extLst>
                  <a:ext uri="{0D108BD9-81ED-4DB2-BD59-A6C34878D82A}">
                    <a16:rowId xmlns:a16="http://schemas.microsoft.com/office/drawing/2014/main" val="10004"/>
                  </a:ext>
                </a:extLst>
              </a:tr>
              <a:tr h="765293">
                <a:tc>
                  <a:txBody>
                    <a:bodyPr/>
                    <a:lstStyle/>
                    <a:p>
                      <a:r>
                        <a:rPr lang="tt-RU" cap="none" baseline="0" dirty="0"/>
                        <a:t>5</a:t>
                      </a:r>
                      <a:endParaRPr lang="ru-RU" cap="none" baseline="0" dirty="0"/>
                    </a:p>
                  </a:txBody>
                  <a:tcPr/>
                </a:tc>
                <a:tc>
                  <a:txBody>
                    <a:bodyPr/>
                    <a:lstStyle/>
                    <a:p>
                      <a:r>
                        <a:rPr lang="ru-RU" cap="none" baseline="0" dirty="0"/>
                        <a:t>Колумбия</a:t>
                      </a:r>
                    </a:p>
                  </a:txBody>
                  <a:tcPr/>
                </a:tc>
                <a:tc>
                  <a:txBody>
                    <a:bodyPr/>
                    <a:lstStyle/>
                    <a:p>
                      <a:r>
                        <a:rPr kumimoji="0" lang="ru-RU" b="0" i="0" kern="1200" cap="none" baseline="0" dirty="0">
                          <a:solidFill>
                            <a:schemeClr val="dk1"/>
                          </a:solidFill>
                          <a:latin typeface="+mn-lt"/>
                          <a:ea typeface="+mn-ea"/>
                          <a:cs typeface="+mn-cs"/>
                        </a:rPr>
                        <a:t>1135</a:t>
                      </a:r>
                      <a:endParaRPr lang="ru-RU" cap="none" baseline="0" dirty="0"/>
                    </a:p>
                  </a:txBody>
                  <a:tcPr/>
                </a:tc>
                <a:tc>
                  <a:txBody>
                    <a:bodyPr/>
                    <a:lstStyle/>
                    <a:p>
                      <a:r>
                        <a:rPr kumimoji="0" lang="ru-RU" b="0" i="0" kern="1200" cap="none" baseline="0" dirty="0">
                          <a:solidFill>
                            <a:schemeClr val="dk1"/>
                          </a:solidFill>
                          <a:latin typeface="+mn-lt"/>
                          <a:ea typeface="+mn-ea"/>
                          <a:cs typeface="+mn-cs"/>
                        </a:rPr>
                        <a:t>26,82</a:t>
                      </a:r>
                      <a:endParaRPr lang="ru-RU" cap="none" baseline="0" dirty="0"/>
                    </a:p>
                  </a:txBody>
                  <a:tcPr/>
                </a:tc>
                <a:extLst>
                  <a:ext uri="{0D108BD9-81ED-4DB2-BD59-A6C34878D82A}">
                    <a16:rowId xmlns:a16="http://schemas.microsoft.com/office/drawing/2014/main" val="10005"/>
                  </a:ext>
                </a:extLst>
              </a:tr>
              <a:tr h="600008">
                <a:tc>
                  <a:txBody>
                    <a:bodyPr/>
                    <a:lstStyle/>
                    <a:p>
                      <a:r>
                        <a:rPr lang="tt-RU" cap="none" baseline="0" dirty="0"/>
                        <a:t>6</a:t>
                      </a:r>
                      <a:endParaRPr lang="ru-RU" cap="none" baseline="0" dirty="0"/>
                    </a:p>
                  </a:txBody>
                  <a:tcPr/>
                </a:tc>
                <a:tc>
                  <a:txBody>
                    <a:bodyPr/>
                    <a:lstStyle/>
                    <a:p>
                      <a:r>
                        <a:rPr lang="ru-RU" cap="none" baseline="0" dirty="0"/>
                        <a:t>Ирак</a:t>
                      </a:r>
                    </a:p>
                  </a:txBody>
                  <a:tcPr/>
                </a:tc>
                <a:tc>
                  <a:txBody>
                    <a:bodyPr/>
                    <a:lstStyle/>
                    <a:p>
                      <a:r>
                        <a:rPr lang="ru-RU" cap="none" baseline="0" dirty="0"/>
                        <a:t>1122</a:t>
                      </a:r>
                    </a:p>
                  </a:txBody>
                  <a:tcPr/>
                </a:tc>
                <a:tc>
                  <a:txBody>
                    <a:bodyPr/>
                    <a:lstStyle/>
                    <a:p>
                      <a:r>
                        <a:rPr lang="ru-RU" cap="none" baseline="0" dirty="0"/>
                        <a:t>44,22</a:t>
                      </a:r>
                    </a:p>
                  </a:txBody>
                  <a:tcPr/>
                </a:tc>
                <a:extLst>
                  <a:ext uri="{0D108BD9-81ED-4DB2-BD59-A6C34878D82A}">
                    <a16:rowId xmlns:a16="http://schemas.microsoft.com/office/drawing/2014/main" val="10006"/>
                  </a:ext>
                </a:extLst>
              </a:tr>
              <a:tr h="600008">
                <a:tc>
                  <a:txBody>
                    <a:bodyPr/>
                    <a:lstStyle/>
                    <a:p>
                      <a:r>
                        <a:rPr lang="tt-RU" cap="none" baseline="0" dirty="0"/>
                        <a:t>7</a:t>
                      </a:r>
                      <a:endParaRPr lang="ru-RU" cap="none" baseline="0" dirty="0"/>
                    </a:p>
                  </a:txBody>
                  <a:tcPr/>
                </a:tc>
                <a:tc>
                  <a:txBody>
                    <a:bodyPr/>
                    <a:lstStyle/>
                    <a:p>
                      <a:r>
                        <a:rPr lang="ru-RU" cap="none" baseline="0" dirty="0"/>
                        <a:t>Алжир</a:t>
                      </a:r>
                    </a:p>
                  </a:txBody>
                  <a:tcPr/>
                </a:tc>
                <a:tc>
                  <a:txBody>
                    <a:bodyPr/>
                    <a:lstStyle/>
                    <a:p>
                      <a:r>
                        <a:rPr kumimoji="0" lang="ru-RU" b="0" i="0" kern="1200" cap="none" baseline="0" dirty="0">
                          <a:solidFill>
                            <a:schemeClr val="dk1"/>
                          </a:solidFill>
                          <a:latin typeface="+mn-lt"/>
                          <a:ea typeface="+mn-ea"/>
                          <a:cs typeface="+mn-cs"/>
                        </a:rPr>
                        <a:t>869</a:t>
                      </a:r>
                      <a:endParaRPr lang="ru-RU" cap="none" baseline="0" dirty="0"/>
                    </a:p>
                  </a:txBody>
                  <a:tcPr/>
                </a:tc>
                <a:tc>
                  <a:txBody>
                    <a:bodyPr/>
                    <a:lstStyle/>
                    <a:p>
                      <a:r>
                        <a:rPr kumimoji="0" lang="ru-RU" b="0" i="0" kern="1200" cap="none" baseline="0" dirty="0">
                          <a:solidFill>
                            <a:schemeClr val="dk1"/>
                          </a:solidFill>
                          <a:latin typeface="+mn-lt"/>
                          <a:ea typeface="+mn-ea"/>
                          <a:cs typeface="+mn-cs"/>
                        </a:rPr>
                        <a:t>27,05</a:t>
                      </a:r>
                      <a:endParaRPr lang="ru-RU" cap="none" baseline="0" dirty="0"/>
                    </a:p>
                  </a:txBody>
                  <a:tcPr/>
                </a:tc>
                <a:extLst>
                  <a:ext uri="{0D108BD9-81ED-4DB2-BD59-A6C34878D82A}">
                    <a16:rowId xmlns:a16="http://schemas.microsoft.com/office/drawing/2014/main" val="10007"/>
                  </a:ext>
                </a:extLst>
              </a:tr>
            </a:tbl>
          </a:graphicData>
        </a:graphic>
      </p:graphicFrame>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66"/>
            <a:ext cx="7239000" cy="1643074"/>
          </a:xfrm>
        </p:spPr>
        <p:txBody>
          <a:bodyPr>
            <a:normAutofit fontScale="90000"/>
          </a:bodyPr>
          <a:lstStyle/>
          <a:p>
            <a:r>
              <a:rPr lang="ru-RU" i="1" dirty="0">
                <a:solidFill>
                  <a:srgbClr val="FF0000"/>
                </a:solidFill>
              </a:rPr>
              <a:t>Уголовный кодекс Российской Федерации</a:t>
            </a:r>
            <a:br>
              <a:rPr lang="ru-RU" b="0" dirty="0"/>
            </a:br>
            <a:endParaRPr lang="ru-RU" dirty="0"/>
          </a:p>
        </p:txBody>
      </p:sp>
      <p:sp>
        <p:nvSpPr>
          <p:cNvPr id="3" name="Содержимое 2"/>
          <p:cNvSpPr>
            <a:spLocks noGrp="1"/>
          </p:cNvSpPr>
          <p:nvPr>
            <p:ph idx="1"/>
          </p:nvPr>
        </p:nvSpPr>
        <p:spPr/>
        <p:txBody>
          <a:bodyPr>
            <a:normAutofit fontScale="77500" lnSpcReduction="20000"/>
          </a:bodyPr>
          <a:lstStyle/>
          <a:p>
            <a:pPr algn="r">
              <a:buNone/>
            </a:pPr>
            <a:r>
              <a:rPr lang="ru-RU" sz="2800" dirty="0">
                <a:solidFill>
                  <a:srgbClr val="0000CC"/>
                </a:solidFill>
              </a:rPr>
              <a:t>    Статья 205 УК РФ предусматривает за совершение взрыва, поджога или других действий, устрашающих население и создающих опасность гибели человека, причинение значительного имущественного ущерба либо наступления иных тяжких последствий, в целях воздействия на принятие решения органами власти или международными организациями, а также угрозу совершения таких действий лишение свободы вплоть до пожизненного заключения в зависимости от обстоятельств.</a:t>
            </a:r>
          </a:p>
          <a:p>
            <a:pPr algn="r">
              <a:buNone/>
            </a:pPr>
            <a:r>
              <a:rPr lang="ru-RU" sz="2800" dirty="0">
                <a:solidFill>
                  <a:srgbClr val="0000CC"/>
                </a:solidFill>
              </a:rPr>
              <a:t> Ответственность предусмотрена также за содействие террористической деятельности(ст.205.1 УК РФ), а также публичные призывы к осуществлению террористической деятельности или публичное оправдание терроризма(ст.205.2 УК РФ).</a:t>
            </a:r>
          </a:p>
          <a:p>
            <a:pPr algn="r">
              <a:buNone/>
            </a:pPr>
            <a:endParaRPr lang="ru-RU" dirty="0"/>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7" presetClass="entr" presetSubtype="1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239000" cy="2000240"/>
          </a:xfrm>
        </p:spPr>
        <p:txBody>
          <a:bodyPr>
            <a:normAutofit fontScale="90000"/>
          </a:bodyPr>
          <a:lstStyle/>
          <a:p>
            <a:r>
              <a:rPr lang="ru-RU" sz="5300" b="0" i="1" dirty="0">
                <a:solidFill>
                  <a:srgbClr val="0000CC"/>
                </a:solidFill>
                <a:latin typeface="Mistral" pitchFamily="66" charset="0"/>
              </a:rPr>
              <a:t>Статистика террористических актов</a:t>
            </a:r>
            <a:br>
              <a:rPr lang="ru-RU" b="0" dirty="0"/>
            </a:br>
            <a:endParaRPr lang="ru-RU" dirty="0"/>
          </a:p>
        </p:txBody>
      </p:sp>
      <p:sp>
        <p:nvSpPr>
          <p:cNvPr id="3" name="Содержимое 2"/>
          <p:cNvSpPr>
            <a:spLocks noGrp="1"/>
          </p:cNvSpPr>
          <p:nvPr>
            <p:ph idx="1"/>
          </p:nvPr>
        </p:nvSpPr>
        <p:spPr/>
        <p:txBody>
          <a:bodyPr>
            <a:normAutofit fontScale="92500"/>
          </a:bodyPr>
          <a:lstStyle/>
          <a:p>
            <a:pPr>
              <a:buNone/>
            </a:pPr>
            <a:r>
              <a:rPr lang="ru-RU" dirty="0"/>
              <a:t>      В докладе Национального консорциума по изучению терроризма и ответов на терроризм при </a:t>
            </a:r>
            <a:r>
              <a:rPr lang="ru-RU" dirty="0" err="1"/>
              <a:t>Мэрилендском</a:t>
            </a:r>
            <a:r>
              <a:rPr lang="ru-RU" dirty="0"/>
              <a:t> университете в США отмечается, что в 2012 году 8500 терактов по всему миру унесли жизни почти 15,5 тысячи человек. 2012 год — рекордный по числу терактов и количеству жертв. Наблюдения ведутся с 1970 года. Исследователи отмечают, что большая часть терактов совершалась в странах с преимущественно мусульманским населением. Шесть из семи наиболее опасных террористических группировок связаны с Аль-Каидой.</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894382"/>
          </a:xfrm>
        </p:spPr>
        <p:txBody>
          <a:bodyPr/>
          <a:lstStyle/>
          <a:p>
            <a:r>
              <a:rPr lang="ru-RU" dirty="0">
                <a:solidFill>
                  <a:srgbClr val="0000CC"/>
                </a:solidFill>
              </a:rPr>
              <a:t>Заключение</a:t>
            </a:r>
          </a:p>
        </p:txBody>
      </p:sp>
      <p:sp>
        <p:nvSpPr>
          <p:cNvPr id="3" name="Содержимое 2"/>
          <p:cNvSpPr>
            <a:spLocks noGrp="1"/>
          </p:cNvSpPr>
          <p:nvPr>
            <p:ph idx="1"/>
          </p:nvPr>
        </p:nvSpPr>
        <p:spPr>
          <a:xfrm>
            <a:off x="457200" y="1428736"/>
            <a:ext cx="7239000" cy="5429264"/>
          </a:xfrm>
        </p:spPr>
        <p:txBody>
          <a:bodyPr>
            <a:normAutofit fontScale="70000" lnSpcReduction="20000"/>
          </a:bodyPr>
          <a:lstStyle/>
          <a:p>
            <a:pPr>
              <a:buNone/>
            </a:pPr>
            <a:r>
              <a:rPr lang="ru-RU" dirty="0"/>
              <a:t>Терроризм и террористы существовали в обществе задолго до появления этих терминов. Обзор истории терроризма позволяет понять, что вне зависимости от мотивов использования методов террора (от самопожертвования на благо общества и действий в “высших интересах человечества” до желания самоутвердиться или захватить власть), он в любые времена сопряжен с агрессией, жестокостью, отрицанием общечеловеческих ценностей, желанием бросить вызов всей социально-политической и юридической системе. Смысл террористического акта состоит в невозможности законными средствами заставить общество и государство считаться с потребностями определенных лиц или группы лиц (террористические организации). А попытки радикально изменить существующие порядки или повернуть ход социальной истории вспять, пусть даже из лучших побуждений, лежат через анархию, хаос, террор. Достаточно вспомнить средства борьбы, предлагаемые основоположниками современного терроризма: “разрушения”, “яд, нож и веревка” (Бакунин), “создание максимального хаоса посредством отравляющего газа, ракет, а также поиск новых средств уничтожения” (</a:t>
            </a:r>
            <a:r>
              <a:rPr lang="ru-RU" dirty="0" err="1"/>
              <a:t>Гейнцген</a:t>
            </a:r>
            <a:r>
              <a:rPr lang="ru-RU" dirty="0"/>
              <a:t>), “нож, винтовка и динамит” (Кропоткин). </a:t>
            </a: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1"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770" decel="100000"/>
                                        <p:tgtEl>
                                          <p:spTgt spid="3">
                                            <p:txEl>
                                              <p:pRg st="0" end="0"/>
                                            </p:txEl>
                                          </p:spTgt>
                                        </p:tgtEl>
                                      </p:cBhvr>
                                    </p:animEffect>
                                    <p:animScale>
                                      <p:cBhvr>
                                        <p:cTn id="17" dur="770" decel="100000"/>
                                        <p:tgtEl>
                                          <p:spTgt spid="3">
                                            <p:txEl>
                                              <p:pRg st="0" end="0"/>
                                            </p:txEl>
                                          </p:spTgt>
                                        </p:tgtEl>
                                      </p:cBhvr>
                                      <p:from x="10000" y="10000"/>
                                      <p:to x="200000" y="450000"/>
                                    </p:animScale>
                                    <p:animScale>
                                      <p:cBhvr>
                                        <p:cTn id="18" dur="1230" accel="100000" fill="hold">
                                          <p:stCondLst>
                                            <p:cond delay="770"/>
                                          </p:stCondLst>
                                        </p:cTn>
                                        <p:tgtEl>
                                          <p:spTgt spid="3">
                                            <p:txEl>
                                              <p:pRg st="0" end="0"/>
                                            </p:txEl>
                                          </p:spTgt>
                                        </p:tgtEl>
                                      </p:cBhvr>
                                      <p:from x="200000" y="450000"/>
                                      <p:to x="100000" y="100000"/>
                                    </p:animScale>
                                    <p:set>
                                      <p:cBhvr>
                                        <p:cTn id="19" dur="770" fill="hold"/>
                                        <p:tgtEl>
                                          <p:spTgt spid="3">
                                            <p:txEl>
                                              <p:pRg st="0" end="0"/>
                                            </p:txEl>
                                          </p:spTgt>
                                        </p:tgtEl>
                                        <p:attrNameLst>
                                          <p:attrName>ppt_x</p:attrName>
                                        </p:attrNameLst>
                                      </p:cBhvr>
                                      <p:to>
                                        <p:strVal val="(0.5)"/>
                                      </p:to>
                                    </p:set>
                                    <p:anim from="(0.5)" to="(#ppt_x)" calcmode="lin" valueType="num">
                                      <p:cBhvr>
                                        <p:cTn id="20" dur="1230" accel="100000" fill="hold">
                                          <p:stCondLst>
                                            <p:cond delay="770"/>
                                          </p:stCondLst>
                                        </p:cTn>
                                        <p:tgtEl>
                                          <p:spTgt spid="3">
                                            <p:txEl>
                                              <p:pRg st="0" end="0"/>
                                            </p:txEl>
                                          </p:spTgt>
                                        </p:tgtEl>
                                        <p:attrNameLst>
                                          <p:attrName>ppt_x</p:attrName>
                                        </p:attrNameLst>
                                      </p:cBhvr>
                                    </p:anim>
                                    <p:set>
                                      <p:cBhvr>
                                        <p:cTn id="21" dur="770" fill="hold"/>
                                        <p:tgtEl>
                                          <p:spTgt spid="3">
                                            <p:txEl>
                                              <p:pRg st="0" end="0"/>
                                            </p:txEl>
                                          </p:spTgt>
                                        </p:tgtEl>
                                        <p:attrNameLst>
                                          <p:attrName>ppt_y</p:attrName>
                                        </p:attrNameLst>
                                      </p:cBhvr>
                                      <p:to>
                                        <p:strVal val="(#ppt_y+0.4)"/>
                                      </p:to>
                                    </p:set>
                                    <p:anim from="(#ppt_y+0.4)" to="(#ppt_y)" calcmode="lin" valueType="num">
                                      <p:cBhvr>
                                        <p:cTn id="22" dur="1230" accel="100000" fill="hold">
                                          <p:stCondLst>
                                            <p:cond delay="770"/>
                                          </p:stCondLst>
                                        </p:cTn>
                                        <p:tgtEl>
                                          <p:spTgt spid="3">
                                            <p:txEl>
                                              <p:pRg st="0" end="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7481918" cy="6241446"/>
          </a:xfrm>
        </p:spPr>
        <p:txBody>
          <a:bodyPr>
            <a:noAutofit/>
          </a:bodyPr>
          <a:lstStyle/>
          <a:p>
            <a:pPr>
              <a:buNone/>
            </a:pPr>
            <a:r>
              <a:rPr lang="ru-RU" sz="3200" b="1" dirty="0">
                <a:solidFill>
                  <a:srgbClr val="0000CC"/>
                </a:solidFill>
                <a:latin typeface="Mistral" pitchFamily="66" charset="0"/>
              </a:rPr>
              <a:t>     Терроризм имеет довольно много разновидностей, но в любой форме он является самой опасной по своим масштабам, непредсказуемости и последствиям социально-правовой проблемой XXI столетия. Еще не так давно терроризм был локальным явлением, однако за последние 10-15 лет приобрел глобальный характер и все больше угрожает безопасности многих стран, оказывает сильное психологическое давление на их граждан, влечет огромные политические, экономические, моральные потери, уносит все больше жизней ни в чем не повинных людей.</a:t>
            </a:r>
            <a:r>
              <a:rPr lang="ru-RU" sz="3200" b="1" dirty="0">
                <a:solidFill>
                  <a:srgbClr val="0000CC"/>
                </a:solidFill>
              </a:rPr>
              <a:t> </a:t>
            </a: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974444248.jpg"/>
          <p:cNvPicPr>
            <a:picLocks noGrp="1" noChangeAspect="1"/>
          </p:cNvPicPr>
          <p:nvPr>
            <p:ph idx="1"/>
          </p:nvPr>
        </p:nvPicPr>
        <p:blipFill>
          <a:blip r:embed="rId2"/>
          <a:stretch>
            <a:fillRect/>
          </a:stretch>
        </p:blipFill>
        <p:spPr>
          <a:xfrm>
            <a:off x="0" y="-1"/>
            <a:ext cx="9144000" cy="6858001"/>
          </a:xfrm>
        </p:spPr>
      </p:pic>
    </p:spTree>
  </p:cSld>
  <p:clrMapOvr>
    <a:masterClrMapping/>
  </p:clrMapOvr>
  <p:transition spd="slow">
    <p:push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Содержимое 3" descr="729810839.jpg"/>
          <p:cNvPicPr>
            <a:picLocks noGrp="1" noChangeAspect="1"/>
          </p:cNvPicPr>
          <p:nvPr>
            <p:ph idx="1"/>
          </p:nvPr>
        </p:nvPicPr>
        <p:blipFill>
          <a:blip r:embed="rId2"/>
          <a:stretch>
            <a:fillRect/>
          </a:stretch>
        </p:blipFill>
        <p:spPr>
          <a:xfrm>
            <a:off x="-1" y="0"/>
            <a:ext cx="9144001" cy="6858000"/>
          </a:xfrm>
        </p:spPr>
      </p:pic>
    </p:spTree>
  </p:cSld>
  <p:clrMapOvr>
    <a:masterClrMapping/>
  </p:clrMapOvr>
  <p:transition spd="slow">
    <p:strips dir="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28662" y="1571612"/>
            <a:ext cx="6524620" cy="3169612"/>
          </a:xfrm>
        </p:spPr>
        <p:txBody>
          <a:bodyPr>
            <a:noAutofit/>
          </a:bodyPr>
          <a:lstStyle/>
          <a:p>
            <a:pPr>
              <a:buNone/>
            </a:pPr>
            <a:r>
              <a:rPr lang="ru-RU" sz="11500" b="1" dirty="0">
                <a:solidFill>
                  <a:srgbClr val="FF0000"/>
                </a:solidFill>
                <a:latin typeface="Mistral" pitchFamily="66" charset="0"/>
              </a:rPr>
              <a:t>Спасибо За  Внимание!</a:t>
            </a:r>
          </a:p>
        </p:txBody>
      </p:sp>
    </p:spTree>
  </p:cSld>
  <p:clrMapOvr>
    <a:masterClrMapping/>
  </p:clrMapOvr>
  <p:transition spd="slow">
    <p:circl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85728"/>
            <a:ext cx="7267604" cy="822944"/>
          </a:xfrm>
        </p:spPr>
        <p:txBody>
          <a:bodyPr/>
          <a:lstStyle/>
          <a:p>
            <a:r>
              <a:rPr lang="ru-RU" dirty="0">
                <a:solidFill>
                  <a:srgbClr val="0000CC"/>
                </a:solidFill>
              </a:rPr>
              <a:t>Введение</a:t>
            </a:r>
          </a:p>
        </p:txBody>
      </p:sp>
      <p:sp>
        <p:nvSpPr>
          <p:cNvPr id="3" name="Содержимое 2"/>
          <p:cNvSpPr>
            <a:spLocks noGrp="1"/>
          </p:cNvSpPr>
          <p:nvPr>
            <p:ph idx="1"/>
          </p:nvPr>
        </p:nvSpPr>
        <p:spPr>
          <a:xfrm>
            <a:off x="142844" y="1214422"/>
            <a:ext cx="7553356" cy="5286412"/>
          </a:xfrm>
        </p:spPr>
        <p:txBody>
          <a:bodyPr>
            <a:normAutofit fontScale="92500" lnSpcReduction="20000"/>
          </a:bodyPr>
          <a:lstStyle/>
          <a:p>
            <a:pPr>
              <a:buNone/>
            </a:pPr>
            <a:br>
              <a:rPr lang="ru-RU" dirty="0"/>
            </a:br>
            <a:r>
              <a:rPr lang="ru-RU" dirty="0"/>
              <a:t>Терроризм – постоянный спутник человечества, который относится к числу самых опасных и </a:t>
            </a:r>
            <a:r>
              <a:rPr lang="ru-RU" dirty="0" err="1"/>
              <a:t>труднопрогнозируемых</a:t>
            </a:r>
            <a:r>
              <a:rPr lang="ru-RU" dirty="0"/>
              <a:t> явлений современности, приобретающих все более разнообразные формы и угрожающие масштабы. Террористические акты приносят массовые человеческие жертвы, оказывают сильное психологическое давление на большие массы людей, влекут разрушение материальных и духовных ценностей, не поддающихся порой восстановлению, сеют вражду между государствами, провоцируют войны, недоверие и ненависть между социальными и национальными группами, которые иногда невозможно преодолеть в течение жизни целого поколения.</a:t>
            </a: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5"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3042" y="214290"/>
            <a:ext cx="4572032" cy="1108696"/>
          </a:xfrm>
        </p:spPr>
        <p:txBody>
          <a:bodyPr>
            <a:normAutofit fontScale="90000"/>
          </a:bodyPr>
          <a:lstStyle/>
          <a:p>
            <a:r>
              <a:rPr lang="ru-RU" i="1" dirty="0">
                <a:solidFill>
                  <a:srgbClr val="FF0000"/>
                </a:solidFill>
              </a:rPr>
              <a:t>Виды терроризма</a:t>
            </a:r>
            <a:br>
              <a:rPr lang="ru-RU" b="0" dirty="0"/>
            </a:br>
            <a:endParaRPr lang="ru-RU" dirty="0"/>
          </a:p>
        </p:txBody>
      </p:sp>
      <p:sp>
        <p:nvSpPr>
          <p:cNvPr id="3" name="Содержимое 2"/>
          <p:cNvSpPr>
            <a:spLocks noGrp="1"/>
          </p:cNvSpPr>
          <p:nvPr>
            <p:ph idx="1"/>
          </p:nvPr>
        </p:nvSpPr>
        <p:spPr>
          <a:xfrm>
            <a:off x="214282" y="1000108"/>
            <a:ext cx="8501122" cy="5643602"/>
          </a:xfrm>
        </p:spPr>
        <p:txBody>
          <a:bodyPr>
            <a:normAutofit fontScale="92500" lnSpcReduction="10000"/>
          </a:bodyPr>
          <a:lstStyle/>
          <a:p>
            <a:pPr>
              <a:buNone/>
            </a:pPr>
            <a:r>
              <a:rPr lang="ru-RU" b="1" i="1" dirty="0">
                <a:solidFill>
                  <a:schemeClr val="tx1">
                    <a:lumMod val="95000"/>
                    <a:lumOff val="5000"/>
                  </a:schemeClr>
                </a:solidFill>
              </a:rPr>
              <a:t>По характеру субъекта террористической</a:t>
            </a:r>
          </a:p>
          <a:p>
            <a:pPr>
              <a:buNone/>
            </a:pPr>
            <a:r>
              <a:rPr lang="ru-RU" b="1" i="1" dirty="0">
                <a:solidFill>
                  <a:schemeClr val="tx1">
                    <a:lumMod val="95000"/>
                    <a:lumOff val="5000"/>
                  </a:schemeClr>
                </a:solidFill>
              </a:rPr>
              <a:t>деятельности</a:t>
            </a:r>
            <a:r>
              <a:rPr lang="ru-RU" dirty="0"/>
              <a:t>, терроризм делится на:</a:t>
            </a:r>
          </a:p>
          <a:p>
            <a:pPr>
              <a:buNone/>
            </a:pPr>
            <a:br>
              <a:rPr lang="ru-RU" b="1" dirty="0"/>
            </a:br>
            <a:r>
              <a:rPr lang="ru-RU" b="1" dirty="0"/>
              <a:t>1.</a:t>
            </a:r>
            <a:r>
              <a:rPr lang="ru-RU" b="1" dirty="0">
                <a:solidFill>
                  <a:srgbClr val="9900FF"/>
                </a:solidFill>
              </a:rPr>
              <a:t>Неорганизованный или индивидуальный</a:t>
            </a:r>
            <a:r>
              <a:rPr lang="ru-RU" dirty="0"/>
              <a:t> (терроризм одиночек) — в этом случае теракт (реже, ряд терактов) совершает один-два человека, за которыми не стоит какая-либо организация (</a:t>
            </a:r>
            <a:r>
              <a:rPr lang="ru-RU" dirty="0">
                <a:solidFill>
                  <a:srgbClr val="0000CC"/>
                </a:solidFill>
              </a:rPr>
              <a:t>Дмитрий </a:t>
            </a:r>
            <a:r>
              <a:rPr lang="ru-RU" dirty="0" err="1">
                <a:solidFill>
                  <a:srgbClr val="0000CC"/>
                </a:solidFill>
              </a:rPr>
              <a:t>Каракозов,Вера</a:t>
            </a:r>
            <a:r>
              <a:rPr lang="ru-RU" dirty="0">
                <a:solidFill>
                  <a:srgbClr val="0000CC"/>
                </a:solidFill>
              </a:rPr>
              <a:t> Засулич, </a:t>
            </a:r>
            <a:r>
              <a:rPr lang="ru-RU" dirty="0" err="1">
                <a:solidFill>
                  <a:srgbClr val="0000CC"/>
                </a:solidFill>
              </a:rPr>
              <a:t>Равашоль</a:t>
            </a:r>
            <a:r>
              <a:rPr lang="ru-RU" dirty="0">
                <a:solidFill>
                  <a:srgbClr val="0000CC"/>
                </a:solidFill>
              </a:rPr>
              <a:t>, </a:t>
            </a:r>
            <a:r>
              <a:rPr lang="ru-RU" dirty="0" err="1">
                <a:solidFill>
                  <a:srgbClr val="0000CC"/>
                </a:solidFill>
              </a:rPr>
              <a:t>Тимоти</a:t>
            </a:r>
            <a:r>
              <a:rPr lang="ru-RU" dirty="0">
                <a:solidFill>
                  <a:srgbClr val="0000CC"/>
                </a:solidFill>
              </a:rPr>
              <a:t> </a:t>
            </a:r>
            <a:r>
              <a:rPr lang="ru-RU" dirty="0" err="1">
                <a:solidFill>
                  <a:srgbClr val="0000CC"/>
                </a:solidFill>
              </a:rPr>
              <a:t>Маквей</a:t>
            </a:r>
            <a:r>
              <a:rPr lang="ru-RU" dirty="0"/>
              <a:t> и др.);</a:t>
            </a:r>
          </a:p>
          <a:p>
            <a:pPr>
              <a:buNone/>
            </a:pPr>
            <a:r>
              <a:rPr lang="ru-RU" b="1" dirty="0"/>
              <a:t>   2.</a:t>
            </a:r>
            <a:r>
              <a:rPr lang="ru-RU" b="1" dirty="0">
                <a:solidFill>
                  <a:srgbClr val="9900FF"/>
                </a:solidFill>
              </a:rPr>
              <a:t>Организованный, коллективный</a:t>
            </a:r>
            <a:r>
              <a:rPr lang="ru-RU" dirty="0"/>
              <a:t> — террористическая деятельность планируется и реализуется некой организацией (народовольцы, эсеры, ИРА, Аль-Каида и др.). Организованный терроризм — наиболее распространённый в современном мире.</a:t>
            </a:r>
          </a:p>
        </p:txBody>
      </p:sp>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1" dur="5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p:cTn id="3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142852"/>
            <a:ext cx="7929618" cy="571504"/>
          </a:xfrm>
        </p:spPr>
        <p:txBody>
          <a:bodyPr>
            <a:normAutofit/>
          </a:bodyPr>
          <a:lstStyle/>
          <a:p>
            <a:r>
              <a:rPr lang="ru-RU" sz="2400" b="0" i="1" dirty="0">
                <a:solidFill>
                  <a:srgbClr val="92D050"/>
                </a:solidFill>
              </a:rPr>
              <a:t>По своим целям терроризм делится на:</a:t>
            </a:r>
          </a:p>
        </p:txBody>
      </p:sp>
      <p:sp>
        <p:nvSpPr>
          <p:cNvPr id="3" name="Содержимое 2"/>
          <p:cNvSpPr>
            <a:spLocks noGrp="1"/>
          </p:cNvSpPr>
          <p:nvPr>
            <p:ph idx="1"/>
          </p:nvPr>
        </p:nvSpPr>
        <p:spPr>
          <a:xfrm>
            <a:off x="285720" y="857232"/>
            <a:ext cx="7410480" cy="5786478"/>
          </a:xfrm>
        </p:spPr>
        <p:txBody>
          <a:bodyPr>
            <a:normAutofit fontScale="92500"/>
          </a:bodyPr>
          <a:lstStyle/>
          <a:p>
            <a:r>
              <a:rPr lang="ru-RU" i="1" dirty="0">
                <a:latin typeface="Franklin Gothic Medium Cond" pitchFamily="34" charset="0"/>
              </a:rPr>
              <a:t>1.</a:t>
            </a:r>
            <a:r>
              <a:rPr lang="ru-RU" i="1" dirty="0">
                <a:solidFill>
                  <a:srgbClr val="FF0000"/>
                </a:solidFill>
                <a:latin typeface="Franklin Gothic Medium Cond" pitchFamily="34" charset="0"/>
              </a:rPr>
              <a:t>Националистический</a:t>
            </a:r>
            <a:r>
              <a:rPr lang="ru-RU" i="1" dirty="0">
                <a:latin typeface="Franklin Gothic Medium Cond" pitchFamily="34" charset="0"/>
              </a:rPr>
              <a:t> </a:t>
            </a:r>
            <a:r>
              <a:rPr lang="ru-RU" i="1" dirty="0">
                <a:solidFill>
                  <a:srgbClr val="0000CC"/>
                </a:solidFill>
                <a:latin typeface="Franklin Gothic Medium Cond" pitchFamily="34" charset="0"/>
              </a:rPr>
              <a:t>— преследует сепаратистские или национально-освободительные цели;</a:t>
            </a:r>
          </a:p>
          <a:p>
            <a:r>
              <a:rPr lang="ru-RU" i="1" dirty="0">
                <a:latin typeface="Franklin Gothic Medium Cond" pitchFamily="34" charset="0"/>
              </a:rPr>
              <a:t>2.</a:t>
            </a:r>
            <a:r>
              <a:rPr lang="ru-RU" i="1" dirty="0">
                <a:solidFill>
                  <a:srgbClr val="FF0000"/>
                </a:solidFill>
                <a:latin typeface="Franklin Gothic Medium Cond" pitchFamily="34" charset="0"/>
              </a:rPr>
              <a:t>Религиозный</a:t>
            </a:r>
            <a:r>
              <a:rPr lang="ru-RU" i="1" dirty="0">
                <a:latin typeface="Franklin Gothic Medium Cond" pitchFamily="34" charset="0"/>
              </a:rPr>
              <a:t> </a:t>
            </a:r>
            <a:r>
              <a:rPr lang="ru-RU" i="1" dirty="0">
                <a:solidFill>
                  <a:srgbClr val="0000CC"/>
                </a:solidFill>
                <a:latin typeface="Franklin Gothic Medium Cond" pitchFamily="34" charset="0"/>
              </a:rPr>
              <a:t>— может быть связан с борьбой приверженцев религии между собой (индуисты и мусульмане, мусульмане и иудеи) и внутри одной веры (католики-протестанты, сунниты-шииты), и преследует цель подорвать светскую власть и утвердить власть религиозную</a:t>
            </a:r>
            <a:r>
              <a:rPr lang="en-US" i="1" dirty="0">
                <a:solidFill>
                  <a:srgbClr val="0000CC"/>
                </a:solidFill>
                <a:latin typeface="Franklin Gothic Medium Cond" pitchFamily="34" charset="0"/>
              </a:rPr>
              <a:t>;</a:t>
            </a:r>
            <a:endParaRPr lang="ru-RU" i="1" dirty="0">
              <a:solidFill>
                <a:srgbClr val="0000CC"/>
              </a:solidFill>
              <a:latin typeface="Franklin Gothic Medium Cond" pitchFamily="34" charset="0"/>
            </a:endParaRPr>
          </a:p>
          <a:p>
            <a:r>
              <a:rPr lang="ru-RU" i="1" dirty="0">
                <a:latin typeface="Franklin Gothic Medium Cond" pitchFamily="34" charset="0"/>
              </a:rPr>
              <a:t>3.</a:t>
            </a:r>
            <a:r>
              <a:rPr lang="ru-RU" i="1" dirty="0">
                <a:solidFill>
                  <a:srgbClr val="FF0000"/>
                </a:solidFill>
                <a:latin typeface="Franklin Gothic Medium Cond" pitchFamily="34" charset="0"/>
              </a:rPr>
              <a:t>Идеологически заданный, социальный </a:t>
            </a:r>
            <a:r>
              <a:rPr lang="ru-RU" i="1" dirty="0">
                <a:solidFill>
                  <a:srgbClr val="0000CC"/>
                </a:solidFill>
                <a:latin typeface="Franklin Gothic Medium Cond" pitchFamily="34" charset="0"/>
              </a:rPr>
              <a:t>— преследует цель коренного или частичного изменения экономической или политической системы страны, привлечения внимания общества к какой-либо острой проблеме. Иногда этот вид терроризма называют революционным. Примером идеологически заданного терроризма служат анархистский, эсеровский, фашистский, европейский «левый», экологический терроризм и др.</a:t>
            </a: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9"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7" dur="1000"/>
                                        <p:tgtEl>
                                          <p:spTgt spid="3">
                                            <p:txEl>
                                              <p:pRg st="0" end="0"/>
                                            </p:txEl>
                                          </p:spTgt>
                                        </p:tgtEl>
                                      </p:cBhvr>
                                    </p:animEffect>
                                  </p:childTnLst>
                                </p:cTn>
                              </p:par>
                              <p:par>
                                <p:cTn id="18" presetID="29" presetClass="entr" presetSubtype="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3">
                                            <p:txEl>
                                              <p:pRg st="1" end="1"/>
                                            </p:txEl>
                                          </p:spTgt>
                                        </p:tgtEl>
                                      </p:cBhvr>
                                    </p:animEffect>
                                  </p:childTnLst>
                                </p:cTn>
                              </p:par>
                              <p:par>
                                <p:cTn id="23" presetID="29"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7239000" cy="714380"/>
          </a:xfrm>
        </p:spPr>
        <p:txBody>
          <a:bodyPr>
            <a:normAutofit fontScale="90000"/>
          </a:bodyPr>
          <a:lstStyle/>
          <a:p>
            <a:r>
              <a:rPr lang="ru-RU" i="1" dirty="0">
                <a:solidFill>
                  <a:srgbClr val="66FF33"/>
                </a:solidFill>
              </a:rPr>
              <a:t>       Особые формы</a:t>
            </a:r>
            <a:br>
              <a:rPr lang="ru-RU" i="1" dirty="0"/>
            </a:br>
            <a:endParaRPr lang="ru-RU" i="1" dirty="0"/>
          </a:p>
        </p:txBody>
      </p:sp>
      <p:sp>
        <p:nvSpPr>
          <p:cNvPr id="3" name="Содержимое 2"/>
          <p:cNvSpPr>
            <a:spLocks noGrp="1"/>
          </p:cNvSpPr>
          <p:nvPr>
            <p:ph idx="1"/>
          </p:nvPr>
        </p:nvSpPr>
        <p:spPr>
          <a:xfrm>
            <a:off x="214282" y="928670"/>
            <a:ext cx="7481918" cy="6143668"/>
          </a:xfrm>
        </p:spPr>
        <p:txBody>
          <a:bodyPr>
            <a:normAutofit fontScale="92500" lnSpcReduction="20000"/>
          </a:bodyPr>
          <a:lstStyle/>
          <a:p>
            <a:r>
              <a:rPr lang="ru-RU" sz="2300" b="1" dirty="0">
                <a:solidFill>
                  <a:srgbClr val="9900FF"/>
                </a:solidFill>
              </a:rPr>
              <a:t>Террор </a:t>
            </a:r>
            <a:r>
              <a:rPr lang="ru-RU" sz="2300" dirty="0">
                <a:solidFill>
                  <a:srgbClr val="0000CC"/>
                </a:solidFill>
              </a:rPr>
              <a:t>— применение силы или угроза её применения сильнейшей стороной по отношению к слабейшей (обычный терроризм — наоборот)</a:t>
            </a:r>
            <a:r>
              <a:rPr lang="tt-RU" sz="2300" dirty="0">
                <a:solidFill>
                  <a:srgbClr val="0000CC"/>
                </a:solidFill>
              </a:rPr>
              <a:t>.</a:t>
            </a:r>
            <a:endParaRPr lang="ru-RU" sz="2300" dirty="0">
              <a:solidFill>
                <a:srgbClr val="0000CC"/>
              </a:solidFill>
            </a:endParaRPr>
          </a:p>
          <a:p>
            <a:r>
              <a:rPr lang="ru-RU" sz="2300" dirty="0">
                <a:solidFill>
                  <a:srgbClr val="9900FF"/>
                </a:solidFill>
              </a:rPr>
              <a:t>Левый терроризм</a:t>
            </a:r>
            <a:r>
              <a:rPr lang="ru-RU" sz="2300" dirty="0">
                <a:solidFill>
                  <a:srgbClr val="0000CC"/>
                </a:solidFill>
              </a:rPr>
              <a:t>— вырос из </a:t>
            </a:r>
            <a:r>
              <a:rPr lang="ru-RU" sz="2300" dirty="0" err="1">
                <a:solidFill>
                  <a:srgbClr val="0000CC"/>
                </a:solidFill>
              </a:rPr>
              <a:t>тираноборства</a:t>
            </a:r>
            <a:r>
              <a:rPr lang="ru-RU" sz="2300" dirty="0">
                <a:solidFill>
                  <a:srgbClr val="0000CC"/>
                </a:solidFill>
              </a:rPr>
              <a:t>, но под влиянием леворадикальных взглядов образ тирана стал коллективным и начал ассоциироваться с широкими массами населения западных стран. Карлуш </a:t>
            </a:r>
            <a:r>
              <a:rPr lang="ru-RU" sz="2300" dirty="0" err="1">
                <a:solidFill>
                  <a:srgbClr val="0000CC"/>
                </a:solidFill>
              </a:rPr>
              <a:t>Маригелла</a:t>
            </a:r>
            <a:r>
              <a:rPr lang="ru-RU" sz="2300" dirty="0">
                <a:solidFill>
                  <a:srgbClr val="0000CC"/>
                </a:solidFill>
              </a:rPr>
              <a:t>, один из участников и теоретиков городской герильи, считал терроризм её составной частью. «Сегодня быть боевиком или террористом — качество, которое делает честь любому человеку доброй воли, потому что это акт, достойный революционера, занятого в вооружённой борьбе против позорной военной диктатуры и её чудовищ», — писал он после смены политического режима</a:t>
            </a:r>
            <a:r>
              <a:rPr lang="en-US" sz="2300" dirty="0">
                <a:solidFill>
                  <a:srgbClr val="0000CC"/>
                </a:solidFill>
              </a:rPr>
              <a:t> </a:t>
            </a:r>
            <a:r>
              <a:rPr lang="ru-RU" sz="2300" dirty="0">
                <a:solidFill>
                  <a:srgbClr val="0000CC"/>
                </a:solidFill>
              </a:rPr>
              <a:t>в Бразилии в 1964 году.</a:t>
            </a:r>
          </a:p>
          <a:p>
            <a:r>
              <a:rPr lang="ru-RU" sz="2300" dirty="0" err="1">
                <a:solidFill>
                  <a:srgbClr val="9900FF"/>
                </a:solidFill>
              </a:rPr>
              <a:t>Безлидерный</a:t>
            </a:r>
            <a:r>
              <a:rPr lang="ru-RU" sz="2300" dirty="0">
                <a:solidFill>
                  <a:srgbClr val="9900FF"/>
                </a:solidFill>
              </a:rPr>
              <a:t> терроризм</a:t>
            </a:r>
            <a:r>
              <a:rPr lang="en-US" sz="2300" dirty="0">
                <a:solidFill>
                  <a:srgbClr val="9900FF"/>
                </a:solidFill>
              </a:rPr>
              <a:t> </a:t>
            </a:r>
            <a:r>
              <a:rPr lang="ru-RU" sz="2300" dirty="0">
                <a:solidFill>
                  <a:srgbClr val="0000CC"/>
                </a:solidFill>
              </a:rPr>
              <a:t>— террористические акты, совершаемые малыми независимыми группами (тайными ячейками) или отдельными людьми. При этом террористическая организация может быть пирамидальной, но её сторонники действуют независимо.</a:t>
            </a:r>
          </a:p>
          <a:p>
            <a:endParaRPr lang="ru-RU"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nodeType="clickEffect">
                                  <p:stCondLst>
                                    <p:cond delay="0"/>
                                  </p:stCondLst>
                                  <p:iterate type="lt">
                                    <p:tmPct val="50000"/>
                                  </p:iterate>
                                  <p:childTnLst>
                                    <p:set>
                                      <p:cBhvr>
                                        <p:cTn id="15"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6"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8" dur="80"/>
                                        <p:tgtEl>
                                          <p:spTgt spid="3">
                                            <p:txEl>
                                              <p:pRg st="0" end="0"/>
                                            </p:txEl>
                                          </p:spTgt>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9" presetClass="entr" presetSubtype="0" decel="10000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3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14290"/>
            <a:ext cx="8429684" cy="1619671"/>
          </a:xfrm>
        </p:spPr>
        <p:txBody>
          <a:bodyPr>
            <a:normAutofit fontScale="90000"/>
          </a:bodyPr>
          <a:lstStyle/>
          <a:p>
            <a:r>
              <a:rPr lang="ru-RU" sz="4000" i="1" u="sng" dirty="0"/>
              <a:t>Терроризм и аналогичные феномены</a:t>
            </a:r>
            <a:br>
              <a:rPr lang="ru-RU" b="0" u="sng" dirty="0"/>
            </a:br>
            <a:endParaRPr lang="ru-RU" u="sng" dirty="0"/>
          </a:p>
        </p:txBody>
      </p:sp>
      <p:sp>
        <p:nvSpPr>
          <p:cNvPr id="3" name="Содержимое 2"/>
          <p:cNvSpPr>
            <a:spLocks noGrp="1"/>
          </p:cNvSpPr>
          <p:nvPr>
            <p:ph idx="1"/>
          </p:nvPr>
        </p:nvSpPr>
        <p:spPr>
          <a:xfrm>
            <a:off x="0" y="1428736"/>
            <a:ext cx="8215338" cy="5286412"/>
          </a:xfrm>
        </p:spPr>
        <p:txBody>
          <a:bodyPr>
            <a:normAutofit fontScale="92500"/>
          </a:bodyPr>
          <a:lstStyle/>
          <a:p>
            <a:pPr>
              <a:buNone/>
            </a:pPr>
            <a:r>
              <a:rPr lang="ru-RU" sz="2200" dirty="0"/>
              <a:t>       Терроризм часто сопоставляют:</a:t>
            </a:r>
          </a:p>
          <a:p>
            <a:r>
              <a:rPr lang="ru-RU" sz="2200" dirty="0">
                <a:solidFill>
                  <a:srgbClr val="6F40E6"/>
                </a:solidFill>
              </a:rPr>
              <a:t>с </a:t>
            </a:r>
            <a:r>
              <a:rPr lang="ru-RU" sz="1900" dirty="0" err="1">
                <a:solidFill>
                  <a:srgbClr val="6F40E6"/>
                </a:solidFill>
              </a:rPr>
              <a:t>тираноборством</a:t>
            </a:r>
            <a:r>
              <a:rPr lang="ru-RU" sz="1900" dirty="0">
                <a:solidFill>
                  <a:srgbClr val="6F40E6"/>
                </a:solidFill>
              </a:rPr>
              <a:t>(</a:t>
            </a:r>
            <a:r>
              <a:rPr lang="ru-RU" sz="1900" dirty="0" err="1"/>
              <a:t>Гармодий</a:t>
            </a:r>
            <a:r>
              <a:rPr lang="ru-RU" sz="1900" dirty="0"/>
              <a:t> и </a:t>
            </a:r>
            <a:r>
              <a:rPr lang="ru-RU" sz="1900" dirty="0" err="1"/>
              <a:t>Аристогитон</a:t>
            </a:r>
            <a:r>
              <a:rPr lang="ru-RU" sz="1900" dirty="0"/>
              <a:t>)— убийствами </a:t>
            </a:r>
            <a:r>
              <a:rPr lang="ru-RU" sz="2200" dirty="0"/>
              <a:t>диктаторов;</a:t>
            </a:r>
          </a:p>
          <a:p>
            <a:r>
              <a:rPr lang="ru-RU" sz="2200" dirty="0">
                <a:solidFill>
                  <a:srgbClr val="6F40E6"/>
                </a:solidFill>
              </a:rPr>
              <a:t>с диверсиями</a:t>
            </a:r>
            <a:r>
              <a:rPr lang="ru-RU" sz="2200" dirty="0"/>
              <a:t> — операциями по уничтожению коммуникаций и живой силы противника в тылу врага;</a:t>
            </a:r>
          </a:p>
          <a:p>
            <a:r>
              <a:rPr lang="ru-RU" sz="2200" dirty="0">
                <a:solidFill>
                  <a:srgbClr val="6F40E6"/>
                </a:solidFill>
              </a:rPr>
              <a:t>с городской герильей</a:t>
            </a:r>
            <a:r>
              <a:rPr lang="ru-RU" sz="2200" dirty="0"/>
              <a:t> — партизанской войной в городе;</a:t>
            </a:r>
          </a:p>
          <a:p>
            <a:r>
              <a:rPr lang="ru-RU" sz="2200" dirty="0">
                <a:solidFill>
                  <a:srgbClr val="6F40E6"/>
                </a:solidFill>
              </a:rPr>
              <a:t>с криминальным насилием</a:t>
            </a:r>
            <a:r>
              <a:rPr lang="ru-RU" sz="2200" dirty="0"/>
              <a:t> — не преследующим политические цели.</a:t>
            </a:r>
          </a:p>
          <a:p>
            <a:pPr>
              <a:buNone/>
            </a:pPr>
            <a:r>
              <a:rPr lang="ru-RU" sz="2200" dirty="0"/>
              <a:t>        </a:t>
            </a:r>
          </a:p>
          <a:p>
            <a:pPr>
              <a:buNone/>
            </a:pPr>
            <a:r>
              <a:rPr lang="ru-RU" sz="2200" dirty="0"/>
              <a:t>      Деструктивные действия террористов осуществляются с целью запугивания властных структур или всего общества, то есть воздействия на поведение людей посредством страха. Специфика современного терроризма заключается в том, что его мишенью обычно становится гражданское население. В этом его отличие от терроризма XIX — первой половины XX века, чаще всего направленного против представителей власти.</a:t>
            </a: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par>
                                <p:cTn id="17" presetID="53"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par>
                                <p:cTn id="22" presetID="53"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6" dur="500"/>
                                        <p:tgtEl>
                                          <p:spTgt spid="3">
                                            <p:txEl>
                                              <p:pRg st="2" end="2"/>
                                            </p:txEl>
                                          </p:spTgt>
                                        </p:tgtEl>
                                      </p:cBhvr>
                                    </p:animEffect>
                                  </p:childTnLst>
                                </p:cTn>
                              </p:par>
                              <p:par>
                                <p:cTn id="27" presetID="53"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1" dur="500"/>
                                        <p:tgtEl>
                                          <p:spTgt spid="3">
                                            <p:txEl>
                                              <p:pRg st="3" end="3"/>
                                            </p:txEl>
                                          </p:spTgt>
                                        </p:tgtEl>
                                      </p:cBhvr>
                                    </p:animEffect>
                                  </p:childTnLst>
                                </p:cTn>
                              </p:par>
                              <p:par>
                                <p:cTn id="32" presetID="53" presetClass="entr" presetSubtype="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6" dur="500"/>
                                        <p:tgtEl>
                                          <p:spTgt spid="3">
                                            <p:txEl>
                                              <p:pRg st="4" end="4"/>
                                            </p:txEl>
                                          </p:spTgt>
                                        </p:tgtEl>
                                      </p:cBhvr>
                                    </p:animEffect>
                                  </p:childTnLst>
                                </p:cTn>
                              </p:par>
                              <p:par>
                                <p:cTn id="37" presetID="53" presetClass="entr" presetSubtype="0"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1" dur="500"/>
                                        <p:tgtEl>
                                          <p:spTgt spid="3">
                                            <p:txEl>
                                              <p:pRg st="5" end="5"/>
                                            </p:txEl>
                                          </p:spTgt>
                                        </p:tgtEl>
                                      </p:cBhvr>
                                    </p:animEffect>
                                  </p:childTnLst>
                                </p:cTn>
                              </p:par>
                              <p:par>
                                <p:cTn id="42" presetID="53" presetClass="entr" presetSubtype="0" fill="hold" nodeType="with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p:cTn id="4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idx="1"/>
          </p:nvPr>
        </p:nvSpPr>
        <p:spPr>
          <a:xfrm>
            <a:off x="0" y="214290"/>
            <a:ext cx="7696200" cy="6242073"/>
          </a:xfrm>
        </p:spPr>
        <p:txBody>
          <a:bodyPr/>
          <a:lstStyle/>
          <a:p>
            <a:pPr algn="ctr">
              <a:buNone/>
            </a:pPr>
            <a:r>
              <a:rPr lang="ru-RU" b="1" i="1" dirty="0"/>
              <a:t>    </a:t>
            </a:r>
            <a:r>
              <a:rPr lang="ru-RU" i="1" dirty="0">
                <a:solidFill>
                  <a:srgbClr val="FF0000"/>
                </a:solidFill>
              </a:rPr>
              <a:t>Диверсия</a:t>
            </a:r>
            <a:r>
              <a:rPr lang="ru-RU" dirty="0"/>
              <a:t> — скрытные, но тщательно подготовленные специальные мероприятия диверсионно-разведывательных групп или отдельных разведчиков — </a:t>
            </a:r>
            <a:r>
              <a:rPr lang="ru-RU" b="1" dirty="0"/>
              <a:t>диверсантов</a:t>
            </a:r>
            <a:r>
              <a:rPr lang="ru-RU" dirty="0"/>
              <a:t> — по выводу из строя наиболее важных объектов или их элементов путем подрыва, поджога, затопления, а также применением иных способов разрушения, не связанных с ведением боя для достижения цели.</a:t>
            </a:r>
          </a:p>
          <a:p>
            <a:pPr algn="ctr">
              <a:buNone/>
            </a:pPr>
            <a:r>
              <a:rPr lang="ru-RU" dirty="0"/>
              <a:t>     </a:t>
            </a:r>
            <a:r>
              <a:rPr lang="ru-RU" i="1" dirty="0">
                <a:solidFill>
                  <a:srgbClr val="FF0000"/>
                </a:solidFill>
              </a:rPr>
              <a:t>Криминальное насилие</a:t>
            </a:r>
            <a:r>
              <a:rPr lang="ru-RU" dirty="0">
                <a:solidFill>
                  <a:srgbClr val="FF0000"/>
                </a:solidFill>
              </a:rPr>
              <a:t> </a:t>
            </a:r>
            <a:r>
              <a:rPr lang="ru-RU" dirty="0"/>
              <a:t>- ряд запрещенных законом физических или психических действий, совершаемых в отношении других лиц вопреки их воле и желанию, причиняющих им физический вред и моральный ущерб.</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4)">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additive="base">
                                        <p:cTn id="12" dur="50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321</TotalTime>
  <Words>698</Words>
  <Application>Microsoft Office PowerPoint</Application>
  <PresentationFormat>Экран (4:3)</PresentationFormat>
  <Paragraphs>168</Paragraphs>
  <Slides>37</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37</vt:i4>
      </vt:variant>
    </vt:vector>
  </HeadingPairs>
  <TitlesOfParts>
    <vt:vector size="46" baseType="lpstr">
      <vt:lpstr>Courier New</vt:lpstr>
      <vt:lpstr>Franklin Gothic Medium Cond</vt:lpstr>
      <vt:lpstr>Georgia</vt:lpstr>
      <vt:lpstr>Mangal</vt:lpstr>
      <vt:lpstr>Mistral</vt:lpstr>
      <vt:lpstr>Trebuchet MS</vt:lpstr>
      <vt:lpstr>Wingdings</vt:lpstr>
      <vt:lpstr>Wingdings 2</vt:lpstr>
      <vt:lpstr>Изящная</vt:lpstr>
      <vt:lpstr>Терроризм</vt:lpstr>
      <vt:lpstr>Содержание</vt:lpstr>
      <vt:lpstr>Презентация PowerPoint</vt:lpstr>
      <vt:lpstr>Введение</vt:lpstr>
      <vt:lpstr>Виды терроризма </vt:lpstr>
      <vt:lpstr>По своим целям терроризм делится на:</vt:lpstr>
      <vt:lpstr>       Особые формы </vt:lpstr>
      <vt:lpstr>Терроризм и аналогичные феномены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Терроризм в Древнем мире </vt:lpstr>
      <vt:lpstr>Терроризм в Средние века </vt:lpstr>
      <vt:lpstr>  Примечательные личности </vt:lpstr>
      <vt:lpstr>Периодизация терроризма Нового и Новейшего времени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Уголовный кодекс Российской Федерации </vt:lpstr>
      <vt:lpstr>Статистика террористических актов </vt:lpstr>
      <vt:lpstr>Заключение</vt:lpstr>
      <vt:lpstr>Презентация PowerPoint</vt:lpstr>
      <vt:lpstr>Презентация PowerPoint</vt:lpstr>
      <vt:lpstr>Презентация PowerPoint</vt:lpstr>
      <vt:lpstr>Презентация PowerPoint</vt:lpstr>
    </vt:vector>
  </TitlesOfParts>
  <Company>WIN7XP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Терроризм</dc:title>
  <dc:creator>WIN7XP</dc:creator>
  <cp:lastModifiedBy>Ильгиз Ильгиз</cp:lastModifiedBy>
  <cp:revision>37</cp:revision>
  <dcterms:created xsi:type="dcterms:W3CDTF">2014-04-19T17:03:48Z</dcterms:created>
  <dcterms:modified xsi:type="dcterms:W3CDTF">2018-11-21T13:17:52Z</dcterms:modified>
</cp:coreProperties>
</file>