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01" r:id="rId4"/>
    <p:sldId id="291" r:id="rId5"/>
    <p:sldId id="258" r:id="rId6"/>
    <p:sldId id="292" r:id="rId7"/>
    <p:sldId id="293" r:id="rId8"/>
    <p:sldId id="294" r:id="rId9"/>
    <p:sldId id="295" r:id="rId10"/>
    <p:sldId id="296" r:id="rId11"/>
    <p:sldId id="298" r:id="rId12"/>
    <p:sldId id="299" r:id="rId13"/>
    <p:sldId id="300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4" d="100"/>
          <a:sy n="64" d="100"/>
        </p:scale>
        <p:origin x="-156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hyperlink" Target="https://karakulevonshds.02edu.ru/school/school-life/gallery/209064/" TargetMode="External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image" Target="../media/image2.jpe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4" Type="http://schemas.openxmlformats.org/officeDocument/2006/relationships/image" Target="../media/image3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bajram-%D2%A1a%D2%99-%D3%A9m%D3%99%D2%BBe-%D3%A9lk%D3%99nd%D3%99r-t%D3%A9rk%D3%A9m%D3%A9-5069731.html" TargetMode="External"/><Relationship Id="rId13" Type="http://schemas.openxmlformats.org/officeDocument/2006/relationships/hyperlink" Target="https://duv-vest.rbsmi.ru/articles/obshchestvo/V-Karakulevskom-detsadu-proshla-improvizatsiya-obryada--a--m-e-589842/?utm_source=vk&amp;utm_medium=social&amp;utm_campaign=78658290" TargetMode="External"/><Relationship Id="rId18" Type="http://schemas.openxmlformats.org/officeDocument/2006/relationships/hyperlink" Target="https://vk.com/wall-182687918_7463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s://vk.com/wall-194431329_131" TargetMode="External"/><Relationship Id="rId7" Type="http://schemas.openxmlformats.org/officeDocument/2006/relationships/hyperlink" Target="https://nsportal.ru/detskiy-sad/okruzhayushchiy-mir/2021/02/25/odd-okruzhayushchiy-mir" TargetMode="External"/><Relationship Id="rId12" Type="http://schemas.openxmlformats.org/officeDocument/2006/relationships/hyperlink" Target="https://vk.com/wall-194431329_336" TargetMode="External"/><Relationship Id="rId17" Type="http://schemas.openxmlformats.org/officeDocument/2006/relationships/hyperlink" Target="https://vk.com/wall-194431329_341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nsportal.ru/detskiy-sad/raznoe/2020/11/13/kurgzm-kozgo-mogzhiz" TargetMode="External"/><Relationship Id="rId20" Type="http://schemas.openxmlformats.org/officeDocument/2006/relationships/hyperlink" Target="https://vk.com/wall-194431329_3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sportal.ru/detskiy-sad/risovanie/2021/02/25/izo" TargetMode="External"/><Relationship Id="rId11" Type="http://schemas.openxmlformats.org/officeDocument/2006/relationships/hyperlink" Target="https://vk.com/club194431329" TargetMode="External"/><Relationship Id="rId24" Type="http://schemas.openxmlformats.org/officeDocument/2006/relationships/hyperlink" Target="https://vk.com/wall-194431329_354" TargetMode="External"/><Relationship Id="rId5" Type="http://schemas.openxmlformats.org/officeDocument/2006/relationships/hyperlink" Target="https://nsportal.ru/detskiy-sad/okruzhayushchiy-mir/2021/03/01/odd-okruzhayushchiy-mir-0" TargetMode="External"/><Relationship Id="rId15" Type="http://schemas.openxmlformats.org/officeDocument/2006/relationships/hyperlink" Target="https://vk.com/wall-194431329_361" TargetMode="External"/><Relationship Id="rId23" Type="http://schemas.openxmlformats.org/officeDocument/2006/relationships/hyperlink" Target="https://vpo-doverie.ru/result" TargetMode="External"/><Relationship Id="rId10" Type="http://schemas.openxmlformats.org/officeDocument/2006/relationships/hyperlink" Target="https://infourok.ru/ata-%D3%99s%D3%99l%D3%99r-%D3%A9s%D3%A9n-%D3%99%D2%A3g%D3%99m%D3%99-5069890.html" TargetMode="External"/><Relationship Id="rId19" Type="http://schemas.openxmlformats.org/officeDocument/2006/relationships/hyperlink" Target="https://vk.com/feed?section=search&amp;q=#%D0%A1%D0%B0%D0%BB%D0%B0%D1%83%D0%B0%D1%82%D0%A0%D1%83%D1%85%D1%8B%D0%91%D0%B5%D2%99%D2%99%D0%B5%D2%A3%D0%99%D3%A9%D1%80%D3%99%D0%BA%D1%82%D3%99%D1%80%D2%99%D3%99" TargetMode="External"/><Relationship Id="rId4" Type="http://schemas.openxmlformats.org/officeDocument/2006/relationships/hyperlink" Target="https://nsportal.ru/detskiy-sad/okruzhayushchiy-mir/2021/03/01/odd-okruzhayushchiy-mir" TargetMode="External"/><Relationship Id="rId9" Type="http://schemas.openxmlformats.org/officeDocument/2006/relationships/hyperlink" Target="https://infourok.ru/yul-h%D3%99%D2%AFef%D2%BBe%D2%99lege-bujynsa-ojoshtorou-eshm%D3%99k%D3%99rlege-yul-bild%D3%99l%D3%99re-ilen%D3%99-s%D3%99j%D3%99h%D3%99t-5069829.html" TargetMode="External"/><Relationship Id="rId14" Type="http://schemas.openxmlformats.org/officeDocument/2006/relationships/hyperlink" Target="https://vk.com/wall-194431329_332" TargetMode="External"/><Relationship Id="rId22" Type="http://schemas.openxmlformats.org/officeDocument/2006/relationships/hyperlink" Target="https://p&#1080;&#1094;&#1086;./p&#1092;/resul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karakulevonshds.02edu.ru/schoo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karakulevonshds.02edu.ru/school/about/education/opisanie-obrazovatelnoy-programmy-s-prilozheniem-ee-kopi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bG4gcowgaBmydw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-4888"/>
            <a:ext cx="9252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8064896" cy="1628800"/>
          </a:xfrm>
        </p:spPr>
        <p:txBody>
          <a:bodyPr>
            <a:noAutofit/>
          </a:bodyPr>
          <a:lstStyle/>
          <a:p>
            <a:pPr algn="ctr" font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БАШҠОРТОСТАН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РЕСПУБЛИКАҺЫ ДЫУАН РАЙОНЫ МУНИЦИПАЛЬ РАЙОНЫ МУНИЦИПАЛЬ БЮДЖЕТ ДӨЙӨМ БЕЛЕМ БИРЕҮ УЧРЕЖДЕНИЕҺЫ ҠАРАКҮЛ АУЫЛЫ «БАШЛАНҒЫС МӘКТӘБЕ-БАЛАЛАР БАҠСАҺЫ»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«НАЧАЛЬНАЯ ШКОЛА - ДЕТСКИЙ САД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Д. КАРАКУЛЕВО МУНИЦИПАЛЬНОГО РАЙОНА ДУВАНСКИЙ РАЙОН РЕСПУБЛИКИ БАШКОРТОСТАН</a:t>
            </a:r>
          </a:p>
        </p:txBody>
      </p:sp>
      <p:pic>
        <p:nvPicPr>
          <p:cNvPr id="57347" name="Picture 3" descr="E:\img8.jpg"/>
          <p:cNvPicPr>
            <a:picLocks noChangeAspect="1" noChangeArrowheads="1"/>
          </p:cNvPicPr>
          <p:nvPr/>
        </p:nvPicPr>
        <p:blipFill>
          <a:blip r:embed="rId3" cstate="print"/>
          <a:srcRect l="18993" t="29733" r="19879" b="61812"/>
          <a:stretch>
            <a:fillRect/>
          </a:stretch>
        </p:blipFill>
        <p:spPr bwMode="auto">
          <a:xfrm rot="5400000">
            <a:off x="-3123220" y="3123220"/>
            <a:ext cx="6858000" cy="611560"/>
          </a:xfrm>
          <a:prstGeom prst="rect">
            <a:avLst/>
          </a:prstGeom>
          <a:noFill/>
        </p:spPr>
      </p:pic>
      <p:pic>
        <p:nvPicPr>
          <p:cNvPr id="1026" name="Picture 2" descr="D:\20200813_111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36690"/>
            <a:ext cx="5566459" cy="417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2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912768" cy="720080"/>
          </a:xfrm>
        </p:spPr>
        <p:txBody>
          <a:bodyPr>
            <a:normAutofit/>
          </a:bodyPr>
          <a:lstStyle/>
          <a:p>
            <a:pPr algn="ctr"/>
            <a:r>
              <a:rPr lang="ba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Внедрение и использование инновационных технологий, методов и приемов в образовательный процессе</a:t>
            </a:r>
            <a:endParaRPr lang="ru-RU" sz="2000" dirty="0"/>
          </a:p>
        </p:txBody>
      </p:sp>
      <p:pic>
        <p:nvPicPr>
          <p:cNvPr id="5" name="Picture 3" descr="E:\img8.jpg"/>
          <p:cNvPicPr>
            <a:picLocks noChangeAspect="1" noChangeArrowheads="1"/>
          </p:cNvPicPr>
          <p:nvPr/>
        </p:nvPicPr>
        <p:blipFill>
          <a:blip r:embed="rId3" cstate="print"/>
          <a:srcRect l="18993" t="29733" r="19879" b="61812"/>
          <a:stretch>
            <a:fillRect/>
          </a:stretch>
        </p:blipFill>
        <p:spPr bwMode="auto">
          <a:xfrm rot="5400000">
            <a:off x="-3123220" y="3123220"/>
            <a:ext cx="6858000" cy="611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44632" y="1237911"/>
            <a:ext cx="29115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этнокультурной компетентности дошкольников является одной из основных задач работы педагогического коллектива. Поэтому в детском саду мы уделяем большое внимание культуре и традициям башкирского народа. Используемое нами содержание воспитания предусматривает погружение ребенка в отечественную культуру с непременным учетом этнокультурных особенностей республики Башкортостан путем инновационных технологий.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Технология проектной деятельности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Технология проблемного метода обучения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Технология создания предметно пространственной среды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Информационно-коммуникационные технологии</a:t>
            </a:r>
          </a:p>
        </p:txBody>
      </p:sp>
      <p:pic>
        <p:nvPicPr>
          <p:cNvPr id="7" name="Рисунок 6" descr="C:\Users\Админ\Desktop\2017-09-06 ДЛЯ ГАРАЕВНЫ\20201214_1050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67" y="1138114"/>
            <a:ext cx="1669025" cy="165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D:\20201214_1126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9" y="2962471"/>
            <a:ext cx="2131222" cy="159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0200910_1032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89" y="1138114"/>
            <a:ext cx="2331990" cy="16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47664" y="2638711"/>
            <a:ext cx="176440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54038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6146" name="Picture 2" descr="D:\20201201_114159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89" y="4975695"/>
            <a:ext cx="2249849" cy="15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20210219_140243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94" y="3043590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IMG-20210226-WA00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88" y="4686860"/>
            <a:ext cx="1571583" cy="20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12768" cy="836712"/>
          </a:xfrm>
        </p:spPr>
        <p:txBody>
          <a:bodyPr>
            <a:noAutofit/>
          </a:bodyPr>
          <a:lstStyle/>
          <a:p>
            <a:pPr algn="ctr"/>
            <a:r>
              <a:rPr lang="ba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семьей и социальными институтами в части обучения и воспитания детей на башкирском языке</a:t>
            </a:r>
            <a:endParaRPr lang="ru-RU" sz="2400" dirty="0"/>
          </a:p>
        </p:txBody>
      </p:sp>
      <p:pic>
        <p:nvPicPr>
          <p:cNvPr id="5" name="Picture 3" descr="E:\img8.jpg"/>
          <p:cNvPicPr>
            <a:picLocks noChangeAspect="1" noChangeArrowheads="1"/>
          </p:cNvPicPr>
          <p:nvPr/>
        </p:nvPicPr>
        <p:blipFill>
          <a:blip r:embed="rId3" cstate="print"/>
          <a:srcRect l="18993" t="29733" r="19879" b="61812"/>
          <a:stretch>
            <a:fillRect/>
          </a:stretch>
        </p:blipFill>
        <p:spPr bwMode="auto">
          <a:xfrm rot="5400000">
            <a:off x="-3123220" y="3123220"/>
            <a:ext cx="6858000" cy="61156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254488"/>
              </p:ext>
            </p:extLst>
          </p:nvPr>
        </p:nvGraphicFramePr>
        <p:xfrm>
          <a:off x="3059832" y="1187936"/>
          <a:ext cx="3384376" cy="5550939"/>
        </p:xfrm>
        <a:graphic>
          <a:graphicData uri="http://schemas.openxmlformats.org/drawingml/2006/table">
            <a:tbl>
              <a:tblPr firstRow="1" firstCol="1" bandRow="1"/>
              <a:tblGrid>
                <a:gridCol w="947625"/>
                <a:gridCol w="243675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Социальные партнёры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Основные формы сотрудничества 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ИРО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КПП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Школьная библиотека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Коллективное посещение, встреча с библиотекарем, познавательные викторины на базе библиотеки  для детей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Газета 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Публикации в газетах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РДК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районном конкурсе, выступление детей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ФАП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медицинского обследования, связь медицинских работников по вопросам заболеваемости, противоэпидемические мероприятия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ГИБДД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занятий  по ПДД, консультирование, информирование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Музей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Экскурсии, встреча с сотрудниками музея, совместная организация выставок, конкурсов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Семья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Совместные праздники, консультации, участия в конкурсах, совместные субботники и экскурсии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D:\IMG-20210226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37" y="1325488"/>
            <a:ext cx="2339752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IMG-20210226-WA0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5" y="3081125"/>
            <a:ext cx="2115384" cy="15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WP_20170525_11_02_33_P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1" y="4738961"/>
            <a:ext cx="1128192" cy="20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IMG-20210226-WA0022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36" y="5000783"/>
            <a:ext cx="2283847" cy="17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IMG-20210226-WA0021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61" y="4738961"/>
            <a:ext cx="1128173" cy="20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20191118_1018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42" y="3081124"/>
            <a:ext cx="2304014" cy="17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IMG-20210226-WA00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41" y="1296330"/>
            <a:ext cx="2123728" cy="15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IMG-20210226-WA0042 (1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6" y="3081124"/>
            <a:ext cx="2114782" cy="15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39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49" y="0"/>
            <a:ext cx="8225926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ba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и достижения в образовательной деятельности </a:t>
            </a:r>
            <a:br>
              <a:rPr lang="ba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ДОО и детей</a:t>
            </a:r>
            <a: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</a:rPr>
              <a:t>Ссылка на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достижения: </a:t>
            </a:r>
            <a:r>
              <a:rPr lang="ba-RU" sz="1600" b="1" u="sng" dirty="0">
                <a:hlinkClick r:id="rId3"/>
              </a:rPr>
              <a:t>https://karakulevonshds.02edu.ru/school/school-life/gallery/209064</a:t>
            </a:r>
            <a:r>
              <a:rPr lang="ba-RU" sz="1600" b="1" u="sng" dirty="0" smtClean="0">
                <a:hlinkClick r:id="rId3"/>
              </a:rPr>
              <a:t>/</a:t>
            </a:r>
            <a:endParaRPr lang="ru-RU" sz="1600" dirty="0"/>
          </a:p>
        </p:txBody>
      </p:sp>
      <p:pic>
        <p:nvPicPr>
          <p:cNvPr id="5" name="Picture 3" descr="E:\img8.jpg"/>
          <p:cNvPicPr>
            <a:picLocks noChangeAspect="1" noChangeArrowheads="1"/>
          </p:cNvPicPr>
          <p:nvPr/>
        </p:nvPicPr>
        <p:blipFill>
          <a:blip r:embed="rId4" cstate="print"/>
          <a:srcRect l="18993" t="29733" r="19879" b="61812"/>
          <a:stretch>
            <a:fillRect/>
          </a:stretch>
        </p:blipFill>
        <p:spPr bwMode="auto">
          <a:xfrm rot="5400000">
            <a:off x="-3123220" y="3123220"/>
            <a:ext cx="6858000" cy="61156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619500" y="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836712"/>
            <a:ext cx="6102424" cy="445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2020 -2021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год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2019- 2020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год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2018 -2019 год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174" name="Picture 6" descr="G:\видео праздник грамоты\f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46" y="1251400"/>
            <a:ext cx="1207633" cy="16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G:\видео праздник грамоты\g 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09" y="1208310"/>
            <a:ext cx="1189905" cy="16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:\видео праздник грамоты\g 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60" y="1208309"/>
            <a:ext cx="1189906" cy="16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G:\видео праздник грамоты\gd 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06852"/>
            <a:ext cx="1200920" cy="16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G:\видео праздник грамоты\h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8" y="3258574"/>
            <a:ext cx="1232411" cy="169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G:\видео праздник грамоты\h 0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60" y="5206852"/>
            <a:ext cx="1163431" cy="15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G:\видео праздник грамоты\h 0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9237"/>
            <a:ext cx="1181958" cy="162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G:\видео праздник грамоты\k 00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50" y="3283569"/>
            <a:ext cx="1196050" cy="1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G:\Новая папка\8 00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52" y="5206853"/>
            <a:ext cx="1175453" cy="16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G:\Новая папка\66 0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87" y="5206852"/>
            <a:ext cx="1172001" cy="16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G:\Новая папка\j 0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36" y="3261735"/>
            <a:ext cx="1204682" cy="16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G:\Новая папка\j 00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68" y="3264194"/>
            <a:ext cx="1191963" cy="16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D:\рина 20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31" y="1251399"/>
            <a:ext cx="2267744" cy="16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C:\Users\Admin\Pictures\2019-11-05 грамота\2020-06-04 Як Булат\Як Булат 00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64" y="3246705"/>
            <a:ext cx="1193949" cy="16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D:\2018 ариево трио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06854"/>
            <a:ext cx="1131304" cy="15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1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912768" cy="836712"/>
          </a:xfrm>
        </p:spPr>
        <p:txBody>
          <a:bodyPr>
            <a:normAutofit/>
          </a:bodyPr>
          <a:lstStyle/>
          <a:p>
            <a:pPr algn="ctr"/>
            <a: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Активные ссылки на публикации</a:t>
            </a:r>
            <a:endParaRPr lang="ru-RU" sz="2900" dirty="0"/>
          </a:p>
        </p:txBody>
      </p:sp>
      <p:pic>
        <p:nvPicPr>
          <p:cNvPr id="5" name="Picture 3" descr="E:\img8.jpg"/>
          <p:cNvPicPr>
            <a:picLocks noChangeAspect="1" noChangeArrowheads="1"/>
          </p:cNvPicPr>
          <p:nvPr/>
        </p:nvPicPr>
        <p:blipFill>
          <a:blip r:embed="rId3" cstate="print"/>
          <a:srcRect l="18993" t="29733" r="19879" b="61812"/>
          <a:stretch>
            <a:fillRect/>
          </a:stretch>
        </p:blipFill>
        <p:spPr bwMode="auto">
          <a:xfrm rot="5400000">
            <a:off x="-3123220" y="3123220"/>
            <a:ext cx="6858000" cy="611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766376"/>
            <a:ext cx="853244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ООД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Бөжәктәр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nsportal.ru/detskiy-sad/okruzhayushchiy-mir/2021/03/01/odd-okruzhayushchiy-mir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Икмәк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беҙгә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ҡайҙан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килгән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https://nsportal.ru/detskiy-sad/okruzhayushchiy-mir/2021/03/01/odd-okruzhayushchiy-mir-0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Айгөлд</a:t>
            </a:r>
            <a:r>
              <a:rPr lang="ba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 шары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nsportal.ru/detskiy-sad/risovanie/2021/02/25/izo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Беҙҙең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бесәй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nsportal.ru/detskiy-sad/okruzhayushchiy-mir/2021/02/25/odd-okruzhayushchiy-mir</a:t>
            </a:r>
            <a:endParaRPr lang="ba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Ҡаҙ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өмәһе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://infourok.ru/bajram-%D2%A1a%D2%99-%D3%A9m%D3%99%D2%BBe-%D3%A9lk%D3%99nd%D3%99r-t%D3%A9rk%D3%A9m%D3%A9-5069731.html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 по ПДД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“Юл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билдәләре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иленә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сәйәхәт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infourok.ru/yul-h%D3%99%D2%AFef%D2%BBe%D2%99lege-bujynsa-ojoshtorou-eshm%D3%99k%D3%99rlege-yul-bild%D3%99l%D3%99re-ilen%D3%99-s%D3%99j%D3%99h%D3%99t-5069829.html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://infourok.ru/ata-%D3%99s%D3%99l%D3%99r-%D3%A9s%D3%A9n-%D3%99%D2%A3g%D3%99m%D3%99-5069890.html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Контакте: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1"/>
              </a:rPr>
              <a:t>https://vk.com/club194431329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Участие в конкурсе "Малыши - против гриппа и простуды ": 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2"/>
              </a:rPr>
              <a:t>https://vk.com/wall-194431329_336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Публикация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газете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Дуванский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вестник»: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3"/>
              </a:rPr>
              <a:t>https://duv-vest.rbsmi.ru/articles/obshchestvo/V-Karakulevskom-detsadu-proshla-improvizatsiya-obryada--a--m-e-589842/?utm_source=vk&amp;utm_medium=social&amp;utm_campaign=78658290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игра: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4"/>
              </a:rPr>
              <a:t>https://vk.com/wall-194431329_332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Участие в конкурсе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Гариповские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чтения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1400" u="sng" dirty="0">
                <a:hlinkClick r:id="rId15"/>
              </a:rPr>
              <a:t>https://</a:t>
            </a:r>
            <a:r>
              <a:rPr lang="ru-RU" sz="1400" u="sng" dirty="0" smtClean="0">
                <a:hlinkClick r:id="rId15"/>
              </a:rPr>
              <a:t>vk.com/wall-194431329_361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sz="1400" dirty="0">
                <a:latin typeface="Times New Roman" pitchFamily="18" charset="0"/>
                <a:cs typeface="Times New Roman" pitchFamily="18" charset="0"/>
              </a:rPr>
              <a:t>Выставка “Сказочная осень”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6"/>
              </a:rPr>
              <a:t>https://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nsportal.ru/detskiy-sad/raznoe/2020/11/13/kurgzm-kozgo-mogzhiz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флешмобе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«Чтение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стихов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Р.Гарипова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7"/>
              </a:rPr>
              <a:t>https://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vk.com/wall-194431329_341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конкурсе рисунков «Я рисую Башкортостан»: </a:t>
            </a:r>
            <a:r>
              <a:rPr lang="ru-RU" sz="1400" u="sng" dirty="0">
                <a:hlinkClick r:id="rId18"/>
              </a:rPr>
              <a:t>https://vk.com/wall-182687918_7463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Участие в конкурсе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19"/>
              </a:rPr>
              <a:t>Салауат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9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19"/>
              </a:rPr>
              <a:t>рухы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9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19"/>
              </a:rPr>
              <a:t>беҙҙең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9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19"/>
              </a:rPr>
              <a:t>йөрәктәрҙә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!»: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0"/>
              </a:rPr>
              <a:t>https://vk.com/wall-194431329_305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Бөйөк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Еңеүҙең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йыллығы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1"/>
              </a:rPr>
              <a:t>https://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1"/>
              </a:rPr>
              <a:t>vk.com/wall-194431329_131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https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2"/>
              </a:rPr>
              <a:t>://pицо./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2"/>
              </a:rPr>
              <a:t>pф/result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https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3"/>
              </a:rPr>
              <a:t>://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3"/>
              </a:rPr>
              <a:t>vpo-doverie.ru/result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Публикация </a:t>
            </a:r>
            <a:r>
              <a:rPr lang="ru-RU" sz="1400" dirty="0"/>
              <a:t>в </a:t>
            </a:r>
            <a:r>
              <a:rPr lang="ru-RU" sz="1400" dirty="0" smtClean="0"/>
              <a:t>журнале «</a:t>
            </a:r>
            <a:r>
              <a:rPr lang="ru-RU" sz="1400" dirty="0" err="1" smtClean="0"/>
              <a:t>Акбузат</a:t>
            </a:r>
            <a:r>
              <a:rPr lang="ru-RU" sz="1400" dirty="0" smtClean="0"/>
              <a:t>» </a:t>
            </a:r>
            <a:r>
              <a:rPr lang="ru-RU" sz="1400" dirty="0"/>
              <a:t> </a:t>
            </a:r>
            <a:r>
              <a:rPr lang="ru-RU" sz="1400" u="sng" dirty="0" smtClean="0">
                <a:hlinkClick r:id="rId24"/>
              </a:rPr>
              <a:t>https</a:t>
            </a:r>
            <a:r>
              <a:rPr lang="ru-RU" sz="1400" u="sng" dirty="0">
                <a:hlinkClick r:id="rId24"/>
              </a:rPr>
              <a:t>://vk.com/wall-194431329_354</a:t>
            </a:r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1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128792" cy="4077072"/>
          </a:xfrm>
        </p:spPr>
        <p:txBody>
          <a:bodyPr>
            <a:noAutofit/>
          </a:bodyPr>
          <a:lstStyle/>
          <a:p>
            <a:pPr algn="ctr"/>
            <a:r>
              <a:rPr lang="ba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dirty="0"/>
          </a:p>
        </p:txBody>
      </p:sp>
      <p:pic>
        <p:nvPicPr>
          <p:cNvPr id="5" name="Picture 3" descr="E:\img8.jpg"/>
          <p:cNvPicPr>
            <a:picLocks noChangeAspect="1" noChangeArrowheads="1"/>
          </p:cNvPicPr>
          <p:nvPr/>
        </p:nvPicPr>
        <p:blipFill>
          <a:blip r:embed="rId3" cstate="print"/>
          <a:srcRect l="18993" t="29733" r="19879" b="61812"/>
          <a:stretch>
            <a:fillRect/>
          </a:stretch>
        </p:blipFill>
        <p:spPr bwMode="auto">
          <a:xfrm rot="5400000">
            <a:off x="-3123220" y="3123220"/>
            <a:ext cx="6858000" cy="611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6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4608512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Статистические данные ДОО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E:\img8.jpg"/>
          <p:cNvPicPr>
            <a:picLocks noChangeAspect="1" noChangeArrowheads="1"/>
          </p:cNvPicPr>
          <p:nvPr/>
        </p:nvPicPr>
        <p:blipFill>
          <a:blip r:embed="rId3" cstate="print"/>
          <a:srcRect l="18993" t="29733" r="19879" b="61812"/>
          <a:stretch>
            <a:fillRect/>
          </a:stretch>
        </p:blipFill>
        <p:spPr bwMode="auto">
          <a:xfrm rot="5400000">
            <a:off x="-3126588" y="3135812"/>
            <a:ext cx="6858000" cy="61156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33788" y="-4554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Охват обучения воспитанников  на башкирском языке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кадрами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педагогический состав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знанием башкирского языка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123744"/>
              </p:ext>
            </p:extLst>
          </p:nvPr>
        </p:nvGraphicFramePr>
        <p:xfrm>
          <a:off x="1419777" y="721630"/>
          <a:ext cx="7054534" cy="1098885"/>
        </p:xfrm>
        <a:graphic>
          <a:graphicData uri="http://schemas.openxmlformats.org/drawingml/2006/table">
            <a:tbl>
              <a:tblPr firstRow="1" firstCol="1" bandRow="1"/>
              <a:tblGrid>
                <a:gridCol w="1835188"/>
                <a:gridCol w="1670793"/>
                <a:gridCol w="1483476"/>
                <a:gridCol w="2065077"/>
              </a:tblGrid>
              <a:tr h="29541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2018-2019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2019-2020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2020-2021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0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групп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детей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Национальный состав: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башкирский язык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0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Охват обучения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49029"/>
              </p:ext>
            </p:extLst>
          </p:nvPr>
        </p:nvGraphicFramePr>
        <p:xfrm>
          <a:off x="683568" y="2132856"/>
          <a:ext cx="8280919" cy="4248472"/>
        </p:xfrm>
        <a:graphic>
          <a:graphicData uri="http://schemas.openxmlformats.org/drawingml/2006/table">
            <a:tbl>
              <a:tblPr firstRow="1" firstCol="1" bandRow="1"/>
              <a:tblGrid>
                <a:gridCol w="1152128"/>
                <a:gridCol w="1368152"/>
                <a:gridCol w="4777505"/>
                <a:gridCol w="983134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Образование, квалификационная категория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конкурсах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Авторские разработки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Ярмухаметова Гзелия Мансуровна, директор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Образование высшее, «БГПУ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им.М.Акмуллы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»;</a:t>
                      </a:r>
                      <a:endParaRPr lang="ru-RU" sz="800" dirty="0">
                        <a:effectLst/>
                        <a:latin typeface="Courier New"/>
                        <a:ea typeface="Times New Roman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высшая квалификационная категория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член жюри, районного конкурса «Здравствуй, здравствуй, сказка»</a:t>
                      </a: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 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районного конкурса «Лучший руководитель ДОУ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Дуванского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 участия в Международной образовательной акции «Международный диктант по башкирскому языку».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ООП ДОО, Программа развития ДОУ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Абдуллина Роза Гараевна, воспитатель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СПО, «Месягутовское педагогическое училище», 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 квалификационная категория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грамота за участие  «Дидактические пособия, развивающие игрушки своими руками, как средство обучения в условиях ФГОС ДО».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сертификат за участие в Международной образовательной акции «Международный диктант по башкирскому языку».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-сертификат за участие в районном  конкурсе чтецов стихотворений «Февраль. Буран. Рами».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Кукла «Ай</a:t>
                      </a:r>
                      <a:r>
                        <a:rPr lang="ba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сылыу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ba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для развития мелкой моторики.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Ахметьянова Дильбар Даяновна, воспитатель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СПО, ГБОУ «Меягутовский педагогический колледж», 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первая квалификационная категория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грамота за 2 место  «Дидактические пособия, развивающие игрушки своими руками, как средство обучения в условиях ФГОС ДО».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грамота за плодотворный, творческий труд в деле обучения и воспитания подрастающего поколения, Отдел образования;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сертификат организатора всероссийской олимпиады «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Эколята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молодые защитники природы»;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благодарственное письмо за активное участие и подготовку победителей в конкурсе «Творческий поиск»;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почетная грамота за активную работу по изучению истории, культуры, традиций, языка и по развитию социальной, духовной жизни башкирского народа, Курултай башкир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Дуванского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района.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сертификат XI Всероссийской научно – практической конференции «Современное дошкольное и начальное образование: традиции и инновации» Министерство науки и высшего образования РФ ФГБОУ ВО «БГУ».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грамота в День дошкольного работника. МБОУ НШ-ДЕТСКИЙ САД Д.КАРАКУЛЕВО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благодарственное письмо от ФМБОУ лицей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с.Месягутово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СОШ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с.Ариево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им.М.Нафикова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диплом за 3 место на международном конкурсе «Фотон».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Развивающие пособие логико математической направленности «Математический калейдоскоп», фетровая книжка.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Лепбук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ba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Страна птиц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8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Сагадиева Гульшат Ильшатовна,  воспитатель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Образование высшее, Башкирский государственный университет, первая квалификационная категория</a:t>
                      </a:r>
                      <a:endParaRPr lang="ru-RU" sz="800" dirty="0">
                        <a:effectLst/>
                        <a:latin typeface="Courier New"/>
                        <a:ea typeface="Times New Roman"/>
                        <a:cs typeface="Courier New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грамота за участие  «Дидактические пособия, развивающие игрушки своими руками, как средство обучения в условиях ФГОС ДО».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сертификат за участия в Международной образовательной акции «Международный диктант по башкирскому языку».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сертификат за участие в районном  конкурсе чтецов стихотворений «Февраль. Буран. Рами».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грамота за 3 место  в районном смотре – конкурса предметно-развивающей среды, театральных уголков «Волшебный мир театра».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Авторская игра «Одень куклу»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Айгуль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Батыр в башкирскую одежду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Лепбук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«Я люблю сказки»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11" marR="38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525713" y="-820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Охват обучением на башкирском языке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Кадровый состав со знанием башкирского языка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58712" y="1757597"/>
            <a:ext cx="597666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Кадровый состав со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знанием башкирского языка 100%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78018" y="378729"/>
            <a:ext cx="342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Охват обучением на башкирском языке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9176" cy="522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Ведение сайта ДОО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E:\img8.jpg"/>
          <p:cNvPicPr>
            <a:picLocks noChangeAspect="1" noChangeArrowheads="1"/>
          </p:cNvPicPr>
          <p:nvPr/>
        </p:nvPicPr>
        <p:blipFill>
          <a:blip r:embed="rId3" cstate="print"/>
          <a:srcRect l="18993" t="29733" r="19879" b="61812"/>
          <a:stretch>
            <a:fillRect/>
          </a:stretch>
        </p:blipFill>
        <p:spPr bwMode="auto">
          <a:xfrm rot="5400000">
            <a:off x="-3126588" y="3135812"/>
            <a:ext cx="6858000" cy="611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6233" y="764703"/>
            <a:ext cx="59928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Сайт МБОУ НШ –Д/С Д. КАРАКУЛЕВО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ведется в соответствии с приказом Федеральной службы по надзору в сфере образования и науки от 14.08.2020 г. № 831 «Об утверждении Требований к структуре официального сайта образовательной организации в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информационно-телекоммуникационной сети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«Интернет» и формату представлений информации».  Сайт ведется на двух языках:  на башкирском 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русском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так же и основные документы на двух языках.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Ссылка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 сайт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https://karakulevonshds.02edu.ru/school/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C:\Users\admin\Downloads\Screenshot_20210301-201915_Chro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43" y="764704"/>
            <a:ext cx="2534957" cy="52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20210301_203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33" y="4827132"/>
            <a:ext cx="3168352" cy="20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20210301_2031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2" y="3618424"/>
            <a:ext cx="3451711" cy="194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1276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 </a:t>
            </a:r>
            <a:r>
              <a:rPr lang="ba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программы дошкольного образования</a:t>
            </a:r>
            <a:endParaRPr lang="ru-RU" sz="2900" dirty="0"/>
          </a:p>
        </p:txBody>
      </p:sp>
      <p:pic>
        <p:nvPicPr>
          <p:cNvPr id="5" name="Picture 3" descr="E:\img8.jpg"/>
          <p:cNvPicPr>
            <a:picLocks noChangeAspect="1" noChangeArrowheads="1"/>
          </p:cNvPicPr>
          <p:nvPr/>
        </p:nvPicPr>
        <p:blipFill>
          <a:blip r:embed="rId3" cstate="print"/>
          <a:srcRect l="18993" t="29733" r="19879" b="61812"/>
          <a:stretch>
            <a:fillRect/>
          </a:stretch>
        </p:blipFill>
        <p:spPr bwMode="auto">
          <a:xfrm rot="5400000">
            <a:off x="-3123220" y="3123220"/>
            <a:ext cx="6858000" cy="6115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764705"/>
            <a:ext cx="842493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just"/>
            <a:r>
              <a:rPr lang="ru-RU" sz="1400" dirty="0">
                <a:solidFill>
                  <a:srgbClr val="000000"/>
                </a:solidFill>
                <a:latin typeface="Times New Roman"/>
              </a:rPr>
              <a:t>Основная образовательная  программа МБОУ НШ –Д/С Д. КАРАКУЛЕВО разрабатывалась в соответствии с Федеральным законом от 29 декабря 2012 г. № 273-ФЗ «Об образовании в Российской Федерации», Федеральным государственным образовательным стандартом дошкольного образования (Приказ №1155 от 17 октября 2013 года);  с учетом инновационной программы дошкольного образования  «От рождения до школы» под редакцией Н.Е.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Вераксы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, Т.С. Комаровой, Э.М.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Дорофевой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; региональной программой «Башкортостан – моя родина»  под ред.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Азнабаевой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Ф.Г.,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Альбековой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Г.Ш.,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Буранбаева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А.Р.,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Муртаева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К.Ф.; парциальной программой обучения русской разговорной речи в башкирских детских дошкольных образовательных учреждениях  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Давлетбаева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Р. Г.,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Азнабаева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Ф. Г., Каримова Я. С.,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Кагарманова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Ф.; парциальной программой  «Рисуй со мной»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Е.А.Дудко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. Программа разработана на башкирском и русском языке.</a:t>
            </a:r>
            <a:endParaRPr lang="ru-RU" sz="1400" dirty="0">
              <a:solidFill>
                <a:srgbClr val="333333"/>
              </a:solidFill>
              <a:latin typeface="Arial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/>
              </a:rPr>
              <a:t>Основная образовательная программа  охватывает возраст детей от 2 мес. до 8 лет.   </a:t>
            </a:r>
            <a:endParaRPr lang="ru-RU" sz="1400" dirty="0">
              <a:solidFill>
                <a:srgbClr val="333333"/>
              </a:solidFill>
              <a:latin typeface="Arial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Times New Roman"/>
              </a:rPr>
              <a:t>Программа обеспечивает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развитие личности детей дошкольного возраста в различных видах общения и деятельности с учетом их возрастных, индивидуальных, психологических и физиологических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особенностей. Ссылка ООП: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ba-RU" sz="1400" b="1" u="sng" dirty="0">
                <a:hlinkClick r:id="rId4"/>
              </a:rPr>
              <a:t>https://karakulevonshds.02edu.ru/school/about/education/opisanie-obrazovatelnoy-programmy-s-prilozheniem-ee-kopii/</a:t>
            </a:r>
            <a:endParaRPr lang="ru-RU" sz="1400" dirty="0"/>
          </a:p>
        </p:txBody>
      </p:sp>
      <p:pic>
        <p:nvPicPr>
          <p:cNvPr id="1032" name="Picture 8" descr="D:\IMG-20210225-WA00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5400600" cy="26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0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912768" cy="476672"/>
          </a:xfrm>
        </p:spPr>
        <p:txBody>
          <a:bodyPr>
            <a:normAutofit/>
          </a:bodyPr>
          <a:lstStyle/>
          <a:p>
            <a:pPr algn="ctr"/>
            <a:r>
              <a:rPr lang="ba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 –методическое сопрвождение ООП ДО</a:t>
            </a:r>
            <a:endParaRPr lang="ru-RU" sz="2400" dirty="0"/>
          </a:p>
        </p:txBody>
      </p:sp>
      <p:pic>
        <p:nvPicPr>
          <p:cNvPr id="5" name="Picture 3" descr="E:\img8.jpg"/>
          <p:cNvPicPr>
            <a:picLocks noChangeAspect="1" noChangeArrowheads="1"/>
          </p:cNvPicPr>
          <p:nvPr/>
        </p:nvPicPr>
        <p:blipFill>
          <a:blip r:embed="rId3" cstate="print"/>
          <a:srcRect l="18993" t="29733" r="19879" b="61812"/>
          <a:stretch>
            <a:fillRect/>
          </a:stretch>
        </p:blipFill>
        <p:spPr bwMode="auto">
          <a:xfrm rot="5400000">
            <a:off x="-3123220" y="3123220"/>
            <a:ext cx="6858000" cy="6115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548680"/>
            <a:ext cx="842493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Научно-методическое сопровождение основной образовательной программы МБОУ НШ – Д/С Д. КАРАКУЛЕВО: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- Федеральный закон от 29.12.2012 г. № 273-ФЗ «Об образовании в Российской Федерации»;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- Федеральный государственный образовательный стандарт дошкольного образования (Утвержден приказом Министерства образования и науки Российской Федерации от 17 октября 2013 г. N 1155);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- Приказ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Минобрнауки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России от 30.08.2013 г. № 1014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образования»;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- Закон Республики Башкортостан «Об образовании в Республике Башкортостан» от 01.07.2013г. № 696-з;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- Письмо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Минобрнауки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России от 07.06.2013 г. № ИР-535/07 «О коррекционном и инклюзивном образовании детей»;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- «Санитарно-эпидемиологические требования к устройству, содержанию и организации режима работы дошкольных образовательных организаций» (СанПиН 2.4.1.3049-13) ;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- Устав МБОУ НШ – Д/С Д. КАРАКУЛЕВО;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Программа разработана на основе программы дошкольного образования «От рождения до школы» под редакцией Н.Е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Вераксы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Т.С.Комаровой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Э.М.Дорофеевой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Приоритетные направления в образовательной деятельности МБОУ НШ – Д/С Д. КАРАКУЛЕВО: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1. художественно-эстетическое развитие - становление эстетического отношение детей к окружающему миру через восприятие искусства, художественной 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литературы,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музыки, мира природы.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2. физическое развитие - приобретение опыта двигательной деятельности детей, формирование у них начальных 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представлений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о ЗОЖ.</a:t>
            </a:r>
            <a:endParaRPr lang="ru-RU" sz="11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3075" name="Picture 3" descr="D:\20201214_1046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94" y="4854300"/>
            <a:ext cx="2075723" cy="164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image.jimcdn.com/app/cms/image/transf/dimension=322x1024:format=jpg/path/s6329bc71a7c032aa/image/i5f8e35d65cc99d16/version/1449148185/ima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77" y="3459053"/>
            <a:ext cx="2252335" cy="172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 descr="D:\20200918_0957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35844"/>
            <a:ext cx="197768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6E42~1\AppData\Local\Temp\Rar$DIa5052.13823\20201201_161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44" y="4834552"/>
            <a:ext cx="2175745" cy="17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912768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Календарно – тематическое планирование содержания ООП ДО</a:t>
            </a:r>
            <a:endParaRPr lang="ru-RU" sz="2900" dirty="0"/>
          </a:p>
        </p:txBody>
      </p:sp>
      <p:pic>
        <p:nvPicPr>
          <p:cNvPr id="5" name="Picture 3" descr="E:\img8.jpg"/>
          <p:cNvPicPr>
            <a:picLocks noChangeAspect="1" noChangeArrowheads="1"/>
          </p:cNvPicPr>
          <p:nvPr/>
        </p:nvPicPr>
        <p:blipFill>
          <a:blip r:embed="rId3" cstate="print"/>
          <a:srcRect l="18993" t="29733" r="19879" b="61812"/>
          <a:stretch>
            <a:fillRect/>
          </a:stretch>
        </p:blipFill>
        <p:spPr bwMode="auto">
          <a:xfrm rot="5400000">
            <a:off x="-3123220" y="3123220"/>
            <a:ext cx="6858000" cy="611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20072" y="836711"/>
            <a:ext cx="374441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План -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это индивидуальный документ педагога, поэтому он самостоятельно может  включать в него материалы необходимые для более эффективной работы.</a:t>
            </a: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Планирование 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– это заблаговременное определение порядка, последовательности осуществления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-образовательной работы с указанием необходимых условий, используемых средств, форм и методов. От того, насколько продумано, грамотно осуществлено планирование, зависит эффективность</a:t>
            </a:r>
          </a:p>
        </p:txBody>
      </p:sp>
      <p:pic>
        <p:nvPicPr>
          <p:cNvPr id="2050" name="Picture 2" descr="C:\Users\НШ Абдрашитово\Desktop\наш сайт\на сайт\ббэ старш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7080"/>
            <a:ext cx="5148064" cy="364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Ш Абдрашитово\Desktop\наш сайт\на сайт\ббэ старш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2" y="847600"/>
            <a:ext cx="4642459" cy="32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4077072"/>
            <a:ext cx="36724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-образовательной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работы в целом.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Планирование воспитательной работы основывается на сотрудничестве педагога, детского коллектива и родителей, на осмыслении ими целей и своих задач в совместной деятельности, на желании сделать жизнь в детском саду интересной, полезной, творческой.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Календарно-тематический план</a:t>
            </a:r>
            <a:r>
              <a:rPr lang="ba-RU" sz="1300" dirty="0">
                <a:latin typeface="Times New Roman" pitchFamily="18" charset="0"/>
                <a:cs typeface="Times New Roman" pitchFamily="18" charset="0"/>
              </a:rPr>
              <a:t> в МБОУ НШ – Д/С Д. КАРАКУЛЕВО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ведется на родном башкирском языке.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Ссылка: </a:t>
            </a:r>
            <a:r>
              <a:rPr lang="en-US" sz="1300" dirty="0">
                <a:latin typeface="Times New Roman" pitchFamily="18" charset="0"/>
                <a:cs typeface="Times New Roman" pitchFamily="18" charset="0"/>
                <a:hlinkClick r:id="rId6"/>
              </a:rPr>
              <a:t>https://disk.yandex.ru/i/bG4gcowgaBmydw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6858000"/>
          </a:xfrm>
        </p:spPr>
        <p:txBody>
          <a:bodyPr>
            <a:normAutofit fontScale="90000"/>
          </a:bodyPr>
          <a:lstStyle/>
          <a:p>
            <a:r>
              <a:rPr lang="ba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Авторские методические и иные разработки</a:t>
            </a:r>
            <a:r>
              <a:rPr lang="ba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ba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Страна птиц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закрепление элементарных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представлений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 птицах, их образе жизни, характерных признаках (внешний вид, название, повадки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жилья) связи с окружающей средой, роли человека в жизни птиц.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пособие является средством развивающего обучения.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многофункциональная развивающая книга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фетра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«Математический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калейдоскоп»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интересными элементами, позволяющий решать задачи развития ребенка. Пособие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использовано для детей разных возрастов, позволяет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учитывать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особенности развития ребенка, подходит для работы с детьми ОВЗ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Вариации упражнений не имеют предела. 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Авторский </a:t>
            </a:r>
            <a:r>
              <a:rPr lang="ba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лэтбук </a:t>
            </a:r>
            <a:r>
              <a:rPr lang="ba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«Одень </a:t>
            </a:r>
            <a:r>
              <a:rPr lang="ba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ba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атыра и </a:t>
            </a:r>
            <a:r>
              <a:rPr lang="ba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Айгуль» -</a:t>
            </a:r>
            <a:r>
              <a:rPr lang="ba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представления о предметах одежды, их видах, назначении.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творческое мышление, память, связную речь. Формировать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и обобщающее понятие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«Башкирская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«Головные уборы». Расширить и активизировать словарь по теме,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назначением одежды.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взаимопомощи, бережного отношения к вещам.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Авторский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ba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люблю сказки» </a:t>
            </a:r>
            <a:r>
              <a:rPr lang="ba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a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</a:t>
            </a:r>
            <a:r>
              <a:rPr lang="ba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способностей </a:t>
            </a:r>
            <a:r>
              <a:rPr lang="ba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посредством развивающих заданий и игр, закрепление </a:t>
            </a:r>
            <a:r>
              <a:rPr lang="ba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ba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знаний детей о сказках . Развивает мышление, любознательность, </a:t>
            </a:r>
            <a:r>
              <a:rPr lang="ba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наблюдательность</a:t>
            </a:r>
            <a:r>
              <a:rPr lang="ba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тренирует память, внимание, решает нравственные задачи.</a:t>
            </a:r>
            <a:br>
              <a:rPr lang="ba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Авторская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башкирская кукла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«Ай</a:t>
            </a:r>
            <a:r>
              <a:rPr lang="ba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сылыу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играя с этой игрушкой,  называть одежду башкирского народа, одевая,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раздевая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моторику рук с помощью крючков,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липучек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кнопок потайных,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учить заплетать косички, завязывать в бабочку фартук, нагрудник;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любовь башкирскому народу, к ее национальной одежде, вызвать желание играть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этой игрушкой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Авторская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игрушка «Пирамида»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 детей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эту игрушку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умению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считать, также обратно, определять цвета, формы-круги,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размеры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больше-меньше),  также играя развивать моторику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 (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круги на липучках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воспитывать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и любовь к игрушке, вызвать желание играть. </a:t>
            </a:r>
            <a:endParaRPr lang="ru-RU" sz="2900" dirty="0"/>
          </a:p>
        </p:txBody>
      </p:sp>
      <p:pic>
        <p:nvPicPr>
          <p:cNvPr id="5" name="Picture 3" descr="E:\img8.jpg"/>
          <p:cNvPicPr>
            <a:picLocks noChangeAspect="1" noChangeArrowheads="1"/>
          </p:cNvPicPr>
          <p:nvPr/>
        </p:nvPicPr>
        <p:blipFill>
          <a:blip r:embed="rId3" cstate="print"/>
          <a:srcRect l="18993" t="29733" r="19879" b="61812"/>
          <a:stretch>
            <a:fillRect/>
          </a:stretch>
        </p:blipFill>
        <p:spPr bwMode="auto">
          <a:xfrm rot="5400000">
            <a:off x="-3123220" y="3123220"/>
            <a:ext cx="6858000" cy="611560"/>
          </a:xfrm>
          <a:prstGeom prst="rect">
            <a:avLst/>
          </a:prstGeom>
          <a:noFill/>
        </p:spPr>
      </p:pic>
      <p:pic>
        <p:nvPicPr>
          <p:cNvPr id="7" name="Рисунок 6" descr="C:\Users\Admin\AppData\Local\Temp\Rar$DIa0.032\20201013_1117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52" y="1227994"/>
            <a:ext cx="1528752" cy="107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20210225_0947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64" y="340688"/>
            <a:ext cx="1550659" cy="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дмин\Downloads\IMG-20210225-WA0007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60" y="2301332"/>
            <a:ext cx="1685468" cy="115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дмин\Downloads\IMG-20210225-WA0009 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61" y="3318028"/>
            <a:ext cx="1697162" cy="110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20210225_1121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88" y="4221088"/>
            <a:ext cx="866256" cy="13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210225_1120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57" y="5085184"/>
            <a:ext cx="737937" cy="16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2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912768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этнокультурная предметно – пространственная среда ДОО</a:t>
            </a:r>
            <a:endParaRPr lang="ru-RU" sz="2900" dirty="0"/>
          </a:p>
        </p:txBody>
      </p:sp>
      <p:pic>
        <p:nvPicPr>
          <p:cNvPr id="5" name="Picture 3" descr="E:\img8.jpg"/>
          <p:cNvPicPr>
            <a:picLocks noChangeAspect="1" noChangeArrowheads="1"/>
          </p:cNvPicPr>
          <p:nvPr/>
        </p:nvPicPr>
        <p:blipFill>
          <a:blip r:embed="rId3" cstate="print"/>
          <a:srcRect l="18993" t="29733" r="19879" b="61812"/>
          <a:stretch>
            <a:fillRect/>
          </a:stretch>
        </p:blipFill>
        <p:spPr bwMode="auto">
          <a:xfrm rot="5400000">
            <a:off x="-3123220" y="3123220"/>
            <a:ext cx="6858000" cy="611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92697"/>
            <a:ext cx="820891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Times New Roman"/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Первостепенное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в нашей работе - воссоздание неповторимой  башкирской национальной среды, с помощью которой ребёнок как бы входит в мир национального фольклора, языка, уклада жизни. Вся группа оформлена в национально-регионального стиле. Каждый центр в обязательном порядке содержит национальные атрибуты: башкирская юрта, колыбель, сундук, коромысла, посуда, подносы, национальные музыкальные инструменты, национальная одежда, предметы обихода, папками с разновидностями национальных костюмов, предметами труда (самовар, прялка и многое другое), </a:t>
            </a:r>
            <a:r>
              <a:rPr lang="ba-RU" sz="1200" dirty="0">
                <a:latin typeface="Times New Roman"/>
                <a:ea typeface="Calibri"/>
                <a:cs typeface="Times New Roman"/>
              </a:rPr>
              <a:t>картотека башкирских народных игры ,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помогающими знакомить детей с историей, культурой, трудом, бытом разных народов, которым отводится особое место в формировании этнокультурной компетентности у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дошкольников.</a:t>
            </a:r>
            <a:endParaRPr lang="ru-RU" sz="1200" dirty="0"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 мини-музее представлены предметы народно – прикладного искусства, куклы в национальных костюмах, башкирские национальные инструменты, посуда. Экспонаты в мини-музей были собраны при поддержке и помощи родителей и собственными силами. Все это позволяет детям соприкоснуться с «живыми источниками» народной культуры, обогатить представления детей о быте народа, дает возможность отражать свои впечатления в играх.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5126" name="Picture 6" descr="D:\IMG-20210115-WA0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93" y="5194036"/>
            <a:ext cx="219740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0210226_1514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88" y="3384374"/>
            <a:ext cx="2016224" cy="14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210226_1519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13212"/>
            <a:ext cx="1602380" cy="34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0210226_1515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61" y="3382881"/>
            <a:ext cx="2164381" cy="149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0210226_1517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31" y="3409896"/>
            <a:ext cx="1513237" cy="328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IMG-20210226-WA004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72" y="5194035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5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912768" cy="7101408"/>
          </a:xfrm>
        </p:spPr>
        <p:txBody>
          <a:bodyPr>
            <a:normAutofit fontScale="90000"/>
          </a:bodyPr>
          <a:lstStyle/>
          <a:p>
            <a: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Оснащенность ДОО современными интерактивными средствами обучения</a:t>
            </a:r>
            <a:b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ноутбук</a:t>
            </a:r>
            <a:b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интерактивная доска</a:t>
            </a:r>
            <a:b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компьютер</a:t>
            </a:r>
            <a:b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телевизор</a:t>
            </a:r>
            <a:b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магнитофон</a:t>
            </a:r>
            <a:b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колонка</a:t>
            </a:r>
            <a:b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проектор</a:t>
            </a:r>
            <a:br>
              <a:rPr lang="ba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dirty="0"/>
          </a:p>
        </p:txBody>
      </p:sp>
      <p:pic>
        <p:nvPicPr>
          <p:cNvPr id="5" name="Picture 3" descr="E:\img8.jpg"/>
          <p:cNvPicPr>
            <a:picLocks noChangeAspect="1" noChangeArrowheads="1"/>
          </p:cNvPicPr>
          <p:nvPr/>
        </p:nvPicPr>
        <p:blipFill>
          <a:blip r:embed="rId3" cstate="print"/>
          <a:srcRect l="18993" t="29733" r="19879" b="61812"/>
          <a:stretch>
            <a:fillRect/>
          </a:stretch>
        </p:blipFill>
        <p:spPr bwMode="auto">
          <a:xfrm rot="5400000">
            <a:off x="-3123220" y="3123220"/>
            <a:ext cx="6858000" cy="611560"/>
          </a:xfrm>
          <a:prstGeom prst="rect">
            <a:avLst/>
          </a:prstGeom>
          <a:noFill/>
        </p:spPr>
      </p:pic>
      <p:pic>
        <p:nvPicPr>
          <p:cNvPr id="2050" name="Picture 2" descr="D:\20201126_162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84" y="4535241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201203_1608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84" y="1196752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20210226_0923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49055"/>
            <a:ext cx="3240360" cy="149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MG-20210226-WA00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82487"/>
            <a:ext cx="1952006" cy="260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0210217_1037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7" y="3933056"/>
            <a:ext cx="2032353" cy="270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1477</TotalTime>
  <Words>1091</Words>
  <Application>Microsoft Office PowerPoint</Application>
  <PresentationFormat>Экран (4:3)</PresentationFormat>
  <Paragraphs>172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БАШҠОРТОСТАН РЕСПУБЛИКАҺЫ ДЫУАН РАЙОНЫ МУНИЦИПАЛЬ РАЙОНЫ МУНИЦИПАЛЬ БЮДЖЕТ ДӨЙӨМ БЕЛЕМ БИРЕҮ УЧРЕЖДЕНИЕҺЫ ҠАРАКҮЛ АУЫЛЫ «БАШЛАНҒЫС МӘКТӘБЕ-БАЛАЛАР БАҠСАҺЫ»                МУНИЦИПАЛЬНОЕ БЮДЖЕТНОЕ ОБЩЕОБРАЗОВАТЕЛЬНОЕ УЧРЕЖДЕНИЕ «НАЧАЛЬНАЯ ШКОЛА - ДЕТСКИЙ САД»  Д. КАРАКУЛЕВО МУНИЦИПАЛЬНОГО РАЙОНА ДУВАНСКИЙ РАЙОН РЕСПУБЛИКИ БАШКОРТОСТАН</vt:lpstr>
      <vt:lpstr>Статистические данные ДОО</vt:lpstr>
      <vt:lpstr>Ведение сайта ДОО</vt:lpstr>
      <vt:lpstr>Реализаци основной образовательной программы дошкольного образования</vt:lpstr>
      <vt:lpstr>Научно –методическое сопрвождение ООП ДО</vt:lpstr>
      <vt:lpstr>Календарно – тематическое планирование содержания ООП ДО</vt:lpstr>
      <vt:lpstr>Авторские методические и иные разработки Авторский лэпбук «Страна птиц» - закрепление элементарных представлений  о птицах, их образе жизни, характерных признаках (внешний вид, название, повадки,  особенности жилья) связи с окружающей средой, роли человека в жизни птиц.  Данное пособие является средством развивающего обучения.  Авторская многофункциональная развивающая книга  из фетра «Математический калейдоскоп» - обучающий инструмент  с интересными элементами, позволяющий решать задачи развития ребенка. Пособие  может быть использовано для детей разных возрастов, позволяет учитывать  индивидуальные особенности развития ребенка, подходит для работы с детьми ОВЗ.  Вариации упражнений не имеют предела.  Авторский лэтбук «Одень Батыра и Айгуль» -  Формировать представления о предметах одежды, их видах, назначении.  Развивать творческое мышление, память, связную речь. Формировать  познавательный интерес и обобщающее понятие «Башкирская одежда»,  «Головные уборы». Расширить и активизировать словарь по теме, познакомить  с назначением одежды. Воспитание взаимопомощи, бережного отношения к вещам.  Авторский лепбук «Я люблю сказки» - развитие познавательных  способностей детей посредством развивающих заданий и игр, закрепление и  обобщение знаний детей о сказках . Развивает мышление, любознательность,  наблюдательность, тренирует память, внимание, решает нравственные задачи. Авторская развивающая башкирская кукла «Айсылыу»  - учить детей играя с этой игрушкой,  называть одежду башкирского народа, одевая,  раздевая развивать моторику рук с помощью крючков,  липучек, кнопок потайных,  а также учить заплетать косички, завязывать в бабочку фартук, нагрудник; воспитывать  любовь башкирскому народу, к ее национальной одежде, вызвать желание играть с  этой игрушкой. Авторская развивающая игрушка «Пирамида» - учить  детей через  эту игрушку умению  считать, также обратно, определять цвета, формы-круги, размеры (больше-меньше),  также играя развивать моторику рук (круги на липучках), воспитывать  интерес и любовь к игрушке, вызвать желание играть. </vt:lpstr>
      <vt:lpstr>Развивающая этнокультурная предметно – пространственная среда ДОО</vt:lpstr>
      <vt:lpstr>Оснащенность ДОО современными интерактивными средствами обучения - ноутбук - интерактивная доска - компьютер - телевизор - магнитофон - колонка - проектор         </vt:lpstr>
      <vt:lpstr>Внедрение и использование инновационных технологий, методов и приемов в образовательный процессе</vt:lpstr>
      <vt:lpstr>Взаимодействие с семьей и социальными институтами в части обучения и воспитания детей на башкирском языке</vt:lpstr>
      <vt:lpstr>Результаты и достижения в образовательной деятельности  ДОО и детей Ссылка на достижения: https://karakulevonshds.02edu.ru/school/school-life/gallery/209064/</vt:lpstr>
      <vt:lpstr>Активные ссылки на публикации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участника конкурса «Учитель года башкирского языка и литературы столицы Башкортостана – 2018»   ЗАГИРОВА   АЙГУЛЬ  МАРАТОВНА  Муниципальное бюджетное  общеобразовательное учреждение   «Школа № 117 с углубленным изучением  иностранных языков»</dc:title>
  <dc:creator>Владимир</dc:creator>
  <cp:lastModifiedBy>admin</cp:lastModifiedBy>
  <cp:revision>138</cp:revision>
  <dcterms:created xsi:type="dcterms:W3CDTF">2017-12-04T23:03:23Z</dcterms:created>
  <dcterms:modified xsi:type="dcterms:W3CDTF">2021-03-01T16:47:36Z</dcterms:modified>
</cp:coreProperties>
</file>