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0" r:id="rId5"/>
    <p:sldId id="262" r:id="rId6"/>
    <p:sldId id="269" r:id="rId7"/>
    <p:sldId id="270" r:id="rId8"/>
    <p:sldId id="268" r:id="rId9"/>
    <p:sldId id="271" r:id="rId10"/>
    <p:sldId id="272" r:id="rId11"/>
    <p:sldId id="274" r:id="rId12"/>
    <p:sldId id="275" r:id="rId13"/>
    <p:sldId id="276" r:id="rId14"/>
    <p:sldId id="25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33473D-644E-41D2-ADFF-BAE7330482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37BCC30-C472-40D6-9A94-9A63D221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ECDDE2-F5EC-4515-82EF-255B693F0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EFD36-4D0A-494F-9B82-7B3F0E14342A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498D21-4BC9-49BD-B584-62F3E07AB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EA0DB7-3372-4B20-85A3-B9B8D32EC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BE08C-DDBC-4E77-92FD-0197F96B7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454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9BE8BD-00DA-47FC-8338-0320136E1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F03A1F5-CFFF-4680-858E-8C01494D74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A5577A-E09B-4AFE-A93D-9ECE131D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EFD36-4D0A-494F-9B82-7B3F0E14342A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405BE8-8A16-4A5D-80E2-EDDEC9C88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B6F1B1-76BC-4281-9609-5E27E21D2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BE08C-DDBC-4E77-92FD-0197F96B7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468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9F3DBEF-4995-4691-987E-6FDC07EAAD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9A98C11-F36B-4532-B7E8-B6291FC336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D71103-2951-433F-8798-32F04B289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EFD36-4D0A-494F-9B82-7B3F0E14342A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59364F-BAE5-434E-8D63-CF968F70C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6ADE6A-C33B-4138-93F2-91E1DF3A0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BE08C-DDBC-4E77-92FD-0197F96B7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394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812981-B561-48DC-A741-9E17935EE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4D6F74-A36B-4DBE-9CC7-7C7E2EF93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8C42A2-3882-4A8A-933C-CBECE5F03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EFD36-4D0A-494F-9B82-7B3F0E14342A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9224E9-58F1-48E4-B06F-24A7AC1C9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FD94D-6BD2-4288-886E-1232F6145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BE08C-DDBC-4E77-92FD-0197F96B7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092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6A76D8-683B-4D19-A173-903284204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36D796D-134D-4A25-8FB7-464355897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4A7F36-41C5-4553-A437-166E1CBD7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EFD36-4D0A-494F-9B82-7B3F0E14342A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515C37-A297-47C4-B4DB-B280F408C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DF9257-79C6-4ADA-A701-147B8C487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BE08C-DDBC-4E77-92FD-0197F96B7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363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94318D-9F1B-4239-B572-7100497D0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4ECD6B-648B-443C-9415-E6019C4A4C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C4D5099-58AF-4A4C-96DE-18562296D2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88430F9-45AE-4029-8486-2907E6B45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EFD36-4D0A-494F-9B82-7B3F0E14342A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75C77A-74DF-43C6-83CC-B45D0DFF7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02AE1DB-568B-4699-AD02-E8E245C7E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BE08C-DDBC-4E77-92FD-0197F96B7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6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071FC4-24D2-444A-9523-F3CCE8360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1513ED-BCC1-4BE0-AA8E-9A1A4E9F2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28D6FC-7674-450D-8557-8C73517FCD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C68474C-262C-4A5E-A119-21BC61D1FB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A359AB3-F828-478A-B82F-97B2D1EC81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E1017BC-67EF-41BA-8DD7-FB06E45B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EFD36-4D0A-494F-9B82-7B3F0E14342A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33625E2-B552-422E-B813-6F7B2BAA6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B9F895E-F329-4A4F-ACC1-F093D7D5C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BE08C-DDBC-4E77-92FD-0197F96B7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759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175B41-0BBF-425A-920B-B03C92AD7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D4BA79A-C40F-4216-AED9-EEC90CF56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EFD36-4D0A-494F-9B82-7B3F0E14342A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34B4791-082E-4A56-99C4-554B63D8D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C82552A-9951-46A8-99FD-F4968818A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BE08C-DDBC-4E77-92FD-0197F96B7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507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B8555A5-4926-4D60-B39E-07882B4F1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EFD36-4D0A-494F-9B82-7B3F0E14342A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1AE2D54-750B-4FEE-8F7F-70FB0C07E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6F3B75F-2FD2-4B7B-94ED-8A3EE2A7F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BE08C-DDBC-4E77-92FD-0197F96B7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766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48C9F1-4E09-41B9-81C0-C6F50732F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A7A211-4482-4759-8A31-901A7D128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D698F07-E262-4917-9C7F-1E4F17BA26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E38A36-56E4-4C2A-9C3B-EF15B6D01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EFD36-4D0A-494F-9B82-7B3F0E14342A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EE2A73A-5F95-45AF-8C23-7A04304C9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7B9650-B5CB-4BEF-8123-BACC49665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BE08C-DDBC-4E77-92FD-0197F96B7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859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D2AC54-7C04-42DB-A4F0-B7BA3F3D4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A499698-4759-44EF-9D37-2E268E008F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A7312EB-6C99-49E0-A0BC-7880A6F7B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61FA1F-5CF2-43BA-A864-50AA3B2D2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EFD36-4D0A-494F-9B82-7B3F0E14342A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17634C-6DC3-4A80-88CB-E63D73D6C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35E9D5-5A3E-447E-B77A-FCFB9D6B5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BE08C-DDBC-4E77-92FD-0197F96B7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24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AD1538-1EEA-429C-9F2C-29061C7EC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B62F32-74CF-46D5-8550-28807E53BE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555311-E4E8-4331-9816-DBAC8F245A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EFD36-4D0A-494F-9B82-7B3F0E14342A}" type="datetimeFigureOut">
              <a:rPr lang="ru-RU" smtClean="0"/>
              <a:t>17.11.2019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30EAF6-CF0C-455B-B175-78BC34F1A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CAFF3-17D3-4BD5-BF9E-3403545EB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BE08C-DDBC-4E77-92FD-0197F96B7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254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6.wdp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microsoft.com/office/2007/relationships/hdphoto" Target="../media/hdphoto2.wdp"/><Relationship Id="rId10" Type="http://schemas.microsoft.com/office/2007/relationships/hdphoto" Target="../media/hdphoto5.wdp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CED952-FFF6-446A-BB6B-A51D08FE2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75"/>
            <a:ext cx="12192000" cy="68372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10AEFF5-4437-46CC-ADF0-6222F3EE8545}"/>
              </a:ext>
            </a:extLst>
          </p:cNvPr>
          <p:cNvSpPr/>
          <p:nvPr/>
        </p:nvSpPr>
        <p:spPr>
          <a:xfrm>
            <a:off x="3724275" y="1529060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Мастер-класс для педагогов «Театрализовано-экологические игры в формировании экологической культуры дошкольников»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1E2E75-0CC8-4167-911A-57648A85A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0437" y="4201856"/>
            <a:ext cx="6187976" cy="27800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B81EEB-3DCB-452B-9BF2-24994A152A36}"/>
              </a:ext>
            </a:extLst>
          </p:cNvPr>
          <p:cNvSpPr txBox="1"/>
          <p:nvPr/>
        </p:nvSpPr>
        <p:spPr>
          <a:xfrm>
            <a:off x="7448550" y="5004375"/>
            <a:ext cx="3457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Подготовила воспитатель</a:t>
            </a:r>
          </a:p>
          <a:p>
            <a:r>
              <a:rPr lang="ru-RU" dirty="0"/>
              <a:t>Бушуева Е.И.</a:t>
            </a:r>
          </a:p>
        </p:txBody>
      </p:sp>
    </p:spTree>
    <p:extLst>
      <p:ext uri="{BB962C8B-B14F-4D97-AF65-F5344CB8AC3E}">
        <p14:creationId xmlns:p14="http://schemas.microsoft.com/office/powerpoint/2010/main" val="1088086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899FADE-DCEB-4976-918D-64B72B252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DF4874-708A-41B2-B64D-513289B3A8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224" y="1732938"/>
            <a:ext cx="3334801" cy="531617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2171B1-96F3-4D0A-8280-A7E3EC2D0D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6568" y="3816892"/>
            <a:ext cx="2085013" cy="20911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4880DF-073E-4BD5-BAA1-33D963CEC9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813" b="99168" l="52650" r="67900">
                        <a14:foregroundMark x1="56500" y1="68655" x2="56500" y2="68655"/>
                        <a14:foregroundMark x1="57600" y1="65881" x2="57600" y2="65881"/>
                        <a14:foregroundMark x1="57950" y1="64355" x2="57950" y2="64355"/>
                        <a14:foregroundMark x1="56950" y1="66019" x2="56950" y2="66019"/>
                        <a14:foregroundMark x1="62750" y1="61442" x2="62750" y2="61442"/>
                        <a14:foregroundMark x1="61700" y1="57836" x2="61700" y2="57836"/>
                        <a14:foregroundMark x1="60400" y1="65187" x2="60400" y2="65187"/>
                        <a14:foregroundMark x1="62050" y1="64078" x2="62050" y2="64078"/>
                        <a14:foregroundMark x1="61400" y1="61720" x2="61400" y2="61720"/>
                        <a14:foregroundMark x1="62200" y1="59501" x2="62200" y2="59501"/>
                        <a14:foregroundMark x1="62800" y1="56865" x2="62800" y2="56865"/>
                        <a14:foregroundMark x1="62100" y1="54924" x2="62100" y2="54924"/>
                        <a14:foregroundMark x1="61250" y1="57836" x2="61250" y2="57836"/>
                        <a14:foregroundMark x1="61250" y1="60610" x2="61250" y2="60610"/>
                        <a14:foregroundMark x1="62650" y1="61859" x2="62650" y2="61859"/>
                        <a14:foregroundMark x1="61350" y1="64355" x2="61350" y2="64910"/>
                        <a14:foregroundMark x1="60850" y1="65326" x2="60850" y2="65326"/>
                        <a14:foregroundMark x1="60800" y1="63245" x2="60800" y2="63245"/>
                        <a14:foregroundMark x1="57200" y1="65187" x2="57200" y2="65187"/>
                      </a14:backgroundRemoval>
                    </a14:imgEffect>
                  </a14:imgLayer>
                </a14:imgProps>
              </a:ext>
            </a:extLst>
          </a:blip>
          <a:srcRect l="52812" t="34613" r="32344"/>
          <a:stretch/>
        </p:blipFill>
        <p:spPr>
          <a:xfrm>
            <a:off x="7581900" y="2464746"/>
            <a:ext cx="2766532" cy="4393253"/>
          </a:xfrm>
          <a:prstGeom prst="rect">
            <a:avLst/>
          </a:prstGeom>
        </p:spPr>
      </p:pic>
      <p:sp>
        <p:nvSpPr>
          <p:cNvPr id="7" name="Облачко с текстом: овальное 6">
            <a:extLst>
              <a:ext uri="{FF2B5EF4-FFF2-40B4-BE49-F238E27FC236}">
                <a16:creationId xmlns:a16="http://schemas.microsoft.com/office/drawing/2014/main" id="{012B4185-F6F3-4E08-A154-2FD6563F02B3}"/>
              </a:ext>
            </a:extLst>
          </p:cNvPr>
          <p:cNvSpPr/>
          <p:nvPr/>
        </p:nvSpPr>
        <p:spPr>
          <a:xfrm>
            <a:off x="4781550" y="89951"/>
            <a:ext cx="3829049" cy="2776943"/>
          </a:xfrm>
          <a:prstGeom prst="wedgeEllipseCallout">
            <a:avLst>
              <a:gd name="adj1" fmla="val 40221"/>
              <a:gd name="adj2" fmla="val 5348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F6184A-11AE-472D-8D1E-0A7786656D44}"/>
              </a:ext>
            </a:extLst>
          </p:cNvPr>
          <p:cNvSpPr/>
          <p:nvPr/>
        </p:nvSpPr>
        <p:spPr>
          <a:xfrm>
            <a:off x="5520480" y="324260"/>
            <a:ext cx="27665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Где ты воду набирал </a:t>
            </a:r>
          </a:p>
          <a:p>
            <a:r>
              <a:rPr lang="ru-RU" dirty="0"/>
              <a:t>У реки завод стоял.</a:t>
            </a:r>
          </a:p>
          <a:p>
            <a:r>
              <a:rPr lang="ru-RU" dirty="0"/>
              <a:t>Сбрасывал он в воду</a:t>
            </a:r>
          </a:p>
          <a:p>
            <a:r>
              <a:rPr lang="ru-RU" dirty="0"/>
              <a:t>Грязные отходы.</a:t>
            </a:r>
          </a:p>
          <a:p>
            <a:r>
              <a:rPr lang="ru-RU" dirty="0"/>
              <a:t>Деда, лучше в лес поди,</a:t>
            </a:r>
          </a:p>
          <a:p>
            <a:r>
              <a:rPr lang="ru-RU" dirty="0"/>
              <a:t>За холмом родник найди.</a:t>
            </a:r>
          </a:p>
          <a:p>
            <a:r>
              <a:rPr lang="ru-RU" dirty="0"/>
              <a:t>В нем течет вода всегда</a:t>
            </a:r>
          </a:p>
          <a:p>
            <a:r>
              <a:rPr lang="ru-RU" dirty="0"/>
              <a:t>Хрустально-чистая она.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C12D23F-0C99-453A-8BAE-D68B3B8FE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7043" y="3816892"/>
            <a:ext cx="2085013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55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8A17C89-E7D8-493A-B3FC-549E2315D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D3C49A-5399-4523-AD11-786CC78FE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24" y="1799613"/>
            <a:ext cx="3334801" cy="53161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A7F815-F903-431D-A14B-F1BAD390F9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0743" y="3850229"/>
            <a:ext cx="2085013" cy="209110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F0AAA0-2115-4D32-9CEA-848C94F721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5005" y="181186"/>
            <a:ext cx="3541570" cy="42765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9E87BA-3330-45CF-B5FC-24DCF7A51F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4613" y="393497"/>
            <a:ext cx="2767824" cy="4395597"/>
          </a:xfrm>
          <a:prstGeom prst="rect">
            <a:avLst/>
          </a:prstGeom>
        </p:spPr>
      </p:pic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6350D283-0093-48A6-A9EC-5D120F471D7A}"/>
              </a:ext>
            </a:extLst>
          </p:cNvPr>
          <p:cNvSpPr/>
          <p:nvPr/>
        </p:nvSpPr>
        <p:spPr>
          <a:xfrm>
            <a:off x="1159206" y="237513"/>
            <a:ext cx="3143250" cy="1562100"/>
          </a:xfrm>
          <a:prstGeom prst="wedgeEllipse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806B158-5543-49E6-8074-ADD4B640D485}"/>
              </a:ext>
            </a:extLst>
          </p:cNvPr>
          <p:cNvSpPr/>
          <p:nvPr/>
        </p:nvSpPr>
        <p:spPr>
          <a:xfrm>
            <a:off x="1337734" y="739524"/>
            <a:ext cx="32670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Что же делать? Как же быть?</a:t>
            </a:r>
          </a:p>
          <a:p>
            <a:r>
              <a:rPr lang="ru-RU" dirty="0"/>
              <a:t>Надо Жучку нам спросить.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CB1970-3FC6-4E20-8FCB-302FD280BDA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1318" b="99168" l="67750" r="79050">
                        <a14:foregroundMark x1="74750" y1="69903" x2="74750" y2="69903"/>
                        <a14:foregroundMark x1="74400" y1="67406" x2="74400" y2="67406"/>
                        <a14:foregroundMark x1="73900" y1="66019" x2="73900" y2="66019"/>
                        <a14:foregroundMark x1="76100" y1="67822" x2="76100" y2="67822"/>
                        <a14:foregroundMark x1="75700" y1="70596" x2="75700" y2="70596"/>
                        <a14:foregroundMark x1="76350" y1="71706" x2="76350" y2="71706"/>
                        <a14:foregroundMark x1="75650" y1="66297" x2="75650" y2="66297"/>
                        <a14:foregroundMark x1="74900" y1="71845" x2="74900" y2="71845"/>
                        <a14:foregroundMark x1="74850" y1="72261" x2="74850" y2="72261"/>
                        <a14:foregroundMark x1="76650" y1="69348" x2="76550" y2="70319"/>
                        <a14:foregroundMark x1="74050" y1="85298" x2="74050" y2="85298"/>
                        <a14:foregroundMark x1="75650" y1="79196" x2="75650" y2="79196"/>
                      </a14:backgroundRemoval>
                    </a14:imgEffect>
                  </a14:imgLayer>
                </a14:imgProps>
              </a:ext>
            </a:extLst>
          </a:blip>
          <a:srcRect l="67813" t="50000" r="20781"/>
          <a:stretch/>
        </p:blipFill>
        <p:spPr>
          <a:xfrm>
            <a:off x="4147828" y="3548302"/>
            <a:ext cx="2043422" cy="3229167"/>
          </a:xfrm>
          <a:prstGeom prst="rect">
            <a:avLst/>
          </a:prstGeom>
        </p:spPr>
      </p:pic>
      <p:sp>
        <p:nvSpPr>
          <p:cNvPr id="12" name="Облачко с текстом: овальное 11">
            <a:extLst>
              <a:ext uri="{FF2B5EF4-FFF2-40B4-BE49-F238E27FC236}">
                <a16:creationId xmlns:a16="http://schemas.microsoft.com/office/drawing/2014/main" id="{BD98F4CB-277D-4697-B9B5-AF64D271CD60}"/>
              </a:ext>
            </a:extLst>
          </p:cNvPr>
          <p:cNvSpPr/>
          <p:nvPr/>
        </p:nvSpPr>
        <p:spPr>
          <a:xfrm>
            <a:off x="5897822" y="3366710"/>
            <a:ext cx="2996024" cy="1028700"/>
          </a:xfrm>
          <a:prstGeom prst="wedgeEllipseCallout">
            <a:avLst>
              <a:gd name="adj1" fmla="val -23333"/>
              <a:gd name="adj2" fmla="val 7638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753FDE0-4FE3-4139-978B-5C8311F248AE}"/>
              </a:ext>
            </a:extLst>
          </p:cNvPr>
          <p:cNvSpPr/>
          <p:nvPr/>
        </p:nvSpPr>
        <p:spPr>
          <a:xfrm>
            <a:off x="6033253" y="3528468"/>
            <a:ext cx="3143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Чтобы огород растить</a:t>
            </a:r>
          </a:p>
          <a:p>
            <a:r>
              <a:rPr lang="ru-RU" dirty="0"/>
              <a:t>Нужно землю прорыхлить.</a:t>
            </a:r>
          </a:p>
        </p:txBody>
      </p:sp>
    </p:spTree>
    <p:extLst>
      <p:ext uri="{BB962C8B-B14F-4D97-AF65-F5344CB8AC3E}">
        <p14:creationId xmlns:p14="http://schemas.microsoft.com/office/powerpoint/2010/main" val="146420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  <p:bldP spid="12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5ECA38E-C740-45BB-8ED1-265DB28CC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34ED3B-D64C-49AC-AE90-4F4BAA0C6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507" y="2963238"/>
            <a:ext cx="2567267" cy="404955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BD6386-3522-44A4-9319-0D7133E128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610" b="95562" l="79250" r="90400">
                        <a14:foregroundMark x1="81650" y1="70596" x2="81650" y2="70596"/>
                        <a14:foregroundMark x1="82800" y1="67961" x2="82800" y2="67961"/>
                        <a14:foregroundMark x1="81500" y1="67822" x2="81500" y2="67822"/>
                      </a14:backgroundRemoval>
                    </a14:imgEffect>
                  </a14:imgLayer>
                </a14:imgProps>
              </a:ext>
            </a:extLst>
          </a:blip>
          <a:srcRect l="78047" t="56285" r="9766"/>
          <a:stretch/>
        </p:blipFill>
        <p:spPr>
          <a:xfrm>
            <a:off x="4910137" y="3390890"/>
            <a:ext cx="2681288" cy="34671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962F67-E691-4E65-A0B1-70BD45D349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4190" y="3211344"/>
            <a:ext cx="1443120" cy="177667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1F5D14-2E9A-4987-BBC5-B682DAFD47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3833" l="9972" r="9798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16882" y="3578770"/>
            <a:ext cx="2033206" cy="285562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B382697-A304-451D-B58E-E32531D4CD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75046" y="4875382"/>
            <a:ext cx="1559015" cy="155901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B580357-6A52-467C-9DDB-1292F5FB73E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26776" y="4147295"/>
            <a:ext cx="1078974" cy="10789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01E7389-6EE1-4B8A-B86D-FDE5D4A59E8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49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19985" y="5303666"/>
            <a:ext cx="1631731" cy="1631731"/>
          </a:xfrm>
          <a:prstGeom prst="rect">
            <a:avLst/>
          </a:prstGeom>
        </p:spPr>
      </p:pic>
      <p:sp>
        <p:nvSpPr>
          <p:cNvPr id="11" name="Облачко с текстом: овальное 10">
            <a:extLst>
              <a:ext uri="{FF2B5EF4-FFF2-40B4-BE49-F238E27FC236}">
                <a16:creationId xmlns:a16="http://schemas.microsoft.com/office/drawing/2014/main" id="{253651C5-F253-49A6-BB2E-D5A94B87282A}"/>
              </a:ext>
            </a:extLst>
          </p:cNvPr>
          <p:cNvSpPr/>
          <p:nvPr/>
        </p:nvSpPr>
        <p:spPr>
          <a:xfrm>
            <a:off x="2952749" y="1799990"/>
            <a:ext cx="2790826" cy="1123715"/>
          </a:xfrm>
          <a:prstGeom prst="wedgeEllipseCallout">
            <a:avLst>
              <a:gd name="adj1" fmla="val -32510"/>
              <a:gd name="adj2" fmla="val 9637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62ADF0C-2CA2-4AD1-8B9E-82C78AFEF7FD}"/>
              </a:ext>
            </a:extLst>
          </p:cNvPr>
          <p:cNvSpPr/>
          <p:nvPr/>
        </p:nvSpPr>
        <p:spPr>
          <a:xfrm>
            <a:off x="3087137" y="1993742"/>
            <a:ext cx="2904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Ох, не справлюсь я сама</a:t>
            </a:r>
          </a:p>
          <a:p>
            <a:r>
              <a:rPr lang="ru-RU" dirty="0"/>
              <a:t>Позову- ка Кошку я.</a:t>
            </a:r>
          </a:p>
        </p:txBody>
      </p:sp>
    </p:spTree>
    <p:extLst>
      <p:ext uri="{BB962C8B-B14F-4D97-AF65-F5344CB8AC3E}">
        <p14:creationId xmlns:p14="http://schemas.microsoft.com/office/powerpoint/2010/main" val="2803153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B921ED3-A2CD-4D71-B7E3-F0319B4DC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28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CEE796-92FF-4C93-B0F1-8886C05102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86" t="7758" b="12203"/>
          <a:stretch/>
        </p:blipFill>
        <p:spPr>
          <a:xfrm>
            <a:off x="100012" y="238600"/>
            <a:ext cx="11991975" cy="677227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A72B173-E50D-4A6F-9593-60AACD0C7C34}"/>
              </a:ext>
            </a:extLst>
          </p:cNvPr>
          <p:cNvSpPr/>
          <p:nvPr/>
        </p:nvSpPr>
        <p:spPr>
          <a:xfrm>
            <a:off x="6517250" y="2500610"/>
            <a:ext cx="3417325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 </a:t>
            </a:r>
            <a:r>
              <a:rPr lang="ru-RU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</a:t>
            </a:r>
          </a:p>
          <a:p>
            <a:r>
              <a:rPr lang="ru-RU" sz="4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        </a:t>
            </a:r>
            <a:r>
              <a:rPr lang="ru-RU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за</a:t>
            </a:r>
          </a:p>
          <a:p>
            <a:r>
              <a:rPr lang="ru-RU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99314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599AB35-5DDE-46E3-873B-DEDFDC59E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5CF91B-DB49-4FDC-B8B6-ED5B3BAC1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635" y="149452"/>
            <a:ext cx="4320165" cy="193732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CE15E5-ADB1-4FBB-B07F-9DB069254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8986" y="2679801"/>
            <a:ext cx="3901065" cy="174938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B581037-1953-4138-89B2-366A259982BE}"/>
              </a:ext>
            </a:extLst>
          </p:cNvPr>
          <p:cNvSpPr/>
          <p:nvPr/>
        </p:nvSpPr>
        <p:spPr>
          <a:xfrm>
            <a:off x="5257800" y="140021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    – оказание помощи педагогам дошкольных учреждений в овладении технологией ознакомления детей с элементарными экологическими представлениями через театрализованные игры экологического содержания.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F351126-4B38-4D14-A1DA-6D3698ED30A9}"/>
              </a:ext>
            </a:extLst>
          </p:cNvPr>
          <p:cNvSpPr/>
          <p:nvPr/>
        </p:nvSpPr>
        <p:spPr>
          <a:xfrm>
            <a:off x="6192644" y="4324955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- совершенствовать педагогическое мастерство воспитателей в вопросах экологической культуры дошкольников;</a:t>
            </a:r>
          </a:p>
          <a:p>
            <a:r>
              <a:rPr lang="ru-RU" dirty="0"/>
              <a:t>- способствовать творческому поиску педагогов в создании условий для формирования положительно - эмоционального отношения к театрализовано- экологической деятельности.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F8B15D8-DF32-4300-8981-FD01CCCC250A}"/>
              </a:ext>
            </a:extLst>
          </p:cNvPr>
          <p:cNvSpPr/>
          <p:nvPr/>
        </p:nvSpPr>
        <p:spPr>
          <a:xfrm>
            <a:off x="2477203" y="750435"/>
            <a:ext cx="11415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6"/>
                </a:solidFill>
              </a:rPr>
              <a:t>Цель: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EB73E2A-74E5-40BD-9BA4-9F8671E3AB4C}"/>
              </a:ext>
            </a:extLst>
          </p:cNvPr>
          <p:cNvSpPr/>
          <p:nvPr/>
        </p:nvSpPr>
        <p:spPr>
          <a:xfrm>
            <a:off x="8509677" y="3278081"/>
            <a:ext cx="13965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6"/>
                </a:solidFill>
              </a:rPr>
              <a:t>Задачи: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8027784-C631-4238-BFA9-75C3CAF298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77" y="2836536"/>
            <a:ext cx="5662762" cy="318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45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91491-BC8B-46B5-89D2-1A9099D09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3658627-F317-45FD-B334-B753D05BFE01}"/>
              </a:ext>
            </a:extLst>
          </p:cNvPr>
          <p:cNvSpPr/>
          <p:nvPr/>
        </p:nvSpPr>
        <p:spPr>
          <a:xfrm>
            <a:off x="95250" y="2414022"/>
            <a:ext cx="473392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	Театрализованная деятельность – одна из активных форм экологического образования и воспитания детей, которая предоставляет большие возможности воспитания у дошкольников любви и уважения к природе, учит понимать природу, ее законы и особенности.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5EDCC2-B48D-444D-982C-80DA62642D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175" y="2533649"/>
            <a:ext cx="7196667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14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07BD70E-1D75-4E3F-9F0E-FDC5DC355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158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12596A9-20EB-4B53-868B-1712E49B7D2D}"/>
              </a:ext>
            </a:extLst>
          </p:cNvPr>
          <p:cNvSpPr/>
          <p:nvPr/>
        </p:nvSpPr>
        <p:spPr>
          <a:xfrm>
            <a:off x="628650" y="4738627"/>
            <a:ext cx="111156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Театрализованные игры на экологическую тематику активизируют у дошкольников интерес к окружающему миру. Такая форма работы воспитателя решает важные задачи:</a:t>
            </a:r>
          </a:p>
          <a:p>
            <a:r>
              <a:rPr lang="ru-RU" dirty="0"/>
              <a:t>- формирует у детей основы экологической культуры;</a:t>
            </a:r>
          </a:p>
          <a:p>
            <a:r>
              <a:rPr lang="ru-RU" dirty="0"/>
              <a:t>- учит правилам поведения в природе;</a:t>
            </a:r>
          </a:p>
          <a:p>
            <a:r>
              <a:rPr lang="ru-RU" dirty="0"/>
              <a:t>- расширяет представления о предметах и явлениях природы, растительном и животном мирах;</a:t>
            </a:r>
          </a:p>
          <a:p>
            <a:r>
              <a:rPr lang="ru-RU" dirty="0"/>
              <a:t>- развивает воображение, речь, творческие способности, эмоциональную отзывчивость.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B4D3FB-C7AE-45F7-AC7C-1D89E2705D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475" y="180975"/>
            <a:ext cx="8505825" cy="437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20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83E9A5-0DE0-4679-99D8-F95CB9FD5D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59" r="4791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6F4248D-8F9C-4242-8FEF-62DD907EE8C9}"/>
              </a:ext>
            </a:extLst>
          </p:cNvPr>
          <p:cNvSpPr/>
          <p:nvPr/>
        </p:nvSpPr>
        <p:spPr>
          <a:xfrm>
            <a:off x="2828925" y="2976860"/>
            <a:ext cx="68008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«Театрализация экологической сказки «Дедушкин огород» по мотивам сказки «Репка»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6A28912-879B-4E7A-9FA9-3647B2C37E62}"/>
              </a:ext>
            </a:extLst>
          </p:cNvPr>
          <p:cNvSpPr/>
          <p:nvPr/>
        </p:nvSpPr>
        <p:spPr>
          <a:xfrm>
            <a:off x="3267075" y="4302860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/>
              <a:t>Сказок много в мире,</a:t>
            </a:r>
          </a:p>
          <a:p>
            <a:pPr algn="ctr"/>
            <a:r>
              <a:rPr lang="ru-RU" sz="2000" dirty="0"/>
              <a:t>Сразу не прочтешь,</a:t>
            </a:r>
          </a:p>
          <a:p>
            <a:pPr algn="ctr"/>
            <a:r>
              <a:rPr lang="ru-RU" sz="2000" dirty="0"/>
              <a:t>Но такой как наша</a:t>
            </a:r>
          </a:p>
          <a:p>
            <a:pPr algn="ctr"/>
            <a:r>
              <a:rPr lang="ru-RU" sz="2000" dirty="0"/>
              <a:t>В мире не найдешь!</a:t>
            </a:r>
          </a:p>
          <a:p>
            <a:pPr algn="ctr"/>
            <a:r>
              <a:rPr lang="ru-RU" sz="2000" dirty="0"/>
              <a:t>Сказка это не простая</a:t>
            </a:r>
          </a:p>
          <a:p>
            <a:pPr algn="ctr"/>
            <a:r>
              <a:rPr lang="ru-RU" sz="2000" dirty="0"/>
              <a:t>О природе-вот какая!</a:t>
            </a:r>
          </a:p>
          <a:p>
            <a:pPr algn="ctr"/>
            <a:r>
              <a:rPr lang="ru-RU" sz="2000" dirty="0"/>
              <a:t>Занавес открывается,</a:t>
            </a:r>
          </a:p>
          <a:p>
            <a:pPr algn="ctr"/>
            <a:r>
              <a:rPr lang="ru-RU" sz="2000" dirty="0"/>
              <a:t>Сказка начинается!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56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9E00F50-C4C7-45FD-B618-FAA367421E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2500"/>
          <a:stretch/>
        </p:blipFill>
        <p:spPr>
          <a:xfrm>
            <a:off x="0" y="0"/>
            <a:ext cx="683895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3DFBE7-317E-4B7E-B752-255B4B5D3E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031"/>
          <a:stretch/>
        </p:blipFill>
        <p:spPr>
          <a:xfrm>
            <a:off x="6696074" y="0"/>
            <a:ext cx="5495925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5DD26D-C80D-4FD2-89C7-BF628CD88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62" b="89905" l="0" r="9574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27810" y="1134152"/>
            <a:ext cx="3330365" cy="5314411"/>
          </a:xfrm>
          <a:prstGeom prst="rect">
            <a:avLst/>
          </a:prstGeom>
        </p:spPr>
      </p:pic>
      <p:sp>
        <p:nvSpPr>
          <p:cNvPr id="7" name="Облачко с текстом: овальное 6">
            <a:extLst>
              <a:ext uri="{FF2B5EF4-FFF2-40B4-BE49-F238E27FC236}">
                <a16:creationId xmlns:a16="http://schemas.microsoft.com/office/drawing/2014/main" id="{C716E103-8D1B-4C68-9E3B-95C439D81095}"/>
              </a:ext>
            </a:extLst>
          </p:cNvPr>
          <p:cNvSpPr/>
          <p:nvPr/>
        </p:nvSpPr>
        <p:spPr>
          <a:xfrm>
            <a:off x="7038976" y="106740"/>
            <a:ext cx="5076824" cy="3005970"/>
          </a:xfrm>
          <a:prstGeom prst="wedgeEllipse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87B6F4-343E-49BF-BD54-885B9CAAAB10}"/>
              </a:ext>
            </a:extLst>
          </p:cNvPr>
          <p:cNvSpPr/>
          <p:nvPr/>
        </p:nvSpPr>
        <p:spPr>
          <a:xfrm>
            <a:off x="8286750" y="266699"/>
            <a:ext cx="3480010" cy="2846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Чтоб зимой не голодать,</a:t>
            </a:r>
          </a:p>
          <a:p>
            <a:r>
              <a:rPr lang="ru-RU" dirty="0"/>
              <a:t>Надо что-то предпринять…</a:t>
            </a:r>
          </a:p>
          <a:p>
            <a:r>
              <a:rPr lang="ru-RU" dirty="0"/>
              <a:t>Посажу –ка огород</a:t>
            </a:r>
          </a:p>
          <a:p>
            <a:r>
              <a:rPr lang="ru-RU" dirty="0"/>
              <a:t>Вырастит капуста,</a:t>
            </a:r>
          </a:p>
          <a:p>
            <a:r>
              <a:rPr lang="ru-RU" dirty="0"/>
              <a:t>И морковь, чеснок и лук,</a:t>
            </a:r>
          </a:p>
          <a:p>
            <a:r>
              <a:rPr lang="ru-RU" dirty="0"/>
              <a:t>Будет в грядке густо.</a:t>
            </a:r>
          </a:p>
          <a:p>
            <a:r>
              <a:rPr lang="ru-RU" dirty="0"/>
              <a:t>А потом я соберу урожай богатый,</a:t>
            </a:r>
          </a:p>
          <a:p>
            <a:r>
              <a:rPr lang="ru-RU" dirty="0"/>
              <a:t>Угощу своих друзей</a:t>
            </a:r>
          </a:p>
          <a:p>
            <a:r>
              <a:rPr lang="ru-RU" dirty="0"/>
              <a:t>Будут они рады!</a:t>
            </a:r>
          </a:p>
        </p:txBody>
      </p:sp>
    </p:spTree>
    <p:extLst>
      <p:ext uri="{BB962C8B-B14F-4D97-AF65-F5344CB8AC3E}">
        <p14:creationId xmlns:p14="http://schemas.microsoft.com/office/powerpoint/2010/main" val="340379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479FB2E-9C1C-47AD-9AA8-C9F171113C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2422"/>
          <a:stretch/>
        </p:blipFill>
        <p:spPr>
          <a:xfrm>
            <a:off x="0" y="1"/>
            <a:ext cx="6096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9AC0F0-C111-47AB-8A9D-141EE010CF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188" r="17010"/>
          <a:stretch/>
        </p:blipFill>
        <p:spPr>
          <a:xfrm>
            <a:off x="5981701" y="1"/>
            <a:ext cx="6210299" cy="6857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638201-ABF3-4EC1-8DE0-11AB42FF21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74" y="1732938"/>
            <a:ext cx="3334801" cy="5316173"/>
          </a:xfrm>
          <a:prstGeom prst="rect">
            <a:avLst/>
          </a:prstGeom>
        </p:spPr>
      </p:pic>
      <p:sp>
        <p:nvSpPr>
          <p:cNvPr id="6" name="Облачко с текстом: овальное 5">
            <a:extLst>
              <a:ext uri="{FF2B5EF4-FFF2-40B4-BE49-F238E27FC236}">
                <a16:creationId xmlns:a16="http://schemas.microsoft.com/office/drawing/2014/main" id="{A33FD462-D823-49B4-B44B-1BD21C33B960}"/>
              </a:ext>
            </a:extLst>
          </p:cNvPr>
          <p:cNvSpPr/>
          <p:nvPr/>
        </p:nvSpPr>
        <p:spPr>
          <a:xfrm>
            <a:off x="2095498" y="219075"/>
            <a:ext cx="3334801" cy="1952625"/>
          </a:xfrm>
          <a:prstGeom prst="wedgeEllipse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5152EC9-EE7D-4372-8EE5-EC7FB30C965E}"/>
              </a:ext>
            </a:extLst>
          </p:cNvPr>
          <p:cNvSpPr/>
          <p:nvPr/>
        </p:nvSpPr>
        <p:spPr>
          <a:xfrm>
            <a:off x="2314312" y="675662"/>
            <a:ext cx="304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 растет мой урожай,</a:t>
            </a:r>
          </a:p>
          <a:p>
            <a:r>
              <a:rPr lang="ru-RU" dirty="0"/>
              <a:t>Он в земле остался.</a:t>
            </a:r>
          </a:p>
          <a:p>
            <a:r>
              <a:rPr lang="ru-RU" dirty="0"/>
              <a:t>Что же делать? Как же быть?</a:t>
            </a:r>
          </a:p>
          <a:p>
            <a:r>
              <a:rPr lang="ru-RU" dirty="0"/>
              <a:t>Надо Бабку мне спросить.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DB0D203-56CC-40AD-BF2F-19C832714F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09" b="92094" l="34400" r="52350">
                        <a14:foregroundMark x1="39050" y1="55895" x2="39050" y2="55895"/>
                        <a14:foregroundMark x1="37050" y1="52011" x2="37050" y2="52011"/>
                        <a14:foregroundMark x1="38450" y1="57004" x2="38450" y2="57004"/>
                        <a14:foregroundMark x1="39900" y1="59501" x2="39900" y2="59501"/>
                        <a14:foregroundMark x1="37950" y1="54508" x2="37950" y2="54508"/>
                        <a14:foregroundMark x1="45950" y1="57975" x2="45950" y2="57975"/>
                        <a14:foregroundMark x1="46100" y1="53675" x2="46100" y2="53675"/>
                        <a14:foregroundMark x1="44750" y1="52011" x2="45000" y2="52011"/>
                        <a14:foregroundMark x1="44400" y1="62136" x2="44400" y2="62136"/>
                        <a14:foregroundMark x1="39900" y1="54924" x2="39900" y2="54924"/>
                        <a14:foregroundMark x1="38450" y1="52566" x2="38450" y2="52566"/>
                        <a14:foregroundMark x1="37750" y1="52982" x2="37750" y2="52982"/>
                        <a14:foregroundMark x1="37500" y1="53953" x2="37500" y2="53953"/>
                        <a14:foregroundMark x1="36700" y1="54369" x2="36700" y2="54369"/>
                        <a14:foregroundMark x1="37600" y1="52843" x2="37600" y2="52843"/>
                      </a14:backgroundRemoval>
                    </a14:imgEffect>
                  </a14:imgLayer>
                </a14:imgProps>
              </a:ext>
            </a:extLst>
          </a:blip>
          <a:srcRect l="34374" t="31146" r="46964" b="6377"/>
          <a:stretch/>
        </p:blipFill>
        <p:spPr>
          <a:xfrm>
            <a:off x="8021337" y="1875991"/>
            <a:ext cx="4056889" cy="4896284"/>
          </a:xfrm>
          <a:prstGeom prst="rect">
            <a:avLst/>
          </a:prstGeom>
        </p:spPr>
      </p:pic>
      <p:sp>
        <p:nvSpPr>
          <p:cNvPr id="8" name="Облачко с текстом: овальное 7">
            <a:extLst>
              <a:ext uri="{FF2B5EF4-FFF2-40B4-BE49-F238E27FC236}">
                <a16:creationId xmlns:a16="http://schemas.microsoft.com/office/drawing/2014/main" id="{F893AE85-7DE8-4E5C-81DC-A15BA28D1ED5}"/>
              </a:ext>
            </a:extLst>
          </p:cNvPr>
          <p:cNvSpPr/>
          <p:nvPr/>
        </p:nvSpPr>
        <p:spPr>
          <a:xfrm>
            <a:off x="6087521" y="361951"/>
            <a:ext cx="3161774" cy="2143124"/>
          </a:xfrm>
          <a:prstGeom prst="wedgeEllipseCallout">
            <a:avLst>
              <a:gd name="adj1" fmla="val 43834"/>
              <a:gd name="adj2" fmla="val 62053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D9B715-E62F-4D34-8712-A6ED3BF97973}"/>
              </a:ext>
            </a:extLst>
          </p:cNvPr>
          <p:cNvSpPr/>
          <p:nvPr/>
        </p:nvSpPr>
        <p:spPr>
          <a:xfrm>
            <a:off x="6209774" y="880972"/>
            <a:ext cx="31617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Как что делать? Огород свой,</a:t>
            </a:r>
          </a:p>
          <a:p>
            <a:r>
              <a:rPr lang="ru-RU" dirty="0"/>
              <a:t>Поливать ты должен,</a:t>
            </a:r>
          </a:p>
          <a:p>
            <a:r>
              <a:rPr lang="ru-RU" dirty="0"/>
              <a:t>Ты, сходи дед за водой,</a:t>
            </a:r>
          </a:p>
          <a:p>
            <a:r>
              <a:rPr lang="ru-RU" dirty="0"/>
              <a:t>Вырастит быть может.</a:t>
            </a:r>
          </a:p>
        </p:txBody>
      </p:sp>
    </p:spTree>
    <p:extLst>
      <p:ext uri="{BB962C8B-B14F-4D97-AF65-F5344CB8AC3E}">
        <p14:creationId xmlns:p14="http://schemas.microsoft.com/office/powerpoint/2010/main" val="1298358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8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60E717-522F-4711-9336-9C71F3160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5381FD3-CAB2-4305-9BDF-48A0F815B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74" y="3582460"/>
            <a:ext cx="1953151" cy="3113616"/>
          </a:xfrm>
          <a:prstGeom prst="rect">
            <a:avLst/>
          </a:prstGeom>
        </p:spPr>
      </p:pic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38154D0C-CD72-4996-B4E9-748EFE501D55}"/>
              </a:ext>
            </a:extLst>
          </p:cNvPr>
          <p:cNvSpPr/>
          <p:nvPr/>
        </p:nvSpPr>
        <p:spPr>
          <a:xfrm>
            <a:off x="1852086" y="2302730"/>
            <a:ext cx="1762126" cy="1117806"/>
          </a:xfrm>
          <a:prstGeom prst="wedgeEllipseCallout">
            <a:avLst>
              <a:gd name="adj1" fmla="val -52727"/>
              <a:gd name="adj2" fmla="val 77726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C59B871-B853-4275-B855-25085132F8B6}"/>
              </a:ext>
            </a:extLst>
          </p:cNvPr>
          <p:cNvSpPr/>
          <p:nvPr/>
        </p:nvSpPr>
        <p:spPr>
          <a:xfrm>
            <a:off x="2114550" y="2682799"/>
            <a:ext cx="13049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Ну дела!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88A5499-E275-4715-A956-28A42A6E55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00" b="92933" l="10000" r="90000">
                        <a14:foregroundMark x1="34067" y1="23867" x2="34067" y2="23867"/>
                        <a14:foregroundMark x1="34333" y1="20000" x2="34333" y2="20000"/>
                        <a14:foregroundMark x1="34333" y1="17400" x2="34333" y2="17400"/>
                        <a14:foregroundMark x1="35667" y1="15733" x2="35667" y2="157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29307" y="4787885"/>
            <a:ext cx="1242493" cy="124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5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C557100-A914-47A6-ADDA-6AE4A05C9B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250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BBFE48-4BA8-457A-9308-D110EA0C4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124" y="1209063"/>
            <a:ext cx="3334801" cy="531617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C3BE5F-03FD-43A2-96D9-06B29D32A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3009" y="1419393"/>
            <a:ext cx="4054191" cy="48955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D6A965E-BF17-4751-B987-CF73B0B064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1128" y="3867149"/>
            <a:ext cx="2088697" cy="2088697"/>
          </a:xfrm>
          <a:prstGeom prst="rect">
            <a:avLst/>
          </a:prstGeom>
        </p:spPr>
      </p:pic>
      <p:sp>
        <p:nvSpPr>
          <p:cNvPr id="7" name="Облачко с текстом: овальное 6">
            <a:extLst>
              <a:ext uri="{FF2B5EF4-FFF2-40B4-BE49-F238E27FC236}">
                <a16:creationId xmlns:a16="http://schemas.microsoft.com/office/drawing/2014/main" id="{9EC5B887-1EBF-49F5-AF97-CFA4D4689DAC}"/>
              </a:ext>
            </a:extLst>
          </p:cNvPr>
          <p:cNvSpPr/>
          <p:nvPr/>
        </p:nvSpPr>
        <p:spPr>
          <a:xfrm>
            <a:off x="6458504" y="790329"/>
            <a:ext cx="2273016" cy="1258127"/>
          </a:xfrm>
          <a:prstGeom prst="wedgeEllipseCallout">
            <a:avLst>
              <a:gd name="adj1" fmla="val 55303"/>
              <a:gd name="adj2" fmla="val 6189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676EC5C-8A0B-4B5F-A81E-4E9706680520}"/>
              </a:ext>
            </a:extLst>
          </p:cNvPr>
          <p:cNvSpPr/>
          <p:nvPr/>
        </p:nvSpPr>
        <p:spPr>
          <a:xfrm>
            <a:off x="6680484" y="1273072"/>
            <a:ext cx="2042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Ужас! Что ж такое?</a:t>
            </a:r>
          </a:p>
        </p:txBody>
      </p:sp>
      <p:sp>
        <p:nvSpPr>
          <p:cNvPr id="10" name="Облачко с текстом: овальное 9">
            <a:extLst>
              <a:ext uri="{FF2B5EF4-FFF2-40B4-BE49-F238E27FC236}">
                <a16:creationId xmlns:a16="http://schemas.microsoft.com/office/drawing/2014/main" id="{4043B841-2B91-4252-B2BD-094DD13AF62A}"/>
              </a:ext>
            </a:extLst>
          </p:cNvPr>
          <p:cNvSpPr/>
          <p:nvPr/>
        </p:nvSpPr>
        <p:spPr>
          <a:xfrm>
            <a:off x="2698507" y="692603"/>
            <a:ext cx="3334801" cy="2088697"/>
          </a:xfrm>
          <a:prstGeom prst="wedgeEllipseCallout">
            <a:avLst>
              <a:gd name="adj1" fmla="val 1178"/>
              <a:gd name="adj2" fmla="val 68090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A07FEF8-05C0-4BC1-B92D-C8E0DD4A0667}"/>
              </a:ext>
            </a:extLst>
          </p:cNvPr>
          <p:cNvSpPr/>
          <p:nvPr/>
        </p:nvSpPr>
        <p:spPr>
          <a:xfrm>
            <a:off x="3202556" y="902154"/>
            <a:ext cx="25600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 полить нам огород, так необходимо!</a:t>
            </a:r>
          </a:p>
          <a:p>
            <a:r>
              <a:rPr lang="ru-RU" dirty="0"/>
              <a:t>Что же делать? Как нам быть?</a:t>
            </a:r>
          </a:p>
          <a:p>
            <a:r>
              <a:rPr lang="ru-RU" dirty="0"/>
              <a:t>Надо Внучку нам спросить.</a:t>
            </a:r>
          </a:p>
        </p:txBody>
      </p:sp>
    </p:spTree>
    <p:extLst>
      <p:ext uri="{BB962C8B-B14F-4D97-AF65-F5344CB8AC3E}">
        <p14:creationId xmlns:p14="http://schemas.microsoft.com/office/powerpoint/2010/main" val="392383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0" grpId="0" animBg="1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409</Words>
  <Application>Microsoft Office PowerPoint</Application>
  <PresentationFormat>Широкоэкранный</PresentationFormat>
  <Paragraphs>62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Ольга</cp:lastModifiedBy>
  <cp:revision>22</cp:revision>
  <dcterms:created xsi:type="dcterms:W3CDTF">2019-03-29T19:55:22Z</dcterms:created>
  <dcterms:modified xsi:type="dcterms:W3CDTF">2019-11-17T12:34:03Z</dcterms:modified>
</cp:coreProperties>
</file>