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3" r:id="rId6"/>
    <p:sldId id="264" r:id="rId7"/>
    <p:sldId id="268" r:id="rId8"/>
    <p:sldId id="269" r:id="rId9"/>
    <p:sldId id="265" r:id="rId10"/>
    <p:sldId id="266" r:id="rId11"/>
    <p:sldId id="267" r:id="rId12"/>
    <p:sldId id="27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5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07884-26AF-42A6-80F2-3031B417B70C}" type="doc">
      <dgm:prSet loTypeId="urn:microsoft.com/office/officeart/2005/8/layout/default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F7AFA235-DD09-4F73-90C3-08FD224EC92C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Общее образование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C60FD1A2-0B84-45DA-B51B-752D4EAFCA17}" type="parTrans" cxnId="{DD9620C9-B29E-4DB8-9B05-69E2F4EC2C6E}">
      <dgm:prSet/>
      <dgm:spPr/>
      <dgm:t>
        <a:bodyPr/>
        <a:lstStyle/>
        <a:p>
          <a:endParaRPr lang="ru-RU"/>
        </a:p>
      </dgm:t>
    </dgm:pt>
    <dgm:pt modelId="{A696D6EC-DA95-4068-8792-C898D310E63A}" type="sibTrans" cxnId="{DD9620C9-B29E-4DB8-9B05-69E2F4EC2C6E}">
      <dgm:prSet/>
      <dgm:spPr/>
      <dgm:t>
        <a:bodyPr/>
        <a:lstStyle/>
        <a:p>
          <a:endParaRPr lang="ru-RU"/>
        </a:p>
      </dgm:t>
    </dgm:pt>
    <dgm:pt modelId="{29301D25-2C19-4C5F-B9CE-BB065A93D805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Профессиональное образование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FC3C0664-C57D-4BFA-B1CE-5D2D41D4638A}" type="parTrans" cxnId="{20988093-D780-47DA-A826-1ADC1BCD57C3}">
      <dgm:prSet/>
      <dgm:spPr/>
      <dgm:t>
        <a:bodyPr/>
        <a:lstStyle/>
        <a:p>
          <a:endParaRPr lang="ru-RU"/>
        </a:p>
      </dgm:t>
    </dgm:pt>
    <dgm:pt modelId="{19940F56-81C9-4D0F-A95A-5A9D9BEBF5FB}" type="sibTrans" cxnId="{20988093-D780-47DA-A826-1ADC1BCD57C3}">
      <dgm:prSet/>
      <dgm:spPr/>
      <dgm:t>
        <a:bodyPr/>
        <a:lstStyle/>
        <a:p>
          <a:endParaRPr lang="ru-RU"/>
        </a:p>
      </dgm:t>
    </dgm:pt>
    <dgm:pt modelId="{420D3607-5BC7-47DE-A55E-4C3A7A5955E4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Дополнительное образование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F4A4CC1F-6C2F-4E74-818F-7A14B8186E17}" type="parTrans" cxnId="{5460A6B6-AADD-4357-9A9B-A11957E840BF}">
      <dgm:prSet/>
      <dgm:spPr/>
      <dgm:t>
        <a:bodyPr/>
        <a:lstStyle/>
        <a:p>
          <a:endParaRPr lang="ru-RU"/>
        </a:p>
      </dgm:t>
    </dgm:pt>
    <dgm:pt modelId="{5BBD4287-90D9-4078-9C48-896B2D2FFFD5}" type="sibTrans" cxnId="{5460A6B6-AADD-4357-9A9B-A11957E840BF}">
      <dgm:prSet/>
      <dgm:spPr/>
      <dgm:t>
        <a:bodyPr/>
        <a:lstStyle/>
        <a:p>
          <a:endParaRPr lang="ru-RU"/>
        </a:p>
      </dgm:t>
    </dgm:pt>
    <dgm:pt modelId="{6252E7E5-2953-4EF7-95D5-13F8C644502E}">
      <dgm:prSet phldrT="[Текст]"/>
      <dgm:spPr/>
      <dgm:t>
        <a:bodyPr/>
        <a:lstStyle/>
        <a:p>
          <a:r>
            <a:rPr lang="ru-RU" b="1" dirty="0" smtClean="0">
              <a:latin typeface="Book Antiqua" panose="02040602050305030304" pitchFamily="18" charset="0"/>
            </a:rPr>
            <a:t>Профессиональное обучение</a:t>
          </a:r>
          <a:endParaRPr lang="ru-RU" b="1" dirty="0">
            <a:latin typeface="Book Antiqua" panose="02040602050305030304" pitchFamily="18" charset="0"/>
          </a:endParaRPr>
        </a:p>
      </dgm:t>
    </dgm:pt>
    <dgm:pt modelId="{1845563F-7D7C-4C5C-A055-F926A2DD08CF}" type="parTrans" cxnId="{33777786-2100-44DB-BB42-9F7EDF550379}">
      <dgm:prSet/>
      <dgm:spPr/>
      <dgm:t>
        <a:bodyPr/>
        <a:lstStyle/>
        <a:p>
          <a:endParaRPr lang="ru-RU"/>
        </a:p>
      </dgm:t>
    </dgm:pt>
    <dgm:pt modelId="{BD12A509-95B5-4729-B6E1-429D6999EB5B}" type="sibTrans" cxnId="{33777786-2100-44DB-BB42-9F7EDF550379}">
      <dgm:prSet/>
      <dgm:spPr/>
      <dgm:t>
        <a:bodyPr/>
        <a:lstStyle/>
        <a:p>
          <a:endParaRPr lang="ru-RU"/>
        </a:p>
      </dgm:t>
    </dgm:pt>
    <dgm:pt modelId="{9ABF857B-A008-4FD7-AF20-06E86311F4A0}" type="pres">
      <dgm:prSet presAssocID="{7E307884-26AF-42A6-80F2-3031B417B7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9EC22F-D496-470E-A208-FE7892427F8E}" type="pres">
      <dgm:prSet presAssocID="{F7AFA235-DD09-4F73-90C3-08FD224EC9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BCCC9-D504-4F97-A621-B93AA11DD77A}" type="pres">
      <dgm:prSet presAssocID="{A696D6EC-DA95-4068-8792-C898D310E63A}" presName="sibTrans" presStyleCnt="0"/>
      <dgm:spPr/>
    </dgm:pt>
    <dgm:pt modelId="{02768F73-5400-4C79-A74D-8AB54D81F213}" type="pres">
      <dgm:prSet presAssocID="{29301D25-2C19-4C5F-B9CE-BB065A93D8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7265D-5703-4B16-936E-779E0396CDFF}" type="pres">
      <dgm:prSet presAssocID="{19940F56-81C9-4D0F-A95A-5A9D9BEBF5FB}" presName="sibTrans" presStyleCnt="0"/>
      <dgm:spPr/>
    </dgm:pt>
    <dgm:pt modelId="{71F31458-93D1-44BE-9E07-236FB5FA6B5A}" type="pres">
      <dgm:prSet presAssocID="{420D3607-5BC7-47DE-A55E-4C3A7A5955E4}" presName="node" presStyleLbl="node1" presStyleIdx="2" presStyleCnt="4" custLinFactNeighborX="238" custLinFactNeighborY="-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64610-68CD-43C7-930C-3E25D83F3B6B}" type="pres">
      <dgm:prSet presAssocID="{5BBD4287-90D9-4078-9C48-896B2D2FFFD5}" presName="sibTrans" presStyleCnt="0"/>
      <dgm:spPr/>
    </dgm:pt>
    <dgm:pt modelId="{48330B60-F251-41DF-8BD6-16BB15250DC9}" type="pres">
      <dgm:prSet presAssocID="{6252E7E5-2953-4EF7-95D5-13F8C644502E}" presName="node" presStyleLbl="node1" presStyleIdx="3" presStyleCnt="4" custLinFactNeighborX="1349" custLinFactNeighborY="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11CE9E-9A62-45FC-8B5D-20B2FA27ECB6}" type="presOf" srcId="{29301D25-2C19-4C5F-B9CE-BB065A93D805}" destId="{02768F73-5400-4C79-A74D-8AB54D81F213}" srcOrd="0" destOrd="0" presId="urn:microsoft.com/office/officeart/2005/8/layout/default"/>
    <dgm:cxn modelId="{20988093-D780-47DA-A826-1ADC1BCD57C3}" srcId="{7E307884-26AF-42A6-80F2-3031B417B70C}" destId="{29301D25-2C19-4C5F-B9CE-BB065A93D805}" srcOrd="1" destOrd="0" parTransId="{FC3C0664-C57D-4BFA-B1CE-5D2D41D4638A}" sibTransId="{19940F56-81C9-4D0F-A95A-5A9D9BEBF5FB}"/>
    <dgm:cxn modelId="{99A7FB37-B05A-40CA-A558-F09D5E60446C}" type="presOf" srcId="{6252E7E5-2953-4EF7-95D5-13F8C644502E}" destId="{48330B60-F251-41DF-8BD6-16BB15250DC9}" srcOrd="0" destOrd="0" presId="urn:microsoft.com/office/officeart/2005/8/layout/default"/>
    <dgm:cxn modelId="{DD9620C9-B29E-4DB8-9B05-69E2F4EC2C6E}" srcId="{7E307884-26AF-42A6-80F2-3031B417B70C}" destId="{F7AFA235-DD09-4F73-90C3-08FD224EC92C}" srcOrd="0" destOrd="0" parTransId="{C60FD1A2-0B84-45DA-B51B-752D4EAFCA17}" sibTransId="{A696D6EC-DA95-4068-8792-C898D310E63A}"/>
    <dgm:cxn modelId="{5460A6B6-AADD-4357-9A9B-A11957E840BF}" srcId="{7E307884-26AF-42A6-80F2-3031B417B70C}" destId="{420D3607-5BC7-47DE-A55E-4C3A7A5955E4}" srcOrd="2" destOrd="0" parTransId="{F4A4CC1F-6C2F-4E74-818F-7A14B8186E17}" sibTransId="{5BBD4287-90D9-4078-9C48-896B2D2FFFD5}"/>
    <dgm:cxn modelId="{F34DBF0D-74E9-4123-8E1F-BFFE835B2B66}" type="presOf" srcId="{7E307884-26AF-42A6-80F2-3031B417B70C}" destId="{9ABF857B-A008-4FD7-AF20-06E86311F4A0}" srcOrd="0" destOrd="0" presId="urn:microsoft.com/office/officeart/2005/8/layout/default"/>
    <dgm:cxn modelId="{325BA284-37D3-4420-B470-9B5DE1A4944E}" type="presOf" srcId="{F7AFA235-DD09-4F73-90C3-08FD224EC92C}" destId="{E79EC22F-D496-470E-A208-FE7892427F8E}" srcOrd="0" destOrd="0" presId="urn:microsoft.com/office/officeart/2005/8/layout/default"/>
    <dgm:cxn modelId="{33777786-2100-44DB-BB42-9F7EDF550379}" srcId="{7E307884-26AF-42A6-80F2-3031B417B70C}" destId="{6252E7E5-2953-4EF7-95D5-13F8C644502E}" srcOrd="3" destOrd="0" parTransId="{1845563F-7D7C-4C5C-A055-F926A2DD08CF}" sibTransId="{BD12A509-95B5-4729-B6E1-429D6999EB5B}"/>
    <dgm:cxn modelId="{73D98A7D-1022-4595-A56C-8B2A6FDFF206}" type="presOf" srcId="{420D3607-5BC7-47DE-A55E-4C3A7A5955E4}" destId="{71F31458-93D1-44BE-9E07-236FB5FA6B5A}" srcOrd="0" destOrd="0" presId="urn:microsoft.com/office/officeart/2005/8/layout/default"/>
    <dgm:cxn modelId="{AC61BB88-5948-4F43-BB08-854210FD5F15}" type="presParOf" srcId="{9ABF857B-A008-4FD7-AF20-06E86311F4A0}" destId="{E79EC22F-D496-470E-A208-FE7892427F8E}" srcOrd="0" destOrd="0" presId="urn:microsoft.com/office/officeart/2005/8/layout/default"/>
    <dgm:cxn modelId="{984AFA81-DC0F-429F-BF13-980CED1D6D2A}" type="presParOf" srcId="{9ABF857B-A008-4FD7-AF20-06E86311F4A0}" destId="{169BCCC9-D504-4F97-A621-B93AA11DD77A}" srcOrd="1" destOrd="0" presId="urn:microsoft.com/office/officeart/2005/8/layout/default"/>
    <dgm:cxn modelId="{269768B4-7A0D-4587-B1FB-B83511D270B8}" type="presParOf" srcId="{9ABF857B-A008-4FD7-AF20-06E86311F4A0}" destId="{02768F73-5400-4C79-A74D-8AB54D81F213}" srcOrd="2" destOrd="0" presId="urn:microsoft.com/office/officeart/2005/8/layout/default"/>
    <dgm:cxn modelId="{FF529B25-5AAC-43EC-A337-9B95A8CEFC8B}" type="presParOf" srcId="{9ABF857B-A008-4FD7-AF20-06E86311F4A0}" destId="{2537265D-5703-4B16-936E-779E0396CDFF}" srcOrd="3" destOrd="0" presId="urn:microsoft.com/office/officeart/2005/8/layout/default"/>
    <dgm:cxn modelId="{09815413-CF77-4DF5-8496-32C0F5F37603}" type="presParOf" srcId="{9ABF857B-A008-4FD7-AF20-06E86311F4A0}" destId="{71F31458-93D1-44BE-9E07-236FB5FA6B5A}" srcOrd="4" destOrd="0" presId="urn:microsoft.com/office/officeart/2005/8/layout/default"/>
    <dgm:cxn modelId="{E999155C-6BF0-4408-8535-7AF856E12689}" type="presParOf" srcId="{9ABF857B-A008-4FD7-AF20-06E86311F4A0}" destId="{49A64610-68CD-43C7-930C-3E25D83F3B6B}" srcOrd="5" destOrd="0" presId="urn:microsoft.com/office/officeart/2005/8/layout/default"/>
    <dgm:cxn modelId="{E034A123-09F6-4DFF-91E3-7142ED4810E8}" type="presParOf" srcId="{9ABF857B-A008-4FD7-AF20-06E86311F4A0}" destId="{48330B60-F251-41DF-8BD6-16BB15250DC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EC22F-D496-470E-A208-FE7892427F8E}">
      <dsp:nvSpPr>
        <dsp:cNvPr id="0" name=""/>
        <dsp:cNvSpPr/>
      </dsp:nvSpPr>
      <dsp:spPr>
        <a:xfrm>
          <a:off x="642671" y="1800"/>
          <a:ext cx="2268251" cy="1360951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Book Antiqua" panose="02040602050305030304" pitchFamily="18" charset="0"/>
            </a:rPr>
            <a:t>Общее образование</a:t>
          </a:r>
          <a:endParaRPr lang="ru-RU" sz="1700" b="1" kern="1200" dirty="0">
            <a:latin typeface="Book Antiqua" panose="02040602050305030304" pitchFamily="18" charset="0"/>
          </a:endParaRPr>
        </a:p>
      </dsp:txBody>
      <dsp:txXfrm>
        <a:off x="642671" y="1800"/>
        <a:ext cx="2268251" cy="1360951"/>
      </dsp:txXfrm>
    </dsp:sp>
    <dsp:sp modelId="{02768F73-5400-4C79-A74D-8AB54D81F213}">
      <dsp:nvSpPr>
        <dsp:cNvPr id="0" name=""/>
        <dsp:cNvSpPr/>
      </dsp:nvSpPr>
      <dsp:spPr>
        <a:xfrm>
          <a:off x="3137748" y="1800"/>
          <a:ext cx="2268251" cy="1360951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312627"/>
                <a:satOff val="-18301"/>
                <a:lumOff val="2462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312627"/>
                <a:satOff val="-18301"/>
                <a:lumOff val="2462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312627"/>
                <a:satOff val="-18301"/>
                <a:lumOff val="246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312627"/>
              <a:satOff val="-18301"/>
              <a:lumOff val="2462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Book Antiqua" panose="02040602050305030304" pitchFamily="18" charset="0"/>
            </a:rPr>
            <a:t>Профессиональное образование</a:t>
          </a:r>
          <a:endParaRPr lang="ru-RU" sz="1700" b="1" kern="1200" dirty="0">
            <a:latin typeface="Book Antiqua" panose="02040602050305030304" pitchFamily="18" charset="0"/>
          </a:endParaRPr>
        </a:p>
      </dsp:txBody>
      <dsp:txXfrm>
        <a:off x="3137748" y="1800"/>
        <a:ext cx="2268251" cy="1360951"/>
      </dsp:txXfrm>
    </dsp:sp>
    <dsp:sp modelId="{71F31458-93D1-44BE-9E07-236FB5FA6B5A}">
      <dsp:nvSpPr>
        <dsp:cNvPr id="0" name=""/>
        <dsp:cNvSpPr/>
      </dsp:nvSpPr>
      <dsp:spPr>
        <a:xfrm>
          <a:off x="648069" y="1584173"/>
          <a:ext cx="2268251" cy="1360951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625254"/>
                <a:satOff val="-36602"/>
                <a:lumOff val="492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625254"/>
                <a:satOff val="-36602"/>
                <a:lumOff val="492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625254"/>
                <a:satOff val="-36602"/>
                <a:lumOff val="492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625255"/>
              <a:satOff val="-36602"/>
              <a:lumOff val="49243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Book Antiqua" panose="02040602050305030304" pitchFamily="18" charset="0"/>
            </a:rPr>
            <a:t>Дополнительное образование</a:t>
          </a:r>
          <a:endParaRPr lang="ru-RU" sz="1700" b="1" kern="1200" dirty="0">
            <a:latin typeface="Book Antiqua" panose="02040602050305030304" pitchFamily="18" charset="0"/>
          </a:endParaRPr>
        </a:p>
      </dsp:txBody>
      <dsp:txXfrm>
        <a:off x="648069" y="1584173"/>
        <a:ext cx="2268251" cy="1360951"/>
      </dsp:txXfrm>
    </dsp:sp>
    <dsp:sp modelId="{48330B60-F251-41DF-8BD6-16BB15250DC9}">
      <dsp:nvSpPr>
        <dsp:cNvPr id="0" name=""/>
        <dsp:cNvSpPr/>
      </dsp:nvSpPr>
      <dsp:spPr>
        <a:xfrm>
          <a:off x="3168347" y="1591373"/>
          <a:ext cx="2268251" cy="1360951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312627"/>
                <a:satOff val="-18301"/>
                <a:lumOff val="2462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312627"/>
                <a:satOff val="-18301"/>
                <a:lumOff val="2462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312627"/>
                <a:satOff val="-18301"/>
                <a:lumOff val="246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shade val="50000"/>
              <a:hueOff val="312627"/>
              <a:satOff val="-18301"/>
              <a:lumOff val="24622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Book Antiqua" panose="02040602050305030304" pitchFamily="18" charset="0"/>
            </a:rPr>
            <a:t>Профессиональное обучение</a:t>
          </a:r>
          <a:endParaRPr lang="ru-RU" sz="1700" b="1" kern="1200" dirty="0">
            <a:latin typeface="Book Antiqua" panose="02040602050305030304" pitchFamily="18" charset="0"/>
          </a:endParaRPr>
        </a:p>
      </dsp:txBody>
      <dsp:txXfrm>
        <a:off x="3168347" y="1591373"/>
        <a:ext cx="2268251" cy="1360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5" y="1297803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80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350877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350877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4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9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5" y="1964185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8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3786188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7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2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2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B9CB3A-E94C-42E9-A4B3-EDF9AE5A8DC3}" type="datetimeFigureOut">
              <a:rPr lang="ru-RU" smtClean="0"/>
              <a:t>25.03.2019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A10D57-E356-4DAA-AF42-F2686B9B9B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522615">
            <a:off x="1249725" y="1375596"/>
            <a:ext cx="5449442" cy="90323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образование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4127"/>
            <a:ext cx="3599695" cy="367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23528" y="1127522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Педагог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начальных классов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Педагог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средней школы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Преподаватель высшего учебного заведения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Преподаватель в системе специального образования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Преподаватель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детской музыкальной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школы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Социальный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педагог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Учитель-дефектолог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Школьный психолог (педагог-психолог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051719" y="274320"/>
            <a:ext cx="4680521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Современные профессии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3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72" y="12974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артинки по запросу учител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-5438"/>
            <a:ext cx="2483768" cy="159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учител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5"/>
          <a:stretch/>
        </p:blipFill>
        <p:spPr bwMode="auto">
          <a:xfrm>
            <a:off x="6660232" y="1587254"/>
            <a:ext cx="2492607" cy="17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лекци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/>
          <a:stretch/>
        </p:blipFill>
        <p:spPr bwMode="auto">
          <a:xfrm>
            <a:off x="6660232" y="3372354"/>
            <a:ext cx="2484731" cy="17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5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216054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Профессии будущего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69"/>
            <a:ext cx="597388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708576"/>
            <a:ext cx="68407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РАЗРАБОТЧИК ИНСТРУМЕНТОВ ОБУЧЕНИЯ СОСТОЯНИЯМ СОЗНАНИЯ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после 2020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308125"/>
            <a:ext cx="39604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ИГРОПЕДАГОГ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после 2020 г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.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010348"/>
            <a:ext cx="69127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РАЗРАБОТЧИК ОБРАЗОВАТЕЛЬНЫХ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ТРАЕКТОРИЙ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после 2020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47763" y="2892301"/>
            <a:ext cx="5328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ТРЕНЕР ПО МАЙНД-ФИТНЕСУ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после 2020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10544" y="3217958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ЭКОПРОПОВЕДНИК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до 2020 г.</a:t>
            </a:r>
          </a:p>
        </p:txBody>
      </p:sp>
      <p:pic>
        <p:nvPicPr>
          <p:cNvPr id="10242" name="Picture 2" descr="http://atlas100.ru/upload/iblock/1ec/1ec88d6f792b6f5a8d20b29fd14b968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9" y="680748"/>
            <a:ext cx="878602" cy="93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tlas100.ru/upload/iblock/717/7174f2a6f61fd88ab4648a5435d363e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26" y="1157717"/>
            <a:ext cx="833746" cy="90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atlas100.ru/upload/iblock/d9d/d9ddcf9c48f7a3a72c68e218de4f603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9" y="1813450"/>
            <a:ext cx="872298" cy="9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atlas100.ru/upload/iblock/15c/15cee7f17c2c9e4bcd6ea05e2b3aec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26" y="2715766"/>
            <a:ext cx="864096" cy="9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atlas100.ru/upload/iblock/1b9/1b96f6a13589e07d027b020484c7c79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59" y="3046054"/>
            <a:ext cx="851339" cy="90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801050"/>
            <a:ext cx="58326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ОРГАНИЗАТОР ПРОЕКТНОГО ОБУЧЕНИЯ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до 2020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092101"/>
            <a:ext cx="367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ТЬЮТОР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до 2020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784649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ИГРОМАСТЕР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до 2020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77680" y="2139702"/>
            <a:ext cx="38346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МОДЕРАТОР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до 2020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38796" y="3252341"/>
            <a:ext cx="36735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МЕНТОР СТАРТАПОВ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r"/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до 2020 г.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2715766"/>
            <a:ext cx="57606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КООРДИНАТОР ОБРАЗОВАТЕЛЬНОЙ ОНЛАЙН-ПЛАТФОРМЫ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Профессия появится до 2020 г.</a:t>
            </a:r>
          </a:p>
        </p:txBody>
      </p:sp>
      <p:pic>
        <p:nvPicPr>
          <p:cNvPr id="15" name="Picture 12" descr="http://atlas100.ru/upload/iblock/edf/edf4dede57e8b1be9218d9a78bc95e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6993"/>
            <a:ext cx="864096" cy="9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atlas100.ru/upload/iblock/d58/d58b7effa6822ecd83d23ce0fd3e19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54136"/>
            <a:ext cx="840162" cy="91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tlas100.ru/upload/iblock/9e7/9e7d34269436abf2c80919d178d78d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1636311"/>
            <a:ext cx="864094" cy="9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atlas100.ru/upload/iblock/982/98233bb166236a2d25b8aff32ae4ca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037562"/>
            <a:ext cx="836346" cy="9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atlas100.ru/upload/iblock/e92/e9289f003fcb6e84a138d1c82c76a6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17682"/>
            <a:ext cx="864096" cy="9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atlas100.ru/upload/iblock/550/55038720e3570013f951a43dad8a024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2" y="2679762"/>
            <a:ext cx="847214" cy="8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22960" y="216054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Профессии будущего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2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69"/>
            <a:ext cx="597388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карандаш векторный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94597"/>
            <a:ext cx="2538958" cy="30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81542"/>
            <a:ext cx="6768752" cy="1404155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Чтобы воспитывать другого, мы должны воспитать прежде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всего </a:t>
            </a:r>
            <a:r>
              <a:rPr lang="ru-RU" sz="26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себя.</a:t>
            </a:r>
          </a:p>
          <a:p>
            <a:pPr algn="r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Н.В. Гоголь</a:t>
            </a:r>
          </a:p>
          <a:p>
            <a:r>
              <a:rPr lang="ru-RU" sz="1800" dirty="0">
                <a:latin typeface="Book Antiqua" panose="02040602050305030304" pitchFamily="18" charset="0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897107"/>
            <a:ext cx="5256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Чтобы быть хорошим преподавателем, нужно любить то, что преподаешь, и любить тех, кому преподаешь.</a:t>
            </a:r>
          </a:p>
          <a:p>
            <a:pPr algn="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В.О. Ключевский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523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655"/>
            <a:ext cx="576066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образова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0" r="19098"/>
          <a:stretch/>
        </p:blipFill>
        <p:spPr bwMode="auto">
          <a:xfrm>
            <a:off x="0" y="1748382"/>
            <a:ext cx="2483768" cy="20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5486"/>
            <a:ext cx="8568952" cy="1748698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Образование</a:t>
            </a:r>
            <a:r>
              <a:rPr lang="ru-RU" sz="1900" b="0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9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 процесс усвоения знаний, обучение, </a:t>
            </a:r>
            <a:r>
              <a:rPr lang="ru-RU" sz="19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просвещение (Толковый словарь русского языка под ред. Д.Н. Ушакова)</a:t>
            </a:r>
          </a:p>
          <a:p>
            <a:r>
              <a:rPr lang="ru-RU" sz="19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 широком смысле </a:t>
            </a:r>
            <a:r>
              <a:rPr lang="ru-RU" sz="1900" b="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слова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образование</a:t>
            </a:r>
            <a:r>
              <a:rPr lang="ru-RU" sz="1900" b="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900" b="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 процесс или продукт «формирования ума, характера и физических способностей личности. </a:t>
            </a:r>
            <a:endParaRPr lang="ru-RU" sz="1900" b="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1779662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 техническом смысле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образование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— это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процесс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, посредством которого общество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через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школы, колледжи, университеты и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другие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институты целенаправленно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передаёт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своё культурное наследие —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накопленное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знание, ценности и навыки — 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от </a:t>
            </a: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одного поколения другому.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8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УРОВНИ ОБРАЗОВАНИЯ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201693"/>
              </p:ext>
            </p:extLst>
          </p:nvPr>
        </p:nvGraphicFramePr>
        <p:xfrm>
          <a:off x="1403648" y="771550"/>
          <a:ext cx="604867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69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0070"/>
            <a:ext cx="7520940" cy="41148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Первые высшие учебные заведения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896" y="1059582"/>
            <a:ext cx="2812936" cy="4501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Славяно-греко-латинская академия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(1687)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Славяно-греко-латинская акаде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8" y="1643460"/>
            <a:ext cx="1397522" cy="13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1020673"/>
            <a:ext cx="3159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Академический университет при Петербургской Академии наук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(1724)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8" name="Picture 4" descr="Картинки по запросу Академический университет при Петербургской Академии нау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63386"/>
            <a:ext cx="1296397" cy="13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105087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Московский университет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 (1755)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30" name="Picture 6" descr="Картинки по запросу мгу логоти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72" y="1635646"/>
            <a:ext cx="1604552" cy="14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6120" y="3219823"/>
            <a:ext cx="449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Смольный институт благородных девиц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(1764)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219822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Учительская семинария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(1779)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469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калькулятор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7" y="1347614"/>
            <a:ext cx="2598323" cy="22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9542"/>
            <a:ext cx="8712968" cy="2880405"/>
          </a:xfrm>
        </p:spPr>
        <p:txBody>
          <a:bodyPr>
            <a:noAutofit/>
          </a:bodyPr>
          <a:lstStyle/>
          <a:p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Средняя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зарплата в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системе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образования по РФ и по Москве в 2015 г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.:</a:t>
            </a:r>
            <a:endParaRPr lang="ru-RU" b="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 дошкольном образовании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 — 26,5 тыс. рублей (по РФ), 40 тыс. рублей (по Москве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общем образовании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 — 32,5 тыс. рублей (по РФ), 66 тыс.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рублей </a:t>
            </a:r>
            <a:b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 Москве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дополнительном образовании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–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26,8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тыс. рублей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 РФ),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45,4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тыс. рублей (по Москве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среднем профессиональном образовании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 —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28,6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тыс. рублей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 РФ), 61,8 тыс. рублей (по Москве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высшем профессиональном образовании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 —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50,7 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тыс. рублей 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b="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по РФ), 85,5 тыс. рублей (по Москве</a:t>
            </a:r>
            <a:r>
              <a:rPr lang="ru-RU" b="0" dirty="0" smtClean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).</a:t>
            </a:r>
            <a:endParaRPr lang="ru-RU" b="0" dirty="0">
              <a:solidFill>
                <a:schemeClr val="accent3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2960" y="195486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Немного статистики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7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470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Знаменитые педагоги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058" y="898493"/>
            <a:ext cx="4405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Константин Дмитриевич Ушинский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1824-1870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16933" y="899360"/>
            <a:ext cx="35766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Антон Семёнович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Макаренко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1888-1939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9218" name="Picture 2" descr="Картинки по запросу Константин Дмитриевич Ушин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1630"/>
            <a:ext cx="1872207" cy="22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Антон Семёнович Макарен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66" y="1481674"/>
            <a:ext cx="2066102" cy="22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1729" y="897566"/>
            <a:ext cx="4815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Василий Александрович Сухомлинский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1918-1970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7441" y="897566"/>
            <a:ext cx="4398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Шалва Александрович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Амонашвили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Род. в 1931 г.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1266" name="Picture 2" descr="Картинки по запросу Василий Александрович Сухомлин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90323"/>
            <a:ext cx="1661245" cy="22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Шалва Александрович Амонашвили"/>
          <p:cNvSpPr>
            <a:spLocks noChangeAspect="1" noChangeArrowheads="1"/>
          </p:cNvSpPr>
          <p:nvPr/>
        </p:nvSpPr>
        <p:spPr bwMode="auto">
          <a:xfrm>
            <a:off x="155575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Картинки по запросу Шалва Александрович Амонашви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91630"/>
            <a:ext cx="1599107" cy="224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Знаменитые педагоги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3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47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0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1" y="274320"/>
            <a:ext cx="540060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Современные профессии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890595"/>
            <a:ext cx="59766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Воспитатель группы продленного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дня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Воспитатель детского сада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Воспитатель школы-интерната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Гувернер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Инструктор по физкультуре в дошкольных организациях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Мастер производственного обучения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Музыкальный руководитель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Педагог дополнительного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образования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Педагог-организатор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3" name="Picture 2" descr="Картинки по запросу маркеры знач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7" y="129748"/>
            <a:ext cx="576067" cy="5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воспитатель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7"/>
          <a:stretch/>
        </p:blipFill>
        <p:spPr bwMode="auto">
          <a:xfrm>
            <a:off x="6660232" y="0"/>
            <a:ext cx="2494110" cy="17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гуверн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1771146"/>
            <a:ext cx="2494109" cy="16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воспитате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8505"/>
            <a:ext cx="2483768" cy="171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536</TotalTime>
  <Words>347</Words>
  <Application>Microsoft Office PowerPoint</Application>
  <PresentationFormat>Экран (16:9)</PresentationFormat>
  <Paragraphs>80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Franklin Gothic Book</vt:lpstr>
      <vt:lpstr>Franklin Gothic Medium</vt:lpstr>
      <vt:lpstr>Tunga</vt:lpstr>
      <vt:lpstr>Wingdings</vt:lpstr>
      <vt:lpstr>Углы</vt:lpstr>
      <vt:lpstr>образование</vt:lpstr>
      <vt:lpstr>Презентация PowerPoint</vt:lpstr>
      <vt:lpstr>Презентация PowerPoint</vt:lpstr>
      <vt:lpstr>УРОВНИ ОБРАЗОВАНИЯ</vt:lpstr>
      <vt:lpstr>Первые высшие учебные заведения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Другина Марина Валерьевна</dc:creator>
  <cp:lastModifiedBy>Булат Кучербаев</cp:lastModifiedBy>
  <cp:revision>31</cp:revision>
  <dcterms:created xsi:type="dcterms:W3CDTF">2016-10-04T11:44:29Z</dcterms:created>
  <dcterms:modified xsi:type="dcterms:W3CDTF">2019-03-25T16:40:16Z</dcterms:modified>
</cp:coreProperties>
</file>