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4" r:id="rId1"/>
  </p:sldMasterIdLst>
  <p:notesMasterIdLst>
    <p:notesMasterId r:id="rId14"/>
  </p:notesMasterIdLst>
  <p:sldIdLst>
    <p:sldId id="299" r:id="rId2"/>
    <p:sldId id="300" r:id="rId3"/>
    <p:sldId id="301" r:id="rId4"/>
    <p:sldId id="302" r:id="rId5"/>
    <p:sldId id="306" r:id="rId6"/>
    <p:sldId id="304" r:id="rId7"/>
    <p:sldId id="308" r:id="rId8"/>
    <p:sldId id="307" r:id="rId9"/>
    <p:sldId id="309" r:id="rId10"/>
    <p:sldId id="310" r:id="rId11"/>
    <p:sldId id="311" r:id="rId12"/>
    <p:sldId id="31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69EB53-DBA0-4CFA-990C-05E942714FD7}" type="datetimeFigureOut">
              <a:rPr lang="ru-RU" smtClean="0"/>
              <a:t>13.03.2022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C6729-254A-457A-84C8-3EB3F9D604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785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13.03.2022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eg"/><Relationship Id="rId7" Type="http://schemas.openxmlformats.org/officeDocument/2006/relationships/image" Target="../media/image2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9" y="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48D322D-0E4E-4898-B635-812C76E7230F}"/>
              </a:ext>
            </a:extLst>
          </p:cNvPr>
          <p:cNvSpPr/>
          <p:nvPr/>
        </p:nvSpPr>
        <p:spPr>
          <a:xfrm>
            <a:off x="899592" y="1396536"/>
            <a:ext cx="742505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НА ТЕМУ: </a:t>
            </a:r>
          </a:p>
          <a:p>
            <a:pPr algn="ctr"/>
            <a:r>
              <a:rPr lang="ru-RU" sz="24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ЭКОЛОГИЧЕСКОГО</a:t>
            </a:r>
          </a:p>
          <a:p>
            <a:pPr algn="ctr"/>
            <a:r>
              <a:rPr lang="ru-RU" sz="24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ВОСПИТАНИЯ ДОШКОЛЬНИКОВ»</a:t>
            </a: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ПОДГОТОВИЛА: АХУНЗЯНОВА З.Р.</a:t>
            </a:r>
            <a:endParaRPr lang="ru-RU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0138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B52735-E012-46EE-B05F-85BD0DFCDEAA}"/>
              </a:ext>
            </a:extLst>
          </p:cNvPr>
          <p:cNvSpPr/>
          <p:nvPr/>
        </p:nvSpPr>
        <p:spPr>
          <a:xfrm>
            <a:off x="323528" y="908721"/>
            <a:ext cx="813690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«ХУДОЖЕСТВЕННОЕ ТВОРЧЕСТВО»</a:t>
            </a:r>
          </a:p>
          <a:p>
            <a:pPr algn="ctr"/>
            <a:r>
              <a:rPr lang="ru-RU" sz="28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 С ОТОБРАЖЕНИЕМ ПРИРОДЫ</a:t>
            </a:r>
            <a:endParaRPr lang="ru-RU" sz="28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395E91-6DA9-4EED-B3EC-2359290089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264281">
            <a:off x="6601861" y="3336621"/>
            <a:ext cx="1894749" cy="266811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9F4BCCA-FBEC-45E8-B269-3E17527BDB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790" y="4589102"/>
            <a:ext cx="2497206" cy="21873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BF83A9-C0C5-4635-A3C4-CB4EB0BA5A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15144">
            <a:off x="543837" y="2945399"/>
            <a:ext cx="2032298" cy="270973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DDD65D5-AE39-4B29-8E55-6D3D53F1B2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448" y="2275062"/>
            <a:ext cx="3147104" cy="219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59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" y="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B52735-E012-46EE-B05F-85BD0DFCDEAA}"/>
              </a:ext>
            </a:extLst>
          </p:cNvPr>
          <p:cNvSpPr/>
          <p:nvPr/>
        </p:nvSpPr>
        <p:spPr>
          <a:xfrm>
            <a:off x="457200" y="0"/>
            <a:ext cx="8003232" cy="1631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«СОВМЕСТНОЕ ИЗГОТОВЛЕНИЕ ПОДЕЛОК ИЗ ПРИРОДНОГО МАТЕРИАЛА»</a:t>
            </a:r>
          </a:p>
          <a:p>
            <a:pPr algn="ctr"/>
            <a:endParaRPr lang="ru-RU" sz="28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8FDDCA-833C-485E-96DC-0ABEC3060B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135" y="1261883"/>
            <a:ext cx="2703685" cy="202776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068051-14B3-46F8-A372-00DECEFAE8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12601">
            <a:off x="101382" y="1410906"/>
            <a:ext cx="1978778" cy="263837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97258F-01C1-4895-80DC-DF9D9616EF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7582">
            <a:off x="656511" y="4182224"/>
            <a:ext cx="1819025" cy="242536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ABC30B2-FBBD-4D45-9DB8-A5CD4CB631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19584">
            <a:off x="6526487" y="1067860"/>
            <a:ext cx="2105844" cy="241580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F0A6A4D-FA05-43A1-8ECC-D911BDF246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384" y="4149300"/>
            <a:ext cx="2301199" cy="2027763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9FB0971-EC52-4A99-93B0-C2FC768808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7532">
            <a:off x="6137044" y="3645585"/>
            <a:ext cx="2047408" cy="259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12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B52735-E012-46EE-B05F-85BD0DFCDEAA}"/>
              </a:ext>
            </a:extLst>
          </p:cNvPr>
          <p:cNvSpPr/>
          <p:nvPr/>
        </p:nvSpPr>
        <p:spPr>
          <a:xfrm>
            <a:off x="611560" y="692696"/>
            <a:ext cx="7848872" cy="56938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БЫЛ И ВСЕГДА ОСТАЕТСЯ СЫНОМ ПРИРОДЫ, И ТО, ЧТО РОДНИТ ЕГО С ПРИРОДОЙ, ДОЛЖНО ИСПОЛЬЗОВАТЬСЯ ДЛЯ ЕГО ПРИОБЩЕНИЯ К ПРИРОДЕ, К БОГАТСТВАМ ДУХОВНОЙ КУЛЬТУРЫ. МИР, ОКРУЖАЮЩИЙ РЕБЕНКА, ЭТО ПРЕЖДЕ ВСЕГО, МИР ПРИРОДЫ С БЕЗГРАНИЧНЫМ БОГАТСТВОМ ЯВЛЕНИЙ, С НЕИСЧЕРПАЕМОЙ КРАСОТОЙ. ЗДЕСЬ В ПРИРОДЕ, ВЕЧНЫЙ ИСТОЧНИК ДЕТСКОГО РАЗУМА»</a:t>
            </a:r>
          </a:p>
          <a:p>
            <a:pPr algn="ctr"/>
            <a:r>
              <a:rPr lang="ru-RU" sz="28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В.А.СУХОМЛИНСКИЙ</a:t>
            </a:r>
            <a:endParaRPr lang="ru-RU" sz="28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091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2EE22E9-A14A-448B-AFAF-CA7ABA095DF8}"/>
              </a:ext>
            </a:extLst>
          </p:cNvPr>
          <p:cNvSpPr/>
          <p:nvPr/>
        </p:nvSpPr>
        <p:spPr>
          <a:xfrm>
            <a:off x="1475656" y="980729"/>
            <a:ext cx="6336704" cy="42165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ЦЕЛЬ:</a:t>
            </a:r>
          </a:p>
          <a:p>
            <a:pPr algn="ctr"/>
            <a:endParaRPr lang="ru-RU" sz="3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cap="none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СИСТЕМЫ ОСОЗНАННО – ПРАВИЛЬНЫХ ЭКОЛОГИЧЕСКИХ ПРЕДСТАВЛЕНИЙ О ПРИРОДЕ У ДОШКОЛЬНИКОВ, ПОВЫШЕНИЯ ИХ ЭКОЛОГИЧЕСКОЙ КУЛЬТУРЫ.</a:t>
            </a:r>
          </a:p>
        </p:txBody>
      </p:sp>
    </p:spTree>
    <p:extLst>
      <p:ext uri="{BB962C8B-B14F-4D97-AF65-F5344CB8AC3E}">
        <p14:creationId xmlns:p14="http://schemas.microsoft.com/office/powerpoint/2010/main" val="3716066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1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42B6AA5-5DEE-4720-AAAD-A6C6461F9831}"/>
              </a:ext>
            </a:extLst>
          </p:cNvPr>
          <p:cNvSpPr/>
          <p:nvPr/>
        </p:nvSpPr>
        <p:spPr>
          <a:xfrm>
            <a:off x="0" y="476672"/>
            <a:ext cx="9242670" cy="69249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742950" lvl="1" indent="-285750" algn="ctr">
              <a:buFontTx/>
              <a:buChar char="-"/>
            </a:pPr>
            <a:r>
              <a:rPr lang="ru-RU" sz="2000" b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ПОЭТАПНУЮ СИСТЕМУ ЭКОЛОГИЧЕСКОМУ ВОСПИТАНИЮ С СОСТАВЛЕНИЕМ ПЕРСПЕКТИВНЫХ ПЛАНОВ РАБОТЫ С ДЕТЬМИ И РОДИТЕЛЯМИ.</a:t>
            </a:r>
          </a:p>
          <a:p>
            <a:pPr marL="285750" indent="-285750" algn="ctr">
              <a:buFontTx/>
              <a:buChar char="-"/>
            </a:pPr>
            <a:r>
              <a:rPr lang="ru-RU" sz="2000" b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ДОШКОЛЬНИКОВ ОСНОВНЫЕ ПРИРОДОВЕДЧЕСКИЕ ПРЕДСТАВЛЕНИЯ И ПОНЯТИЯ О ЖИВОЙ И НЕЖИВОЙ ПРИРОДЕ.</a:t>
            </a:r>
          </a:p>
          <a:p>
            <a:pPr algn="ctr"/>
            <a:r>
              <a:rPr lang="ru-RU" sz="2000" b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   ВОСПИТЫВАТЬ ЛЮБОВЬ И БЕРЕЖНОЕ ОТНОШЕНИЕ КО ВСЕМУ ЖИВОМУ НА ЗЕМЛЕ.</a:t>
            </a:r>
          </a:p>
          <a:p>
            <a:pPr marL="285750" indent="-285750" algn="ctr">
              <a:buFontTx/>
              <a:buChar char="-"/>
            </a:pPr>
            <a:r>
              <a:rPr lang="ru-RU" sz="2000" b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ВОВЛЕКАТЬ ДЕТЕЙ В РАЗНООБРАЗНЫЕ ВИДЫ ДЕЯТЕЛЬНОСТИ В ПРИРОДЕ И ПО ЕЕ ОХРАНЕ.</a:t>
            </a:r>
          </a:p>
          <a:p>
            <a:pPr marL="285750" indent="-285750" algn="ctr">
              <a:buFontTx/>
              <a:buChar char="-"/>
            </a:pPr>
            <a:r>
              <a:rPr lang="ru-RU" sz="2000" b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ОБЩИЕ ПОЗНАВАТЕЛЬНЫЕ СПОСОБНОСТИ: УМЕНИЕ НАБЛЮДАТЬ, ОПИСЫВАТЬ, СТРОИТЬ ПРЕДЛОЖЕНИЯ И ПРЕДЛАГАТЬ СПОСОБЫ ИХ ПРОВЕРКИ.</a:t>
            </a:r>
          </a:p>
          <a:p>
            <a:pPr marL="285750" indent="-285750" algn="ctr">
              <a:buFontTx/>
              <a:buChar char="-"/>
            </a:pPr>
            <a:r>
              <a:rPr lang="ru-RU" sz="2000" b="1" spc="50" dirty="0">
                <a:ln w="0"/>
                <a:solidFill>
                  <a:schemeClr val="tx2">
                    <a:lumMod val="25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ВАЖНЕЙШЕЙ ЗАДАЧЕЙ ЯВЛЯЕТСЯ ОБОГАЩЕНИЕ ЛИЧНОГО ОПЫТА И ПОЛОЖИТЕЛЬНОГО, ГУМАННОГО ВЗАИМООТНОШЕНИЯ РЕБЕНКА С ПРИРОДОЙ, КОНТАКТОВ С РАСТЕНИЯМИ И ЖИВОТНЫМИ, ОБЪЕКТАМИ НЕЖИВОЙ ПРИРОДЫ, ПОЗНАВАТЕЛЬНОГО ИНТЕРЕСА, ЛЮБВИ К ПРИРОДЕ.</a:t>
            </a:r>
          </a:p>
          <a:p>
            <a:pPr algn="ctr"/>
            <a:endParaRPr lang="ru-RU" sz="2000" b="1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443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05FE33F-9167-4AE5-A7AF-E2F89A5F2845}"/>
              </a:ext>
            </a:extLst>
          </p:cNvPr>
          <p:cNvSpPr/>
          <p:nvPr/>
        </p:nvSpPr>
        <p:spPr>
          <a:xfrm>
            <a:off x="395536" y="548680"/>
            <a:ext cx="8847134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 осуществлении педагогической деятельности необходимо учитывать комплексное, системное, интегрированное сотрудничество со всеми участниками образовательного процесса.</a:t>
            </a:r>
          </a:p>
          <a:p>
            <a:pPr algn="ctr"/>
            <a:endParaRPr lang="ru-RU" sz="2800" b="1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spc="50" dirty="0">
                <a:ln w="0"/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</a:t>
            </a:r>
          </a:p>
          <a:p>
            <a:endParaRPr lang="ru-RU" sz="2800" b="1" spc="50" dirty="0">
              <a:ln w="0"/>
              <a:solidFill>
                <a:srgbClr val="7030A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cap="none" spc="50" dirty="0">
                <a:ln w="0"/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ПЕДАГОГИ                            ВОСПИТАННИКИ       </a:t>
            </a:r>
          </a:p>
          <a:p>
            <a:endParaRPr lang="ru-RU" sz="2800" b="1" spc="50" dirty="0">
              <a:ln w="0"/>
              <a:solidFill>
                <a:srgbClr val="7030A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cap="none" spc="50" dirty="0">
                <a:ln w="0"/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СЕМЬИ ВОСПИТАННИКОВ</a:t>
            </a:r>
          </a:p>
          <a:p>
            <a:pPr algn="ctr"/>
            <a:endParaRPr lang="ru-RU" sz="2800" b="1" cap="none" spc="50" dirty="0">
              <a:ln w="0"/>
              <a:solidFill>
                <a:srgbClr val="7030A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spc="50" dirty="0">
                <a:ln w="0"/>
                <a:solidFill>
                  <a:srgbClr val="7030A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endParaRPr lang="ru-RU" sz="2800" b="1" cap="none" spc="50" dirty="0">
              <a:ln w="0"/>
              <a:solidFill>
                <a:srgbClr val="7030A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DAB5B86-DB23-446A-AA98-B7ADA027A261}"/>
              </a:ext>
            </a:extLst>
          </p:cNvPr>
          <p:cNvCxnSpPr>
            <a:cxnSpLocks/>
          </p:cNvCxnSpPr>
          <p:nvPr/>
        </p:nvCxnSpPr>
        <p:spPr>
          <a:xfrm>
            <a:off x="6300192" y="3068960"/>
            <a:ext cx="792088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907CC3B-6BB0-4ECF-807B-C3C6C4511947}"/>
              </a:ext>
            </a:extLst>
          </p:cNvPr>
          <p:cNvCxnSpPr>
            <a:cxnSpLocks/>
          </p:cNvCxnSpPr>
          <p:nvPr/>
        </p:nvCxnSpPr>
        <p:spPr>
          <a:xfrm flipH="1">
            <a:off x="2195736" y="3068960"/>
            <a:ext cx="1224136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5B22BA2C-524F-4FCC-A375-D19B7E08D372}"/>
              </a:ext>
            </a:extLst>
          </p:cNvPr>
          <p:cNvCxnSpPr>
            <a:cxnSpLocks/>
          </p:cNvCxnSpPr>
          <p:nvPr/>
        </p:nvCxnSpPr>
        <p:spPr>
          <a:xfrm>
            <a:off x="4499992" y="3068960"/>
            <a:ext cx="0" cy="14401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396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6024841-FC79-4077-803D-0F36A038C2F4}"/>
              </a:ext>
            </a:extLst>
          </p:cNvPr>
          <p:cNvSpPr/>
          <p:nvPr/>
        </p:nvSpPr>
        <p:spPr>
          <a:xfrm>
            <a:off x="303218" y="620688"/>
            <a:ext cx="82296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ЭКОЛОГИЧЕСКОЕ ВОСПИТАНИЕ ДОШКОЛЬНИКОВ </a:t>
            </a:r>
          </a:p>
          <a:p>
            <a:pPr algn="ctr"/>
            <a: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ДЕТСКОМ САДУ ОСУЩЕСТВЛЯЕТСЯ </a:t>
            </a:r>
          </a:p>
          <a:p>
            <a:pPr algn="ctr"/>
            <a:r>
              <a:rPr lang="ru-RU" sz="20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СООТВЕТСВИИ С ТРЕБОВАНИЯМИ ФГОС</a:t>
            </a:r>
            <a:endParaRPr lang="ru-RU" sz="20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6E879A1-5804-48F3-A09A-FFCCD3E8D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257039"/>
            <a:ext cx="3096344" cy="263691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EF22974-F394-4998-9A32-0E05BCBABC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277" y="3479809"/>
            <a:ext cx="3771045" cy="2828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96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802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B52735-E012-46EE-B05F-85BD0DFCDEAA}"/>
              </a:ext>
            </a:extLst>
          </p:cNvPr>
          <p:cNvSpPr/>
          <p:nvPr/>
        </p:nvSpPr>
        <p:spPr>
          <a:xfrm>
            <a:off x="230832" y="116633"/>
            <a:ext cx="8229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РАСТИТЕЛЬНОГО МИРА НА ТЕРРИТОРИИ ДЕТСКОГО САДА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52420A3-9EF4-4BB6-916D-D0027B20E5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4" y="1316962"/>
            <a:ext cx="3358208" cy="25186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3F8805A-0DE3-477A-BBBC-3DD2EED09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046" y="3936736"/>
            <a:ext cx="3743908" cy="280793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1BEFC0F-2D54-4231-9BAE-0A869C9DD7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17380"/>
            <a:ext cx="3358208" cy="261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697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B52735-E012-46EE-B05F-85BD0DFCDEAA}"/>
              </a:ext>
            </a:extLst>
          </p:cNvPr>
          <p:cNvSpPr/>
          <p:nvPr/>
        </p:nvSpPr>
        <p:spPr>
          <a:xfrm>
            <a:off x="323528" y="908721"/>
            <a:ext cx="813690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НАГЛЯДНЫЙ И ДЕМОНСТРАЦИОННЫЙ </a:t>
            </a:r>
          </a:p>
          <a:p>
            <a:pPr algn="ctr"/>
            <a:r>
              <a:rPr lang="ru-RU" sz="28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МАТЕРИАЛ; ДИДАКТИЧЕСКИЕ ИГРЫ.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4C98D2-C12B-406D-8E84-620562581E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36331">
            <a:off x="428032" y="2508685"/>
            <a:ext cx="2943819" cy="22078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F44BE2-7BB5-4DFA-9EFE-F7B90FE8CCA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75792">
            <a:off x="6348935" y="2122926"/>
            <a:ext cx="2191641" cy="292218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A5003B2-86FA-4E4A-B00A-582BE05DFE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73127" y="3479404"/>
            <a:ext cx="3563888" cy="267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32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5" y="-10486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B52735-E012-46EE-B05F-85BD0DFCDEAA}"/>
              </a:ext>
            </a:extLst>
          </p:cNvPr>
          <p:cNvSpPr/>
          <p:nvPr/>
        </p:nvSpPr>
        <p:spPr>
          <a:xfrm>
            <a:off x="323528" y="332657"/>
            <a:ext cx="82296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«ПТИЧЬЯ СТОЛОВАЯ» </a:t>
            </a:r>
          </a:p>
          <a:p>
            <a:pPr algn="ctr"/>
            <a:r>
              <a:rPr lang="ru-RU" sz="28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КОРМУШЕК И ПОДКОРМКА ПТИЦ В ЗИМНЕЕ ВРЕМЯ</a:t>
            </a:r>
            <a:endParaRPr lang="ru-RU" sz="28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B5451E-E16D-47DC-BA02-15B9130C6F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9542">
            <a:off x="5978062" y="2181675"/>
            <a:ext cx="2598908" cy="34652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31E70BB-A0B9-48A9-8111-C449A6DE7A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474" y="2155169"/>
            <a:ext cx="2017818" cy="269042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3ECAE72-D5A6-4AD8-A711-A1EC9C72CE1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7045">
            <a:off x="441836" y="2351447"/>
            <a:ext cx="2548357" cy="339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180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00C426-D5A4-4087-95FE-A05B15A8A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6" descr="https://catherineasquithgallery.com/uploads/posts/2021-02/1613629892_36-p-fon-dlya-prezentatsii-po-okruzhayushchemu-40.jpg">
            <a:extLst>
              <a:ext uri="{FF2B5EF4-FFF2-40B4-BE49-F238E27FC236}">
                <a16:creationId xmlns:a16="http://schemas.microsoft.com/office/drawing/2014/main" id="{D1255D4B-2289-498F-94E4-299AFCAA8D0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0850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BB52735-E012-46EE-B05F-85BD0DFCDEAA}"/>
              </a:ext>
            </a:extLst>
          </p:cNvPr>
          <p:cNvSpPr/>
          <p:nvPr/>
        </p:nvSpPr>
        <p:spPr>
          <a:xfrm>
            <a:off x="323528" y="116633"/>
            <a:ext cx="83632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cap="none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«МЫ С ПАПОЙ И МАМОЙ МОЛОДЦЫ»</a:t>
            </a:r>
          </a:p>
          <a:p>
            <a:pPr algn="ctr"/>
            <a:r>
              <a:rPr lang="ru-RU" sz="2400" b="1" spc="50" dirty="0">
                <a:ln w="0"/>
                <a:solidFill>
                  <a:srgbClr val="C0000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СУББОТНИКИ НА ТЕРРИТОРИИ ДЕТСКОГО САДА</a:t>
            </a:r>
            <a:endParaRPr lang="ru-RU" sz="2400" b="1" cap="none" spc="50" dirty="0">
              <a:ln w="0"/>
              <a:solidFill>
                <a:srgbClr val="C0000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B6FA046-B9E5-4CCC-A176-3C8731A77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316962"/>
            <a:ext cx="1784460" cy="237928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E38ECD0-37BD-45D5-A059-133293997C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709" y="1283536"/>
            <a:ext cx="3019086" cy="23317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C086719-BDF5-49DB-9D82-DC4E5648D4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67" y="1283536"/>
            <a:ext cx="3047481" cy="228561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BF2F231-9E38-45EA-98D9-F354F2B61F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26" y="4318853"/>
            <a:ext cx="3047481" cy="228561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4D5172F-3B23-4F7C-BDB8-0C7FF4D6AF5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709" y="4288818"/>
            <a:ext cx="3019087" cy="22331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98B163-0419-4067-BE07-2D7E321736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356" y="3806391"/>
            <a:ext cx="2283718" cy="304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7488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805</TotalTime>
  <Words>307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Cambria</vt:lpstr>
      <vt:lpstr>Rockwell</vt:lpstr>
      <vt:lpstr>Times New Roman</vt:lpstr>
      <vt:lpstr>Wingdings 2</vt:lpstr>
      <vt:lpstr>Литейная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Окружная научная конференция «Первые шаги в науку»</dc:title>
  <dc:creator>Руслан Ахунзянов</dc:creator>
  <cp:lastModifiedBy>Руслан Ахунзянов</cp:lastModifiedBy>
  <cp:revision>93</cp:revision>
  <dcterms:modified xsi:type="dcterms:W3CDTF">2022-03-13T16:44:52Z</dcterms:modified>
</cp:coreProperties>
</file>