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1"/>
  </p:notesMasterIdLst>
  <p:sldIdLst>
    <p:sldId id="286" r:id="rId2"/>
    <p:sldId id="282" r:id="rId3"/>
    <p:sldId id="265" r:id="rId4"/>
    <p:sldId id="288" r:id="rId5"/>
    <p:sldId id="289" r:id="rId6"/>
    <p:sldId id="290" r:id="rId7"/>
    <p:sldId id="291" r:id="rId8"/>
    <p:sldId id="292" r:id="rId9"/>
    <p:sldId id="293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054"/>
    <a:srgbClr val="003B6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846B7BE7-67A6-4B24-A515-59DCADED8586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68B271C-CA8A-4535-8AED-8742F258C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C5EEC0-9DEF-4AE4-881A-7627D83CC486}" type="slidenum">
              <a:rPr lang="ru-RU" altLang="ru-RU" smtClean="0">
                <a:cs typeface="Arial" charset="0"/>
              </a:rPr>
              <a:pPr/>
              <a:t>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034E-3D29-403E-A4DD-C86858431719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B4B4-43D7-40BE-8BA7-9FD0324E68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0D57-B092-451F-A24F-C672BB1B82DD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F7D-6016-4A13-8EF3-EF6BD74E70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5BAA0-B143-4260-9150-88762F243909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7A3C-7A39-420A-B8B2-041B846BC3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BBE0-0E67-4A01-92F2-E0FDA26A391A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F5C97-2446-47D8-A023-F91CE958D1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9ED4-F6C4-4B00-988B-7433EA4DC03A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2709-3FB6-4B2B-9579-D42512FCEF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2468-29B6-4711-A6DB-054F53BDFABE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A89A-FAD4-4D9D-BD92-B883E51780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E151-CE03-4C51-8D24-737DBBCF62ED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2C14D-B5D8-4859-8218-70CCE7FFA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ED7D-5D70-4F1F-A8D3-BA80C056CBA3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7A8C7-09BC-432F-A7F9-282B0B568A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DA2D-99FA-427B-B51F-79BBA2A006D2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7FD0-3A17-409D-BF54-CF514F9142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6AED-602D-4DB1-9612-6966D2571EAD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2A0F-5CB3-4C83-A509-F05B926859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FB37-86BA-4B41-BD71-286DAC79A6E7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80CFC-F176-499D-984F-01D8B7AC70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3C0D-35B9-402D-8F2C-BA3012530367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AC0A-66D4-4DB6-B6B1-1A6F412120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355B-2227-4020-A0A6-89799B9D89A9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A7EA7-845A-4DFA-8691-169BA0560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77F5-3155-4592-8326-A7E8A7EF8F86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2C48-BC88-4AC7-9B72-FC79110E9D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FE66-D6B8-4F6F-8370-7C8259DB3DA5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4943-8B76-4C2B-AB84-B27919A3A5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9A75-22C0-44AC-858D-6A6D6AF398C7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4FF6-6B68-48C2-B489-EF92F5D255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C5176A4-DD33-48AA-9EC4-84C1B7C14BED}" type="datetimeFigureOut">
              <a:rPr lang="ru-RU"/>
              <a:pPr>
                <a:defRPr/>
              </a:pPr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0114857-11BC-4F07-8007-7AFF04155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52" r:id="rId11"/>
    <p:sldLayoutId id="2147484147" r:id="rId12"/>
    <p:sldLayoutId id="2147484153" r:id="rId13"/>
    <p:sldLayoutId id="2147484148" r:id="rId14"/>
    <p:sldLayoutId id="2147484149" r:id="rId15"/>
    <p:sldLayoutId id="214748415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43998" cy="79216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гимназия №1 г.Белебея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</a:rPr>
            </a:br>
            <a:endParaRPr lang="ru-RU" alt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gf_hw01-E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643050"/>
            <a:ext cx="585791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95288" y="-603250"/>
            <a:ext cx="7200900" cy="1871663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Приготовление поварами школьной столовой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горячего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завтрака</a:t>
            </a:r>
          </a:p>
        </p:txBody>
      </p: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4318000" y="1714500"/>
            <a:ext cx="252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2400" b="1" i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642910" y="1428736"/>
            <a:ext cx="6643733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Завтрак очень важен для школьников, обеспечивая их необходимой энергией для наиболее активной части дня. Исследования показали, что регулярно и правильно завтракающие дети энергичны на уроках, лучше воспринимают информацию и достигают более высоких результатов.</a:t>
            </a: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Классный час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«Каша - мать наша, а хлеб – кормилец»</a:t>
            </a: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 b="1" dirty="0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b6c39203-f0db-452c-be18-ec6ba27930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428869"/>
            <a:ext cx="5500694" cy="342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47"/>
          <p:cNvSpPr>
            <a:spLocks noChangeArrowheads="1" noChangeShapeType="1" noTextEdit="1"/>
          </p:cNvSpPr>
          <p:nvPr/>
        </p:nvSpPr>
        <p:spPr bwMode="auto">
          <a:xfrm>
            <a:off x="1571604" y="260648"/>
            <a:ext cx="5429288" cy="739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Меню </a:t>
            </a:r>
          </a:p>
          <a:p>
            <a:pPr algn="ctr"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 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МАОУ гимназия № 1 г.Белебея</a:t>
            </a: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  <p:pic>
        <p:nvPicPr>
          <p:cNvPr id="7240" name="Picture 80" descr="https://sun1-55.userapi.com/s/v1/ig2/kb-ohXpG8RIKXgq9M3YatMH7gjAFjYEOE8uNUBsncc0oIJ9R-4nlepINPUew_CIaaJhQS5ggGubmdPBKeVXzSQhg.jpg?quality=95&amp;crop=0,405,1179,1179&amp;as=32x32,48x48,72x72,108x108,160x160,240x240,360x360,480x480,540x540,640x640,720x720,1080x1080&amp;ava=1&amp;u=fep_bVU73r-LVcHLHoj9oumk_k_XTr3mnqOOk6l4FsU&amp;cs=100x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48431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1" name="Picture 8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786190"/>
            <a:ext cx="48164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51" y="1214424"/>
          <a:ext cx="6151567" cy="3143272"/>
        </p:xfrm>
        <a:graphic>
          <a:graphicData uri="http://schemas.openxmlformats.org/drawingml/2006/table">
            <a:tbl>
              <a:tblPr/>
              <a:tblGrid>
                <a:gridCol w="3068871"/>
                <a:gridCol w="995310"/>
                <a:gridCol w="663540"/>
                <a:gridCol w="663540"/>
                <a:gridCol w="760306"/>
              </a:tblGrid>
              <a:tr h="5455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Блюдо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Калорийность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Белки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Жиры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Углеводы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Котлеты из филе кур.с том.соусом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12,36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17,62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Пюре гороховое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7,24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30,10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Чай с сахаром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Хлеб пшеничный витаминизированный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95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Яблоки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14,62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4213" y="-26987"/>
            <a:ext cx="6348412" cy="1169972"/>
          </a:xfrm>
        </p:spPr>
        <p:txBody>
          <a:bodyPr/>
          <a:lstStyle/>
          <a:p>
            <a:pPr algn="r"/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sz="3200" b="1" i="1" dirty="0" smtClean="0">
                <a:solidFill>
                  <a:srgbClr val="003054"/>
                </a:solidFill>
                <a:latin typeface="Times New Roman" pitchFamily="18" charset="0"/>
                <a:cs typeface="Times New Roman" pitchFamily="18" charset="0"/>
              </a:rPr>
              <a:t>О пользе каши</a:t>
            </a:r>
          </a:p>
        </p:txBody>
      </p:sp>
      <p:sp>
        <p:nvSpPr>
          <p:cNvPr id="8195" name="Объект 2"/>
          <p:cNvSpPr>
            <a:spLocks noGrp="1"/>
          </p:cNvSpPr>
          <p:nvPr>
            <p:ph sz="half" idx="1"/>
          </p:nvPr>
        </p:nvSpPr>
        <p:spPr>
          <a:xfrm>
            <a:off x="250825" y="692150"/>
            <a:ext cx="3924300" cy="47974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Горячая каша, вкусная каша,</a:t>
            </a:r>
          </a:p>
          <a:p>
            <a:pPr marL="0" indent="0">
              <a:buFont typeface="Wingdings 3" pitchFamily="18" charset="2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Томится сегодня любимица наша.</a:t>
            </a:r>
          </a:p>
          <a:p>
            <a:pPr marL="0" indent="0">
              <a:buFont typeface="Wingdings 3" pitchFamily="18" charset="2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Очень давно подружились мы с нею,</a:t>
            </a:r>
          </a:p>
          <a:p>
            <a:pPr marL="0" indent="0">
              <a:buFont typeface="Wingdings 3" pitchFamily="18" charset="2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Но выбрать не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можем-какая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вкуснее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Не будем же медлить с вопросом таким</a:t>
            </a:r>
          </a:p>
          <a:p>
            <a:pPr marL="0" indent="0">
              <a:buFont typeface="Wingdings 3" pitchFamily="18" charset="2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Любимую кашу быстрее съедим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Font typeface="Wingdings 3" pitchFamily="18" charset="2"/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alt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Объект 3"/>
          <p:cNvSpPr>
            <a:spLocks noGrp="1"/>
          </p:cNvSpPr>
          <p:nvPr>
            <p:ph sz="half" idx="2"/>
          </p:nvPr>
        </p:nvSpPr>
        <p:spPr>
          <a:xfrm>
            <a:off x="4211638" y="1142985"/>
            <a:ext cx="4503766" cy="4714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Гороховая каша является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прекрасным источником белка, витаминов и минералов, необходимых для здоровья и нормального развития ребенка. Ее приготовление не требует особых навыков и займет всего несколько минут вашего времени. При этом гороховая каша имеет множество полезных свойств и оказывает благотворное влияние на организм ребенка. Горох содержит большое количество клетчатки, что помогает в нормализации пищеварения и улучшении работы кишечника у детей. Кроме того, каша из гороха богата белками и аминокислотами, необходимыми для роста и развития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детей.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Она также содержит витамины группы В, витамин С и витамин К, которые укрепляют иммунитет и помогают организму бороться с инфекциями и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воспалительными процессами.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51dd2e3-ef62-4fca-8117-52ffbb07c8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14686"/>
            <a:ext cx="3583452" cy="25896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0298" y="642918"/>
            <a:ext cx="6348413" cy="1320800"/>
          </a:xfrm>
        </p:spPr>
        <p:txBody>
          <a:bodyPr/>
          <a:lstStyle/>
          <a:p>
            <a:pPr algn="ctr"/>
            <a:r>
              <a:rPr lang="ru-RU" altLang="ru-RU" b="1" i="1" dirty="0" smtClean="0">
                <a:solidFill>
                  <a:srgbClr val="003054"/>
                </a:solidFill>
                <a:latin typeface="Times New Roman" pitchFamily="18" charset="0"/>
                <a:cs typeface="Times New Roman" pitchFamily="18" charset="0"/>
              </a:rPr>
              <a:t>Приготовление каши</a:t>
            </a:r>
          </a:p>
        </p:txBody>
      </p:sp>
      <p:sp>
        <p:nvSpPr>
          <p:cNvPr id="9219" name="Объект 3"/>
          <p:cNvSpPr>
            <a:spLocks noGrp="1"/>
          </p:cNvSpPr>
          <p:nvPr>
            <p:ph sz="half" idx="2"/>
          </p:nvPr>
        </p:nvSpPr>
        <p:spPr>
          <a:xfrm>
            <a:off x="3500430" y="1785926"/>
            <a:ext cx="5072098" cy="3786214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    Крупу 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перебирают, 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промывают, замачивают в холодной воде (в прохладном месте) в соотношении 1:2. Перед варкой заливают холодной водой (2,5 л. на 1 кг. бобовых)  варят в закрытой посуде при слабом кипении, при непрерывном кипении 60-90 мин. Во время варки нельзя добавлять холодную воду. После того как горох станет целиком мягким, варку прекращают, отвар сливают, горох протирают, добавляют соль (8-10 г. на 1 кг.). При отпуске поливают растительным маслом. Температура подачи не менее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3" pitchFamily="18" charset="2"/>
              <a:buNone/>
              <a:defRPr/>
            </a:pPr>
            <a:endParaRPr lang="ru-RU" alt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2e6d402-e6c5-4018-be7c-e339e066a20e.jpg"/>
          <p:cNvPicPr>
            <a:picLocks noChangeAspect="1"/>
          </p:cNvPicPr>
          <p:nvPr/>
        </p:nvPicPr>
        <p:blipFill>
          <a:blip r:embed="rId2"/>
          <a:srcRect t="5405" r="16667"/>
          <a:stretch>
            <a:fillRect/>
          </a:stretch>
        </p:blipFill>
        <p:spPr>
          <a:xfrm>
            <a:off x="285720" y="1214422"/>
            <a:ext cx="2857520" cy="2643206"/>
          </a:xfrm>
          <a:prstGeom prst="rect">
            <a:avLst/>
          </a:prstGeom>
        </p:spPr>
      </p:pic>
      <p:pic>
        <p:nvPicPr>
          <p:cNvPr id="9" name="Рисунок 8" descr="2bf5e5da-db28-4bba-b852-0625c192ff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929066"/>
            <a:ext cx="2857520" cy="26431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6348412" cy="1320800"/>
          </a:xfrm>
        </p:spPr>
        <p:txBody>
          <a:bodyPr/>
          <a:lstStyle/>
          <a:p>
            <a:pPr algn="ctr"/>
            <a:r>
              <a:rPr lang="ru-RU" altLang="ru-RU" b="1" i="1" dirty="0" smtClean="0">
                <a:solidFill>
                  <a:srgbClr val="003054"/>
                </a:solidFill>
                <a:latin typeface="Times New Roman" pitchFamily="18" charset="0"/>
                <a:cs typeface="Times New Roman" pitchFamily="18" charset="0"/>
              </a:rPr>
              <a:t>Приготовление </a:t>
            </a:r>
            <a:r>
              <a:rPr lang="ru-RU" altLang="ru-RU" b="1" i="1" dirty="0" smtClean="0">
                <a:solidFill>
                  <a:srgbClr val="003054"/>
                </a:solidFill>
                <a:latin typeface="Times New Roman" pitchFamily="18" charset="0"/>
                <a:cs typeface="Times New Roman" pitchFamily="18" charset="0"/>
              </a:rPr>
              <a:t>чая </a:t>
            </a:r>
            <a:endParaRPr lang="ru-RU" altLang="ru-RU" b="1" i="1" dirty="0" smtClean="0">
              <a:solidFill>
                <a:srgbClr val="00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Объект 3"/>
          <p:cNvSpPr>
            <a:spLocks noGrp="1"/>
          </p:cNvSpPr>
          <p:nvPr>
            <p:ph sz="half" idx="2"/>
          </p:nvPr>
        </p:nvSpPr>
        <p:spPr>
          <a:xfrm>
            <a:off x="3851275" y="1366838"/>
            <a:ext cx="4721253" cy="4633930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Чай заваривают в чайниках. Чайник ополаскивают холодной водой, насыпают чай, заливают кипятком примерно на 1/3 объема и настаивают 5-10 мин., накрыв салфеткой, после чего доливают кипятком. При отпуске в стаканы или бокалы насыпают сахар и заливают чаем. Отпускают горячим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65-70 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alt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2147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algn="ctr"/>
            <a:r>
              <a:rPr lang="ru-RU" altLang="ru-RU" b="1" i="1" dirty="0" smtClean="0">
                <a:solidFill>
                  <a:srgbClr val="003054"/>
                </a:solidFill>
                <a:latin typeface="Times New Roman" pitchFamily="18" charset="0"/>
                <a:cs typeface="Times New Roman" pitchFamily="18" charset="0"/>
              </a:rPr>
              <a:t>Нарезка </a:t>
            </a:r>
            <a:r>
              <a:rPr lang="ru-RU" altLang="ru-RU" b="1" i="1" dirty="0" smtClean="0">
                <a:solidFill>
                  <a:srgbClr val="003054"/>
                </a:solidFill>
                <a:latin typeface="Times New Roman" pitchFamily="18" charset="0"/>
                <a:cs typeface="Times New Roman" pitchFamily="18" charset="0"/>
              </a:rPr>
              <a:t>хлеба</a:t>
            </a:r>
            <a:endParaRPr lang="ru-RU" altLang="ru-RU" b="1" i="1" dirty="0" smtClean="0">
              <a:solidFill>
                <a:srgbClr val="00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5841" t="22656" r="32980" b="25586"/>
          <a:stretch>
            <a:fillRect/>
          </a:stretch>
        </p:blipFill>
        <p:spPr bwMode="auto">
          <a:xfrm>
            <a:off x="357158" y="1285860"/>
            <a:ext cx="39290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23645" t="21679" r="35176" b="25586"/>
          <a:stretch>
            <a:fillRect/>
          </a:stretch>
        </p:blipFill>
        <p:spPr bwMode="auto">
          <a:xfrm>
            <a:off x="4572000" y="1285860"/>
            <a:ext cx="38576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629525" cy="889000"/>
          </a:xfrm>
        </p:spPr>
        <p:txBody>
          <a:bodyPr/>
          <a:lstStyle/>
          <a:p>
            <a:pPr algn="ctr"/>
            <a:r>
              <a:rPr lang="ru-RU" altLang="ru-RU" b="1" i="1" dirty="0" smtClean="0">
                <a:solidFill>
                  <a:srgbClr val="002060"/>
                </a:solidFill>
              </a:rPr>
              <a:t>Полезное питание – залог крепкого здоровья</a:t>
            </a:r>
            <a:endParaRPr lang="ru-RU" altLang="ru-RU" b="1" i="1" dirty="0" smtClean="0"/>
          </a:p>
        </p:txBody>
      </p:sp>
      <p:sp>
        <p:nvSpPr>
          <p:cNvPr id="12291" name="Объект 2"/>
          <p:cNvSpPr>
            <a:spLocks noGrp="1"/>
          </p:cNvSpPr>
          <p:nvPr>
            <p:ph sz="half" idx="1"/>
          </p:nvPr>
        </p:nvSpPr>
        <p:spPr>
          <a:xfrm>
            <a:off x="5000628" y="1500174"/>
            <a:ext cx="3357586" cy="3881438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endParaRPr lang="ru-RU" alt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endParaRPr lang="ru-RU" alt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столе дымится каша,</a:t>
            </a:r>
          </a:p>
          <a:p>
            <a:pPr marL="0" indent="0">
              <a:buFont typeface="Wingdings 3" pitchFamily="18" charset="2"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Где большая ложка наша</a:t>
            </a:r>
            <a:r>
              <a:rPr lang="en-US" altLang="ru-RU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Если с кашей нам дружить,</a:t>
            </a:r>
          </a:p>
          <a:p>
            <a:pPr marL="0" indent="0">
              <a:buFont typeface="Wingdings 3" pitchFamily="18" charset="2"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Лет до сотни будем жить!</a:t>
            </a:r>
          </a:p>
        </p:txBody>
      </p:sp>
      <p:pic>
        <p:nvPicPr>
          <p:cNvPr id="7" name="Содержимое 6" descr="40dac789-bac9-49a2-996f-dc9e4bb62ab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1500173"/>
            <a:ext cx="4572032" cy="379564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5473700" cy="863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altLang="ru-RU" b="1" i="1" smtClean="0">
                <a:solidFill>
                  <a:srgbClr val="003054"/>
                </a:solidFill>
              </a:rPr>
              <a:t>Приятного</a:t>
            </a:r>
            <a:r>
              <a:rPr lang="ru-RU" altLang="ru-RU" b="1" i="1" smtClean="0">
                <a:solidFill>
                  <a:srgbClr val="003B68"/>
                </a:solidFill>
              </a:rPr>
              <a:t> аппетита!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95288" y="1484313"/>
            <a:ext cx="6913562" cy="410527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altLang="ru-RU" sz="1800" smtClean="0"/>
              <a:t>                                                    </a:t>
            </a:r>
          </a:p>
          <a:p>
            <a:pPr marL="0" indent="0">
              <a:buFont typeface="Wingdings 3" pitchFamily="18" charset="2"/>
              <a:buNone/>
            </a:pPr>
            <a:endParaRPr lang="ru-RU" altLang="ru-RU" sz="18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158" t="22461" r="26427" b="25781"/>
          <a:stretch>
            <a:fillRect/>
          </a:stretch>
        </p:blipFill>
        <p:spPr bwMode="auto">
          <a:xfrm>
            <a:off x="285720" y="1214422"/>
            <a:ext cx="3857652" cy="335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51dd2e3-ef62-4fca-8117-52ffbb07c8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214422"/>
            <a:ext cx="3797766" cy="33575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1169</TotalTime>
  <Words>440</Words>
  <Application>Microsoft Office PowerPoint</Application>
  <PresentationFormat>Экран (4:3)</PresentationFormat>
  <Paragraphs>76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Муниципальное автономное общеобразовательное учреждение гимназия №1 г.Белебея </vt:lpstr>
      <vt:lpstr>Приготовление поварами школьной столовой  горячего завтрака</vt:lpstr>
      <vt:lpstr>Слайд 3</vt:lpstr>
      <vt:lpstr> О пользе каши</vt:lpstr>
      <vt:lpstr>Приготовление каши</vt:lpstr>
      <vt:lpstr>Приготовление чая </vt:lpstr>
      <vt:lpstr>Нарезка хлеба</vt:lpstr>
      <vt:lpstr>Полезное питание – залог крепкого здоровья</vt:lpstr>
      <vt:lpstr>Приятного аппетита!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1</cp:lastModifiedBy>
  <cp:revision>155</cp:revision>
  <dcterms:created xsi:type="dcterms:W3CDTF">2014-10-14T05:47:20Z</dcterms:created>
  <dcterms:modified xsi:type="dcterms:W3CDTF">2025-04-11T11:01:29Z</dcterms:modified>
</cp:coreProperties>
</file>