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4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A5D059-090C-4B99-BFB3-A71E49CBE377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24CD0C-FD15-4ACF-89BB-2B8B6B9B8C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A5D059-090C-4B99-BFB3-A71E49CBE377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24CD0C-FD15-4ACF-89BB-2B8B6B9B8C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A5D059-090C-4B99-BFB3-A71E49CBE377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24CD0C-FD15-4ACF-89BB-2B8B6B9B8C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A5D059-090C-4B99-BFB3-A71E49CBE377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24CD0C-FD15-4ACF-89BB-2B8B6B9B8C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A5D059-090C-4B99-BFB3-A71E49CBE377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24CD0C-FD15-4ACF-89BB-2B8B6B9B8C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A5D059-090C-4B99-BFB3-A71E49CBE377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24CD0C-FD15-4ACF-89BB-2B8B6B9B8C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A5D059-090C-4B99-BFB3-A71E49CBE377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24CD0C-FD15-4ACF-89BB-2B8B6B9B8C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A5D059-090C-4B99-BFB3-A71E49CBE377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24CD0C-FD15-4ACF-89BB-2B8B6B9B8C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A5D059-090C-4B99-BFB3-A71E49CBE377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24CD0C-FD15-4ACF-89BB-2B8B6B9B8C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A5D059-090C-4B99-BFB3-A71E49CBE377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24CD0C-FD15-4ACF-89BB-2B8B6B9B8C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A5D059-090C-4B99-BFB3-A71E49CBE377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24CD0C-FD15-4ACF-89BB-2B8B6B9B8C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AA5D059-090C-4B99-BFB3-A71E49CBE377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124CD0C-FD15-4ACF-89BB-2B8B6B9B8C3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7290" y="4000504"/>
            <a:ext cx="7406640" cy="1472184"/>
          </a:xfrm>
        </p:spPr>
        <p:txBody>
          <a:bodyPr>
            <a:noAutofit/>
          </a:bodyPr>
          <a:lstStyle/>
          <a:p>
            <a:r>
              <a:rPr lang="ru-RU" sz="3200" b="1" dirty="0"/>
              <a:t>Методические рекомендации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b="1" dirty="0"/>
              <a:t>по оформлению </a:t>
            </a:r>
            <a:r>
              <a:rPr lang="ru-RU" sz="3200" b="1" dirty="0" err="1"/>
              <a:t>портфолио</a:t>
            </a:r>
            <a:r>
              <a:rPr lang="ru-RU" sz="3200" b="1" dirty="0"/>
              <a:t> профессиональных достижений для оценки профессиональной деятельности педагогических работников, аттестуемых в целях установления высшей квалификационной категории по должности «учитель»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000100" y="714356"/>
            <a:ext cx="7715304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4.1. Личный вклад в повышение качества образования, совершенствование методов обучения и воспитания.</a:t>
            </a: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Вложить копии документов, подтверждающих участие; копии документов установленного образца о курсах повышения квалификации (свидетельство, сертификат, именной образовательный чек, диплом),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заверенные директором.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2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Директор  (заместитель директора)  ________________________ / ________________________/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00100" y="1785926"/>
          <a:ext cx="7643867" cy="1600200"/>
        </p:xfrm>
        <a:graphic>
          <a:graphicData uri="http://schemas.openxmlformats.org/drawingml/2006/table">
            <a:tbl>
              <a:tblPr/>
              <a:tblGrid>
                <a:gridCol w="523224"/>
                <a:gridCol w="3714886"/>
                <a:gridCol w="1438331"/>
                <a:gridCol w="1967426"/>
              </a:tblGrid>
              <a:tr h="4905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985" marR="459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Участие в  конференциях, семинарах, мастер-классах или других мероприятиях (с указанием статуса мероприятия).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Повышение квалификации по профилю педагогической деятельности.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985" marR="459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Место проведения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985" marR="459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Документ, №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985" marR="4598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6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985" marR="4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985" marR="4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985" marR="4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985" marR="459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071538" y="571480"/>
            <a:ext cx="8072462" cy="326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4.2. Продуктивное использование новых образовательных технологий.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Директор  (заместитель директора)  ________________________ / ________________________/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142976" y="1714488"/>
          <a:ext cx="7715305" cy="1600200"/>
        </p:xfrm>
        <a:graphic>
          <a:graphicData uri="http://schemas.openxmlformats.org/drawingml/2006/table">
            <a:tbl>
              <a:tblPr/>
              <a:tblGrid>
                <a:gridCol w="2961134"/>
                <a:gridCol w="1518372"/>
                <a:gridCol w="3235799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технологии, электронных образовательных ресурсов в т.ч. </a:t>
                      </a:r>
                      <a:r>
                        <a:rPr lang="ru-RU"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интернет-ресурсов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Обоснование выбора  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Системность использования 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(периодичность, тип урока, этап изучения темы, этап урока, вид деятельности (учитель-ученик) и т.д.)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000100" y="428604"/>
            <a:ext cx="8001024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4.3. Транслирование в педагогических коллективах опыта практических результатов своей профессиональной деятельности</a:t>
            </a: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Вложить копии документов, подтверждающих выступление, заверенные директором.</a:t>
            </a: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Директор  (заместитель директора)  ____________________ / _____________________/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00100" y="1357298"/>
          <a:ext cx="7858180" cy="2560320"/>
        </p:xfrm>
        <a:graphic>
          <a:graphicData uri="http://schemas.openxmlformats.org/drawingml/2006/table">
            <a:tbl>
              <a:tblPr/>
              <a:tblGrid>
                <a:gridCol w="579524"/>
                <a:gridCol w="606555"/>
                <a:gridCol w="2947899"/>
                <a:gridCol w="3724202"/>
              </a:tblGrid>
              <a:tr h="2415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92" marR="45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92" marR="45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Мероприятие, в рамках которого проведено транслирование </a:t>
                      </a:r>
                      <a:r>
                        <a:rPr lang="ru-RU" sz="1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опыта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92" marR="45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Форма и тема «открытого» урока, мероприятия, мастер-класса, 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92" marR="45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77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92" marR="45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92" marR="45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92" marR="45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92" marR="45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55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2. 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92" marR="45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92" marR="45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Мероприятие, в рамках которого проведено транслирование опыта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92" marR="45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Выступления на педагогическом совете, на конференции, семинара или другом мероприятии 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92" marR="45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13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92" marR="45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92" marR="45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92" marR="45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292" marR="45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000100" y="428604"/>
            <a:ext cx="7786742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4.4. Экспериментальная и инновационная деятельность.  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Вложить копию приказа или иные материалы, подтверждающие результат личного участия педагогического работника в реализации образовательных программ экспериментальных площадок, лабораторий (выписки из приказов, справки), заверенные директором.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Директор  (заместитель директора)  ________________________ / ________________________/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142976" y="1142984"/>
          <a:ext cx="7786742" cy="1920240"/>
        </p:xfrm>
        <a:graphic>
          <a:graphicData uri="http://schemas.openxmlformats.org/drawingml/2006/table">
            <a:tbl>
              <a:tblPr/>
              <a:tblGrid>
                <a:gridCol w="831951"/>
                <a:gridCol w="4097271"/>
                <a:gridCol w="2857520"/>
              </a:tblGrid>
              <a:tr h="46111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Вид деятельности. Тема (с указанием статуса).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(Экспериментальная площадка, лаборатория,  </a:t>
                      </a:r>
                      <a:r>
                        <a:rPr lang="ru-RU" sz="1400" i="1" dirty="0" err="1">
                          <a:latin typeface="Times New Roman"/>
                          <a:ea typeface="Times New Roman"/>
                          <a:cs typeface="Times New Roman"/>
                        </a:rPr>
                        <a:t>пилотный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 проект, апробация электронных учебников и др.)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Результаты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24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109" marR="451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071538" y="142852"/>
            <a:ext cx="7358114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5.1. Активное участие в работе методических объединений педагогических работников организаций, в разработке программно - методического сопровождения образовательного процесса.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Вложить копии подтверждающих документов, заверенные директором, выписка из протокола заседаний МО.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Руководитель методического объединения      ___________________ / ___________________/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71538" y="928670"/>
          <a:ext cx="7072362" cy="960120"/>
        </p:xfrm>
        <a:graphic>
          <a:graphicData uri="http://schemas.openxmlformats.org/drawingml/2006/table">
            <a:tbl>
              <a:tblPr/>
              <a:tblGrid>
                <a:gridCol w="567990"/>
                <a:gridCol w="4239040"/>
                <a:gridCol w="2265332"/>
              </a:tblGrid>
              <a:tr h="3659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739" marR="457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Форма участия (доклад, «открытое» мероприятие, мастер-класс</a:t>
                      </a:r>
                      <a:r>
                        <a:rPr lang="ru-RU" sz="1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), тема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739" marR="457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Тема выступления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739" marR="457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7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739" marR="457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739" marR="457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739" marR="457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71538" y="3214686"/>
          <a:ext cx="7786742" cy="2346960"/>
        </p:xfrm>
        <a:graphic>
          <a:graphicData uri="http://schemas.openxmlformats.org/drawingml/2006/table">
            <a:tbl>
              <a:tblPr/>
              <a:tblGrid>
                <a:gridCol w="3285055"/>
                <a:gridCol w="4501687"/>
              </a:tblGrid>
              <a:tr h="7284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Наличие у педагога авторских методических материалов: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-программ;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-методических разработок;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-публикаций, интернет - публикаций;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печатных изданий </a:t>
                      </a:r>
                    </a:p>
                  </a:txBody>
                  <a:tcPr marL="45530" marR="45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программа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: название, предмет, класс, где и кем утверждена;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методическая разработка: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название, характер, предмет, класс; если размещена в сети Интернет – с указанием ссылки;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публикации: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характер (статья, выступление и т.д.), тема, выходные данные сборника (название, издательство, город, год);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печатные издания: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выходные данные сборника (название, издательство, город, год).</a:t>
                      </a:r>
                    </a:p>
                  </a:txBody>
                  <a:tcPr marL="45530" marR="45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4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530" marR="45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530" marR="455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000100" y="5596116"/>
            <a:ext cx="7929618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Вложить копию титульного листа программы, методической разработки или интернет - публикации; копию титульного листа, оглавления (содержания) сборника; ссылку на адрес сайта,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скриншот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или сертификат, заверенные директором.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Директор  (заместитель директора)  ________________________ / ________________________/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071538" y="1785926"/>
            <a:ext cx="8072462" cy="3330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5.2. Участие в конкурсах профессионального мастерства («Учитель года», «Сердце отдаю детям», «Методист года», ПНПО, «Педагог-исследователь», «Учитель-мастер», «Вдохновение», «Признание» и др.)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Вложить копии подтверждающих документов, заверенные директором.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9286908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Дополнительные показатели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Профессиональная активность </a:t>
            </a:r>
            <a:endParaRPr lang="ru-RU" sz="16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участие в работе жюри, предметных комиссий ЕГЭ, ОГЭ, экспертных групп по аттестации, апелляционных комиссий, руководство ШМО, РМО, сопровождение педагогической практики студентов и др.)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Вложить копии подтверждающих документов, заверенные директором.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Награды и поощрения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Вложить копии подтверждающих документов, заверенные директором.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Общественная деятельность в государственных структурах и общественных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организациях</a:t>
            </a:r>
          </a:p>
          <a:p>
            <a:pPr marL="0" marR="0" lvl="0" indent="2286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(депутатская деятельность, работа в качестве внештатного эксперта </a:t>
            </a:r>
            <a:r>
              <a:rPr kumimoji="0" lang="ru-RU" sz="1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Обрнадзора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активная профсоюзная  деятельность, участие в работе ТИК, УИК, женсоветах и др.)</a:t>
            </a: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Вложить копии подтверждающих документов, заверенные в соответствующих организациях, структурах.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Иные профессиональные достижения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наличие победителей и призеров олимпиад, конкурсов, фестивалей, соревнований; позитивные результаты работы в качестве классного руководителя; наличие ученой степени, ученого звания и др</a:t>
            </a:r>
            <a:r>
              <a:rPr kumimoji="0" 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.)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Вложить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копии подтверждающих документов, заверенные директором.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000100" y="1357298"/>
            <a:ext cx="81439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Индивидуальный график аттестации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ФИО аттестуемого педагогического работника: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________________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Преподаваемый  предмет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__________________________________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Имеющаяся квалификационная категория: ____________________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Запрашиваемая категория:  _________________________________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Дата и время проведения всестороннего анализа профессиональной деятельности (оценка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портфолио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): ____________________________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Ознакомлен (а): ___________________/_______________/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ар.jpeg"/>
          <p:cNvPicPr>
            <a:picLocks noChangeAspect="1"/>
          </p:cNvPicPr>
          <p:nvPr/>
        </p:nvPicPr>
        <p:blipFill>
          <a:blip r:embed="rId2">
            <a:lum bright="-20000" contrast="30000"/>
          </a:blip>
          <a:srcRect t="13541" b="17708"/>
          <a:stretch>
            <a:fillRect/>
          </a:stretch>
        </p:blipFill>
        <p:spPr>
          <a:xfrm>
            <a:off x="928662" y="0"/>
            <a:ext cx="7286676" cy="69496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000100" y="0"/>
            <a:ext cx="7454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График работы Комиссии по аттестации педагогических работников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городском округе город Октябрьский РБ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642918"/>
          <a:ext cx="9143999" cy="6254263"/>
        </p:xfrm>
        <a:graphic>
          <a:graphicData uri="http://schemas.openxmlformats.org/drawingml/2006/table">
            <a:tbl>
              <a:tblPr/>
              <a:tblGrid>
                <a:gridCol w="2016636"/>
                <a:gridCol w="1781991"/>
                <a:gridCol w="1696991"/>
                <a:gridCol w="1866390"/>
                <a:gridCol w="1781991"/>
              </a:tblGrid>
              <a:tr h="11720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Прием заявлений на установление квалификационных категорий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262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Ознакомление с индивидуальным графиком, начало аттестации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262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Всесторонний анализ профессиональной деятельности 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(оценка </a:t>
                      </a:r>
                      <a:r>
                        <a:rPr lang="ru-RU" sz="1400" b="1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портфолио</a:t>
                      </a: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262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Сдача документов о результатах аттестации в Центр аттестации ИРО РБ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262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 заседания Аттестационной комиссии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62626"/>
                    </a:solidFill>
                  </a:tcPr>
                </a:tc>
              </a:tr>
              <a:tr h="6303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 – 5 сентября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2015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21 сентября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2015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5 ноября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2015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12 ноября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2015 года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19 ноября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2015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6303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 – 5 октября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2015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19 октября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2015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 декабря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2015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10 декабря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2015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17 декабря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2015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03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 – 5 ноября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2015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23 ноября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2015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12 января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2015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14 января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2015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21 января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6303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 – 5 декабря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2015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21 декабря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2015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3 февраля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11 февраля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18 февраля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03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11 января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18 января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 марта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10 марта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17 марта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6303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 – 5 февраля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22 февраля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6 апреля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14 апреля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21 апреля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03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 – 5 марта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21 марта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4 мая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12 мая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19 мая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</a:tr>
              <a:tr h="6303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1 – 5 апреля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18 апреля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1 июня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9 июня 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Calibri"/>
                          <a:cs typeface="Times New Roman"/>
                        </a:rPr>
                        <a:t>2016 года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16 июня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2016 года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115" marR="43115" marT="0" marB="0" anchor="ctr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000100" y="0"/>
            <a:ext cx="7858180" cy="627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Структура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портфолио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профессиональных достижений включает в себя разделы, количество и наименование которых соответствуют пунктам, указанным в требованиях к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содержанию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портфолио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профессиональных достижений для оценки профессиональной деятельности педагогических работников, аттестуемых в целях установления первой (высшей) квалификационной категории по должности «учитель»,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утвержденных приказом МО РБ от 22.09.2015 г.  № 1860.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Набор документов по каждому показателю </a:t>
            </a: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предваряется разделительным листом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включающим в себя номер и наименование критерия (показателя). Основное содержание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портфолио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достижений составляют материалы и документы, представленные на бумажном носителе в виде справок, отчетов, таблиц, распечаток, копий грамот, дипломов, сертификатов, свидетельств и т.п., заверенных администрацией образовательной организации.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00100" y="428604"/>
            <a:ext cx="8143900" cy="338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ПОРТФОЛИО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ПРОФЕССИОНАЛЬНЫХ ДОСТИЖЕНИЙ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для оценки профессиональной деятельности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 аттестации в целях установления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квалификационной категории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Ф.И.О._____________________________________________________________________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Должность___________________________________________________________________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Место работы________________________________________________________________</a:t>
            </a:r>
          </a:p>
          <a:p>
            <a:pPr marL="0" marR="0" lvl="0" indent="44926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Заявлена ____________________________ квалификационная категория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Дата проведения экспертизы ___________________________________________________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28728" y="4214818"/>
            <a:ext cx="735811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/>
              <a:t>В титульном листе </a:t>
            </a:r>
            <a:r>
              <a:rPr lang="ru-RU" sz="2400" i="1" dirty="0" err="1"/>
              <a:t>портфолио</a:t>
            </a:r>
            <a:r>
              <a:rPr lang="ru-RU" sz="2400" i="1" dirty="0"/>
              <a:t> профессиональных достижений указываются фамилия, имя, отчество аттестуемого, должность, по которой проводится  аттестация, место работы, заявленная квалификационная категория (все – в именительном падеже), дата проведения экспертизы.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1571612"/>
            <a:ext cx="771530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Критерий  1 </a:t>
            </a:r>
          </a:p>
          <a:p>
            <a:pPr algn="ctr"/>
            <a:r>
              <a:rPr lang="ru-RU" sz="2800" b="1" dirty="0" smtClean="0"/>
              <a:t>«Достижение </a:t>
            </a:r>
            <a:r>
              <a:rPr lang="ru-RU" sz="2800" b="1" dirty="0"/>
              <a:t>обучающимися положительной динамики результатов освоения образовательных программ по итогам мониторингов, проводимых в</a:t>
            </a:r>
            <a:endParaRPr lang="ru-RU" sz="2800" b="1" dirty="0" smtClean="0"/>
          </a:p>
          <a:p>
            <a:pPr algn="ctr"/>
            <a:r>
              <a:rPr lang="ru-RU" sz="2800" b="1" dirty="0" err="1" smtClean="0"/>
              <a:t>портфолио</a:t>
            </a:r>
            <a:r>
              <a:rPr lang="ru-RU" sz="2800" b="1" dirty="0" smtClean="0"/>
              <a:t> профессиональных   достижений </a:t>
            </a:r>
            <a:r>
              <a:rPr lang="ru-RU" sz="2800" b="1" dirty="0"/>
              <a:t>педагогического работника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00100" y="2214554"/>
          <a:ext cx="7929616" cy="2076246"/>
        </p:xfrm>
        <a:graphic>
          <a:graphicData uri="http://schemas.openxmlformats.org/drawingml/2006/table">
            <a:tbl>
              <a:tblPr/>
              <a:tblGrid>
                <a:gridCol w="694242"/>
                <a:gridCol w="383239"/>
                <a:gridCol w="342607"/>
                <a:gridCol w="355649"/>
                <a:gridCol w="355649"/>
                <a:gridCol w="355649"/>
                <a:gridCol w="360164"/>
                <a:gridCol w="360164"/>
                <a:gridCol w="287930"/>
                <a:gridCol w="367688"/>
                <a:gridCol w="367688"/>
                <a:gridCol w="367688"/>
                <a:gridCol w="406312"/>
                <a:gridCol w="406312"/>
                <a:gridCol w="300470"/>
                <a:gridCol w="285924"/>
                <a:gridCol w="413837"/>
                <a:gridCol w="413837"/>
                <a:gridCol w="297460"/>
                <a:gridCol w="807107"/>
              </a:tblGrid>
              <a:tr h="17157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Предмет</a:t>
                      </a: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Период*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Период*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Период*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Динамика (разница в показателях)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5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Классы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отметок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СОУ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Классы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отметок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СОУ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Классы</a:t>
                      </a: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отметок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СОУ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21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"5"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"4"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"3"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"2"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"5"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"4"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"3"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"2"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"5"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"4"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"3"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"2"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15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5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7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7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7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5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7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7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7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5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7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7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7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5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7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7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7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5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7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7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7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5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7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7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7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7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ru-RU" sz="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587" marR="44587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000100" y="857232"/>
            <a:ext cx="8143900" cy="13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Достижение обучающимися положительной динамики результатов освоения образовательных программ по итогам мониторингов, проводимых в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______________________________________________________________________________________________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(полное наименование образовательной организации)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Учитель:</a:t>
            </a: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___________________________________________________________________________________________________________________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1142976" y="4572008"/>
          <a:ext cx="7581900" cy="371475"/>
        </p:xfrm>
        <a:graphic>
          <a:graphicData uri="http://schemas.openxmlformats.org/presentationml/2006/ole">
            <p:oleObj spid="_x0000_s1025" name="Формула" r:id="rId3" imgW="6667500" imgH="431800" progId="Equation.3">
              <p:embed/>
            </p:oleObj>
          </a:graphicData>
        </a:graphic>
      </p:graphicFrame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071538" y="5143512"/>
            <a:ext cx="757242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_____________________________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*Период определяется по выбору педагога (учебный год, полугодие, семестр, четверть)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Директор  (заместитель директора)  ________________________ /___________________/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000100" y="1500174"/>
            <a:ext cx="728667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2476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/>
              <a:t>Критерий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2 </a:t>
            </a:r>
          </a:p>
          <a:p>
            <a:pPr lvl="0" indent="24765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«Мониторинг, проводимый в порядке, установленном постановлением Правительства Российской Федерации от 5 августа 2013 г. №662», отсутствует.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85918" y="857232"/>
            <a:ext cx="550072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ea typeface="Times New Roman" pitchFamily="18" charset="0"/>
                <a:cs typeface="Arial" pitchFamily="34" charset="0"/>
              </a:rPr>
              <a:t>Критерий 3.1. </a:t>
            </a:r>
          </a:p>
          <a:p>
            <a:pPr algn="ctr"/>
            <a:r>
              <a:rPr lang="ru-RU" sz="2800" b="1" dirty="0" smtClean="0">
                <a:ea typeface="Times New Roman" pitchFamily="18" charset="0"/>
                <a:cs typeface="Arial" pitchFamily="34" charset="0"/>
              </a:rPr>
              <a:t>«Осуществление индивидуального подхода к обучающимся, в том числе осуществление обучения и воспитания по индивидуальным учебным планам».</a:t>
            </a:r>
            <a:endParaRPr 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000100" y="285728"/>
            <a:ext cx="7786742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3.1. Осуществление индивидуального подхода к обучающимся, в том числе осуществление обучения и воспитания по индивидуальным учебным планам.  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Справка, заверенная  администрацией  образовательного учреждения, об осуществлении индивидуального подхода к обучающимся, в том числе осуществление обучения и воспитания по индивидуальным учебным планам (планы работы с неуспевающими, одаренными и т.д.)</a:t>
            </a: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Организация и поддержка разнообразных видов деятельности обучающихся.    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Справка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заверенная  администрацией  образовательного учреждения, об организации и поддержке разнообразных видов деятельности (проведение кружков, факультативов, элективных курсов, классное руководство).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Вложить копию тарификационного приказа о распределении часов аттестуемому учителю на реализацию программы (внеурочной деятельности, элективных курсов, спецкурсов), заверенную директором.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Директор  (заместитель директора)     ________________________ /___________________/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71538" y="1357298"/>
          <a:ext cx="6858048" cy="1706880"/>
        </p:xfrm>
        <a:graphic>
          <a:graphicData uri="http://schemas.openxmlformats.org/drawingml/2006/table">
            <a:tbl>
              <a:tblPr/>
              <a:tblGrid>
                <a:gridCol w="6858048"/>
              </a:tblGrid>
              <a:tr h="9814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  Выбрать ту форму, которая используется в деятельности аттестуемого педагога          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Проводит индивидуальные консультации с одаренными детьми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Реализует программы углубленного изучения предмета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Реализует программы  элективных курсов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Реализует программы коррекционного обучения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Осуществляет обучение и воспитание по индивидуальным учебным планам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Осуществляет обучение и воспитание по ускоренным курсам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Другое (указать)</a:t>
                      </a:r>
                    </a:p>
                  </a:txBody>
                  <a:tcPr marL="46008" marR="460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71538" y="4143380"/>
          <a:ext cx="6500858" cy="1066800"/>
        </p:xfrm>
        <a:graphic>
          <a:graphicData uri="http://schemas.openxmlformats.org/drawingml/2006/table">
            <a:tbl>
              <a:tblPr/>
              <a:tblGrid>
                <a:gridCol w="6500858"/>
              </a:tblGrid>
              <a:tr h="6038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Количество обучающихся, посещающих (</a:t>
                      </a: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оставить нужное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Школьные кружки -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Спортивные секции -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Учреждения дополнительного образования -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Другое (указать) -</a:t>
                      </a:r>
                    </a:p>
                  </a:txBody>
                  <a:tcPr marL="45292" marR="452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000100" y="1285860"/>
            <a:ext cx="81439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3.2. Участие обучающихся в олимпиадах, конкурсах, фестивалях, соревнованиях.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</a:t>
            </a: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Вложить копии приказов, грамот, дипломов, благодарностей, сертификатов, заверенные директором.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endParaRPr lang="ru-RU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02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Директор  (заместитель директора)     ________________________ /___________________/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142976" y="1928802"/>
          <a:ext cx="7858180" cy="1493520"/>
        </p:xfrm>
        <a:graphic>
          <a:graphicData uri="http://schemas.openxmlformats.org/drawingml/2006/table">
            <a:tbl>
              <a:tblPr/>
              <a:tblGrid>
                <a:gridCol w="545028"/>
                <a:gridCol w="3656575"/>
                <a:gridCol w="1556049"/>
                <a:gridCol w="2100528"/>
              </a:tblGrid>
              <a:tr h="4907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Год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008" marR="460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Полное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мероприятия с указанием статуса 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  <a:cs typeface="Times New Roman"/>
                        </a:rPr>
                        <a:t>(школьный, муниципальный, республиканский, межрегиональный, федеральный и т.д.)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008" marR="460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ФИО 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обучающегося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(класс)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008" marR="460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Результат 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  <a:cs typeface="Times New Roman"/>
                        </a:rPr>
                        <a:t>участия</a:t>
                      </a: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008" marR="460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6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008" marR="460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008" marR="460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008" marR="460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6008" marR="460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345</TotalTime>
  <Words>1518</Words>
  <Application>Microsoft Office PowerPoint</Application>
  <PresentationFormat>Экран (4:3)</PresentationFormat>
  <Paragraphs>477</Paragraphs>
  <Slides>19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Солнцестояние</vt:lpstr>
      <vt:lpstr>Формула</vt:lpstr>
      <vt:lpstr>Методические рекомендации по оформлению портфолио профессиональных достижений для оценки профессиональной деятельности педагогических работников, аттестуемых в целях установления высшей квалификационной категории по должности «учитель»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</dc:creator>
  <cp:lastModifiedBy>ПК</cp:lastModifiedBy>
  <cp:revision>27</cp:revision>
  <dcterms:created xsi:type="dcterms:W3CDTF">2015-10-08T07:29:31Z</dcterms:created>
  <dcterms:modified xsi:type="dcterms:W3CDTF">2015-10-09T04:07:44Z</dcterms:modified>
</cp:coreProperties>
</file>