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5" r:id="rId6"/>
    <p:sldId id="261" r:id="rId7"/>
    <p:sldId id="262" r:id="rId8"/>
    <p:sldId id="268" r:id="rId9"/>
    <p:sldId id="269" r:id="rId10"/>
    <p:sldId id="270" r:id="rId11"/>
    <p:sldId id="263" r:id="rId12"/>
    <p:sldId id="266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Роль родителей в системе профилактики нарушений антидопинговых правил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Дистанционное собрание для родителей спортсменов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3232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05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i="1" dirty="0"/>
              <a:t>Последствия допинга для здоровья, связанные с использованием запрещенных субстанций: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депрессия, агрессивность, зависимость от препарата и др.</a:t>
            </a:r>
          </a:p>
          <a:p>
            <a:r>
              <a:rPr lang="ru-RU" b="1" dirty="0">
                <a:solidFill>
                  <a:schemeClr val="tx1"/>
                </a:solidFill>
              </a:rPr>
              <a:t>нейроэндокринные заболевания</a:t>
            </a:r>
          </a:p>
          <a:p>
            <a:r>
              <a:rPr lang="ru-RU" b="1" dirty="0">
                <a:solidFill>
                  <a:schemeClr val="tx1"/>
                </a:solidFill>
              </a:rPr>
              <a:t>инфаркт миокарда, сердечная недостаточность, гипертензия</a:t>
            </a:r>
          </a:p>
          <a:p>
            <a:r>
              <a:rPr lang="ru-RU" b="1" dirty="0">
                <a:solidFill>
                  <a:schemeClr val="tx1"/>
                </a:solidFill>
              </a:rPr>
              <a:t>диабет</a:t>
            </a:r>
          </a:p>
          <a:p>
            <a:r>
              <a:rPr lang="ru-RU" b="1" dirty="0">
                <a:solidFill>
                  <a:schemeClr val="tx1"/>
                </a:solidFill>
              </a:rPr>
              <a:t>поражения печени</a:t>
            </a:r>
          </a:p>
          <a:p>
            <a:r>
              <a:rPr lang="ru-RU" b="1" dirty="0">
                <a:solidFill>
                  <a:schemeClr val="tx1"/>
                </a:solidFill>
              </a:rPr>
              <a:t>повышенное потоотделение, огрубление кожи, остеоартрит и повышенный риск развития рака.</a:t>
            </a:r>
          </a:p>
          <a:p>
            <a:r>
              <a:rPr lang="ru-RU" b="1" dirty="0">
                <a:solidFill>
                  <a:schemeClr val="tx1"/>
                </a:solidFill>
              </a:rPr>
              <a:t>повышенный риск тромбоза</a:t>
            </a:r>
          </a:p>
          <a:p>
            <a:r>
              <a:rPr lang="ru-RU" b="1" dirty="0">
                <a:solidFill>
                  <a:schemeClr val="tx1"/>
                </a:solidFill>
              </a:rPr>
              <a:t>инсульт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161" y="3677165"/>
            <a:ext cx="3180835" cy="318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61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/>
              <a:t> Сервисы по проверке лекарственных препаратов на наличие в составе запрещенных субстанций</a:t>
            </a:r>
            <a:br>
              <a:rPr lang="ru-RU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Сервис для проверки препаратов</a:t>
            </a:r>
            <a:r>
              <a:rPr lang="en-US" b="1" dirty="0">
                <a:solidFill>
                  <a:schemeClr val="tx1"/>
                </a:solidFill>
              </a:rPr>
              <a:t> – list.rusada.ru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681" y="3039762"/>
            <a:ext cx="5116546" cy="36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14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/>
              <a:t>Если ваш ребенок заболел: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950" y="1427421"/>
            <a:ext cx="8596668" cy="388077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Не заниматься самолечением </a:t>
            </a:r>
          </a:p>
          <a:p>
            <a:r>
              <a:rPr lang="ru-RU" b="1" dirty="0">
                <a:solidFill>
                  <a:schemeClr val="tx1"/>
                </a:solidFill>
              </a:rPr>
              <a:t>Проконсультироваться с врачом </a:t>
            </a:r>
          </a:p>
          <a:p>
            <a:r>
              <a:rPr lang="ru-RU" b="1" dirty="0">
                <a:solidFill>
                  <a:schemeClr val="tx1"/>
                </a:solidFill>
              </a:rPr>
              <a:t>Проверить назначенные лекарственные препараты на list.rusada.ru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157" y="2686359"/>
            <a:ext cx="3962400" cy="42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47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4423719"/>
          </a:xfrm>
        </p:spPr>
        <p:txBody>
          <a:bodyPr>
            <a:normAutofit/>
          </a:bodyPr>
          <a:lstStyle/>
          <a:p>
            <a:pPr algn="ctr"/>
            <a:r>
              <a:rPr lang="ru-RU" i="1" dirty="0"/>
              <a:t>знакомство с информационными ресурсами РУСАДА и онлайн-курсом </a:t>
            </a:r>
            <a:br>
              <a:rPr lang="ru-RU" i="1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741" y="3484606"/>
            <a:ext cx="4700489" cy="26409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6259"/>
            <a:ext cx="3731741" cy="373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5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999" y="900199"/>
            <a:ext cx="8596668" cy="3880773"/>
          </a:xfrm>
        </p:spPr>
        <p:txBody>
          <a:bodyPr/>
          <a:lstStyle/>
          <a:p>
            <a:r>
              <a:rPr lang="ru-RU" altLang="ru-RU" b="1" u="sng" dirty="0">
                <a:solidFill>
                  <a:schemeClr val="tx1"/>
                </a:solidFill>
              </a:rPr>
              <a:t>Допинг</a:t>
            </a:r>
            <a:r>
              <a:rPr lang="ru-RU" altLang="ru-RU" b="1" dirty="0">
                <a:solidFill>
                  <a:schemeClr val="tx1"/>
                </a:solidFill>
              </a:rPr>
              <a:t> - это совершение одного или нескольких нарушений антидопинговых правил, согласно статьям 2.1-2.8 Всемирного Антидопингового Кодекса.</a:t>
            </a:r>
          </a:p>
          <a:p>
            <a:br>
              <a:rPr lang="ru-RU" altLang="ru-RU" b="1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Принцип «строгой ответственности»: спортсмен отвечает за все, что попадает в его организм!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870" y="2506362"/>
            <a:ext cx="4351638" cy="435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356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  </a:t>
            </a:r>
            <a:r>
              <a:rPr lang="ru-RU" sz="3200" i="1" dirty="0"/>
              <a:t>Виды нарушений антидопинговых правил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46423"/>
            <a:ext cx="8596668" cy="479442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Наличие запрещенной субстанции в пробе </a:t>
            </a:r>
          </a:p>
          <a:p>
            <a:r>
              <a:rPr lang="ru-RU" b="1" dirty="0">
                <a:solidFill>
                  <a:schemeClr val="tx1"/>
                </a:solidFill>
              </a:rPr>
              <a:t> Использование или попытка использования запрещенной субстанции или метода </a:t>
            </a:r>
          </a:p>
          <a:p>
            <a:r>
              <a:rPr lang="ru-RU" b="1" dirty="0">
                <a:solidFill>
                  <a:schemeClr val="tx1"/>
                </a:solidFill>
              </a:rPr>
              <a:t> Уклонение, отказ или неявка на процедуру сдачи пробы</a:t>
            </a:r>
          </a:p>
          <a:p>
            <a:r>
              <a:rPr lang="ru-RU" b="1" dirty="0">
                <a:solidFill>
                  <a:schemeClr val="tx1"/>
                </a:solidFill>
              </a:rPr>
              <a:t>  Нарушение порядка предоставления информации о местонахождении </a:t>
            </a:r>
          </a:p>
          <a:p>
            <a:r>
              <a:rPr lang="ru-RU" b="1" dirty="0">
                <a:solidFill>
                  <a:schemeClr val="tx1"/>
                </a:solidFill>
              </a:rPr>
              <a:t> Фальсификация или попытка фальсификации </a:t>
            </a:r>
          </a:p>
          <a:p>
            <a:r>
              <a:rPr lang="ru-RU" b="1" dirty="0">
                <a:solidFill>
                  <a:schemeClr val="tx1"/>
                </a:solidFill>
              </a:rPr>
              <a:t> Обладание запрещенной субстанцией или методом</a:t>
            </a:r>
          </a:p>
          <a:p>
            <a:r>
              <a:rPr lang="ru-RU" b="1" dirty="0">
                <a:solidFill>
                  <a:schemeClr val="tx1"/>
                </a:solidFill>
              </a:rPr>
              <a:t>  Распространение или попытка распространения </a:t>
            </a:r>
          </a:p>
          <a:p>
            <a:r>
              <a:rPr lang="ru-RU" b="1" dirty="0">
                <a:solidFill>
                  <a:schemeClr val="tx1"/>
                </a:solidFill>
              </a:rPr>
              <a:t> Назначение или попытка назначения</a:t>
            </a:r>
          </a:p>
          <a:p>
            <a:r>
              <a:rPr lang="ru-RU" b="1" dirty="0">
                <a:solidFill>
                  <a:schemeClr val="tx1"/>
                </a:solidFill>
              </a:rPr>
              <a:t>  Соучастие </a:t>
            </a:r>
          </a:p>
          <a:p>
            <a:r>
              <a:rPr lang="ru-RU" b="1" dirty="0">
                <a:solidFill>
                  <a:schemeClr val="tx1"/>
                </a:solidFill>
              </a:rPr>
              <a:t> Запрещенное сотрудничество </a:t>
            </a:r>
          </a:p>
          <a:p>
            <a:r>
              <a:rPr lang="ru-RU" b="1" dirty="0">
                <a:solidFill>
                  <a:schemeClr val="tx1"/>
                </a:solidFill>
              </a:rPr>
              <a:t> Воспрепятствование или преследование</a:t>
            </a:r>
          </a:p>
        </p:txBody>
      </p:sp>
    </p:spTree>
    <p:extLst>
      <p:ext uri="{BB962C8B-B14F-4D97-AF65-F5344CB8AC3E}">
        <p14:creationId xmlns:p14="http://schemas.microsoft.com/office/powerpoint/2010/main" val="86039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/>
              <a:t>Роль родителей в системе профилактики нарушений антидопинговых правил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02" y="1674557"/>
            <a:ext cx="8596668" cy="3880773"/>
          </a:xfrm>
        </p:spPr>
        <p:txBody>
          <a:bodyPr/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научите ребенка уважать соперника и руководствоваться ценностями спорта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 формируйте позитивное отношение к спорту и тренировочному процессу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будьте примером для подражания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грамотно расставляйте перед ребенком приоритеты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как можно больше разговаривайте с ребенком, завоюйте его доверие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 обращайте внимание на любые изменения, происходящие с Вашим ребенком, и оперативно реагируйте на них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ПОМНИТЕ! Будет Ваш ребенок принимать запрещенные субстанции или нет, зависит от Вас!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632" y="4250724"/>
            <a:ext cx="3476368" cy="260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4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/>
              <a:t>По каким критериям субстанции и методы включаются в Запрещенный список?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Вред здоровью спортсмена </a:t>
            </a:r>
          </a:p>
          <a:p>
            <a:r>
              <a:rPr lang="ru-RU" b="1" dirty="0">
                <a:solidFill>
                  <a:schemeClr val="tx1"/>
                </a:solidFill>
              </a:rPr>
              <a:t>Противоречие духу спорта  </a:t>
            </a:r>
          </a:p>
          <a:p>
            <a:r>
              <a:rPr lang="ru-RU" b="1" dirty="0">
                <a:solidFill>
                  <a:schemeClr val="tx1"/>
                </a:solidFill>
              </a:rPr>
              <a:t>Улучшение спортивных результатов </a:t>
            </a:r>
          </a:p>
          <a:p>
            <a:r>
              <a:rPr lang="ru-RU" b="1" dirty="0">
                <a:solidFill>
                  <a:schemeClr val="tx1"/>
                </a:solidFill>
              </a:rPr>
              <a:t> Маскировка использования других запрещенных субстанций и методов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При выполнении минимум двух критериев (из первых трёх), субстанция попадает в запрещенный список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175" y="5084743"/>
            <a:ext cx="1773257" cy="177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24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 </a:t>
            </a:r>
            <a:r>
              <a:rPr lang="ru-RU" sz="3200" i="1" dirty="0"/>
              <a:t>Группы риска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74573"/>
            <a:ext cx="8596668" cy="45667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tx1"/>
                </a:solidFill>
              </a:rPr>
              <a:t>Ребенок может начать принимать запрещенные субстанции, если он: </a:t>
            </a:r>
          </a:p>
          <a:p>
            <a:r>
              <a:rPr lang="ru-RU" b="1" dirty="0">
                <a:solidFill>
                  <a:schemeClr val="tx1"/>
                </a:solidFill>
              </a:rPr>
              <a:t> недавно поменял спортивный клуб/круг общения и попал в новую среду</a:t>
            </a:r>
          </a:p>
          <a:p>
            <a:r>
              <a:rPr lang="ru-RU" b="1" dirty="0">
                <a:solidFill>
                  <a:schemeClr val="tx1"/>
                </a:solidFill>
              </a:rPr>
              <a:t> начал выступать на новом соревновательном уровне </a:t>
            </a:r>
          </a:p>
          <a:p>
            <a:r>
              <a:rPr lang="ru-RU" b="1" dirty="0">
                <a:solidFill>
                  <a:schemeClr val="tx1"/>
                </a:solidFill>
              </a:rPr>
              <a:t> вернулся в спорт после травмы </a:t>
            </a:r>
          </a:p>
          <a:p>
            <a:r>
              <a:rPr lang="ru-RU" b="1" dirty="0">
                <a:solidFill>
                  <a:schemeClr val="tx1"/>
                </a:solidFill>
              </a:rPr>
              <a:t> потерпел неудачу на последних соревнованиях</a:t>
            </a:r>
          </a:p>
          <a:p>
            <a:r>
              <a:rPr lang="ru-RU" b="1" dirty="0">
                <a:solidFill>
                  <a:schemeClr val="tx1"/>
                </a:solidFill>
              </a:rPr>
              <a:t> находится под давлением со стороны близких, которые ждут от него только победы </a:t>
            </a:r>
          </a:p>
          <a:p>
            <a:r>
              <a:rPr lang="ru-RU" b="1" dirty="0">
                <a:solidFill>
                  <a:schemeClr val="tx1"/>
                </a:solidFill>
              </a:rPr>
              <a:t> не уверен в себе </a:t>
            </a:r>
          </a:p>
          <a:p>
            <a:r>
              <a:rPr lang="ru-RU" b="1" dirty="0">
                <a:solidFill>
                  <a:schemeClr val="tx1"/>
                </a:solidFill>
              </a:rPr>
              <a:t> вдохновляется спортсменом, нарушившим антидопинговые правила </a:t>
            </a:r>
          </a:p>
          <a:p>
            <a:r>
              <a:rPr lang="ru-RU" b="1" dirty="0">
                <a:solidFill>
                  <a:schemeClr val="tx1"/>
                </a:solidFill>
              </a:rPr>
              <a:t> считает, что допинг является неотъемлемой частью спорта </a:t>
            </a:r>
          </a:p>
          <a:p>
            <a:r>
              <a:rPr lang="ru-RU" b="1" dirty="0">
                <a:solidFill>
                  <a:schemeClr val="tx1"/>
                </a:solidFill>
              </a:rPr>
              <a:t> пренебрегает рисками для здоровья, связанными с употреблением допинга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671" y="1863269"/>
            <a:ext cx="3163330" cy="499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37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/>
              <a:t> Последствия допинга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713" y="1427421"/>
            <a:ext cx="8596668" cy="388077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Наносит вред здоровью </a:t>
            </a:r>
          </a:p>
          <a:p>
            <a:r>
              <a:rPr lang="ru-RU" b="1" dirty="0">
                <a:solidFill>
                  <a:schemeClr val="tx1"/>
                </a:solidFill>
              </a:rPr>
              <a:t>Лишает свободы выбора </a:t>
            </a:r>
          </a:p>
          <a:p>
            <a:r>
              <a:rPr lang="ru-RU" b="1" dirty="0">
                <a:solidFill>
                  <a:schemeClr val="tx1"/>
                </a:solidFill>
              </a:rPr>
              <a:t>Переносит идеологию обмана на другие сферы общественной жизни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029" y="2748221"/>
            <a:ext cx="5524709" cy="41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12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Антидопинговые программы стремятся сохранить неотъемлемые ценности спорта. Эти неотъемлемые ценности часто называют «духом спорта», это и есть суть олимпийского движения, это и есть честная игра. «Дух спорта» — торжество человеческого духа и тела, и он характеризуется следующими ценностями: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0496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нравственность, честная игра и справедливость</a:t>
            </a:r>
          </a:p>
          <a:p>
            <a:r>
              <a:rPr lang="ru-RU" b="1" dirty="0">
                <a:solidFill>
                  <a:schemeClr val="tx1"/>
                </a:solidFill>
              </a:rPr>
              <a:t>здоровье</a:t>
            </a:r>
          </a:p>
          <a:p>
            <a:r>
              <a:rPr lang="ru-RU" b="1" dirty="0">
                <a:solidFill>
                  <a:schemeClr val="tx1"/>
                </a:solidFill>
              </a:rPr>
              <a:t>совершенство исполнения</a:t>
            </a:r>
          </a:p>
          <a:p>
            <a:r>
              <a:rPr lang="ru-RU" b="1" dirty="0">
                <a:solidFill>
                  <a:schemeClr val="tx1"/>
                </a:solidFill>
              </a:rPr>
              <a:t>характер и образование</a:t>
            </a:r>
          </a:p>
          <a:p>
            <a:r>
              <a:rPr lang="ru-RU" b="1" dirty="0">
                <a:solidFill>
                  <a:schemeClr val="tx1"/>
                </a:solidFill>
              </a:rPr>
              <a:t>удовольствие и радость</a:t>
            </a:r>
          </a:p>
          <a:p>
            <a:r>
              <a:rPr lang="ru-RU" b="1" dirty="0">
                <a:solidFill>
                  <a:schemeClr val="tx1"/>
                </a:solidFill>
              </a:rPr>
              <a:t>командная работа</a:t>
            </a:r>
          </a:p>
          <a:p>
            <a:r>
              <a:rPr lang="ru-RU" b="1" dirty="0">
                <a:solidFill>
                  <a:schemeClr val="tx1"/>
                </a:solidFill>
              </a:rPr>
              <a:t>увлеченность и приверженность;</a:t>
            </a:r>
          </a:p>
          <a:p>
            <a:r>
              <a:rPr lang="ru-RU" b="1" dirty="0">
                <a:solidFill>
                  <a:schemeClr val="tx1"/>
                </a:solidFill>
              </a:rPr>
              <a:t>уважение к правилам и законам;</a:t>
            </a:r>
          </a:p>
          <a:p>
            <a:r>
              <a:rPr lang="ru-RU" b="1" dirty="0">
                <a:solidFill>
                  <a:schemeClr val="tx1"/>
                </a:solidFill>
              </a:rPr>
              <a:t>уважение к сопернику;</a:t>
            </a:r>
          </a:p>
          <a:p>
            <a:r>
              <a:rPr lang="ru-RU" b="1" dirty="0">
                <a:solidFill>
                  <a:schemeClr val="tx1"/>
                </a:solidFill>
              </a:rPr>
              <a:t>смелость;</a:t>
            </a:r>
          </a:p>
          <a:p>
            <a:r>
              <a:rPr lang="ru-RU" b="1" dirty="0">
                <a:solidFill>
                  <a:schemeClr val="tx1"/>
                </a:solidFill>
              </a:rPr>
              <a:t>общность и солидарность.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2510335"/>
            <a:ext cx="5065241" cy="434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81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69773"/>
            <a:ext cx="8596668" cy="4871589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Допинг в корне противоречит духу спорта. В целях борьбы с допингом посредством пропаганды духа спорта разрабатываются образовательные программы для спортсменов и их окружения.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Допинг может превратить честные спортивные состязания в одну из разновидностей шоу (зрители станут цинично воспринимать спортивные результаты и потеряют интерес к соревнованиям).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Допинг может сильно навредить имиджу спорта (волонтеры и спонсоры не захотят рисковать своей репутацией, так как она будет связана с ценностями, которые они не поддерживают).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В итоге в случае, если спорт не будет оправдывать ожиданий, связанных с ним людей, уровень вовлеченности в него упадет, количество зрителей и болельщиков уменьшится (как и прибыль от продажи билетов), потенциальные возможности спонсорской помощи снизятся и т. д. Допинг наносит вред спорту, пагубно действует на него изнутри.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35118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463</TotalTime>
  <Words>663</Words>
  <Application>Microsoft Office PowerPoint</Application>
  <PresentationFormat>Широкоэкранный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Грань</vt:lpstr>
      <vt:lpstr>Роль родителей в системе профилактики нарушений антидопинговых правил</vt:lpstr>
      <vt:lpstr>Презентация PowerPoint</vt:lpstr>
      <vt:lpstr>  Виды нарушений антидопинговых правил</vt:lpstr>
      <vt:lpstr>Роль родителей в системе профилактики нарушений антидопинговых правил</vt:lpstr>
      <vt:lpstr>По каким критериям субстанции и методы включаются в Запрещенный список?</vt:lpstr>
      <vt:lpstr> Группы риска</vt:lpstr>
      <vt:lpstr> Последствия допинга</vt:lpstr>
      <vt:lpstr>Антидопинговые программы стремятся сохранить неотъемлемые ценности спорта. Эти неотъемлемые ценности часто называют «духом спорта», это и есть суть олимпийского движения, это и есть честная игра. «Дух спорта» — торжество человеческого духа и тела, и он характеризуется следующими ценностями: </vt:lpstr>
      <vt:lpstr>Презентация PowerPoint</vt:lpstr>
      <vt:lpstr>Последствия допинга для здоровья, связанные с использованием запрещенных субстанций:</vt:lpstr>
      <vt:lpstr> Сервисы по проверке лекарственных препаратов на наличие в составе запрещенных субстанций </vt:lpstr>
      <vt:lpstr>Если ваш ребенок заболел:</vt:lpstr>
      <vt:lpstr>знакомство с информационными ресурсами РУСАДА и онлайн-курсом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родителей в системе профилактики нарушений антидопинговых правил</dc:title>
  <dc:creator>Зам. Директора</dc:creator>
  <cp:lastModifiedBy>Zam1</cp:lastModifiedBy>
  <cp:revision>17</cp:revision>
  <dcterms:created xsi:type="dcterms:W3CDTF">2022-08-15T13:47:23Z</dcterms:created>
  <dcterms:modified xsi:type="dcterms:W3CDTF">2024-11-13T10:28:35Z</dcterms:modified>
</cp:coreProperties>
</file>