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58" r:id="rId5"/>
    <p:sldId id="273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4" r:id="rId17"/>
    <p:sldId id="270" r:id="rId18"/>
    <p:sldId id="271" r:id="rId19"/>
    <p:sldId id="27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FE8FFAC-50FA-448F-BE97-427D83B2EF19}" type="datetimeFigureOut">
              <a:rPr lang="ru-RU" smtClean="0"/>
              <a:t>17.01.2017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484844-A888-498D-9720-F417B93A785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FE8FFAC-50FA-448F-BE97-427D83B2EF19}" type="datetimeFigureOut">
              <a:rPr lang="ru-RU" smtClean="0"/>
              <a:t>17.01.2017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484844-A888-498D-9720-F417B93A78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FE8FFAC-50FA-448F-BE97-427D83B2EF19}" type="datetimeFigureOut">
              <a:rPr lang="ru-RU" smtClean="0"/>
              <a:t>17.01.2017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484844-A888-498D-9720-F417B93A78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FE8FFAC-50FA-448F-BE97-427D83B2EF19}" type="datetimeFigureOut">
              <a:rPr lang="ru-RU" smtClean="0"/>
              <a:t>17.01.2017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484844-A888-498D-9720-F417B93A78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FE8FFAC-50FA-448F-BE97-427D83B2EF19}" type="datetimeFigureOut">
              <a:rPr lang="ru-RU" smtClean="0"/>
              <a:t>17.01.2017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484844-A888-498D-9720-F417B93A785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FE8FFAC-50FA-448F-BE97-427D83B2EF19}" type="datetimeFigureOut">
              <a:rPr lang="ru-RU" smtClean="0"/>
              <a:t>17.01.2017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484844-A888-498D-9720-F417B93A78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FE8FFAC-50FA-448F-BE97-427D83B2EF19}" type="datetimeFigureOut">
              <a:rPr lang="ru-RU" smtClean="0"/>
              <a:t>17.01.2017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484844-A888-498D-9720-F417B93A78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FE8FFAC-50FA-448F-BE97-427D83B2EF19}" type="datetimeFigureOut">
              <a:rPr lang="ru-RU" smtClean="0"/>
              <a:t>17.01.2017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484844-A888-498D-9720-F417B93A78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FE8FFAC-50FA-448F-BE97-427D83B2EF19}" type="datetimeFigureOut">
              <a:rPr lang="ru-RU" smtClean="0"/>
              <a:t>17.01.2017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484844-A888-498D-9720-F417B93A7852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FE8FFAC-50FA-448F-BE97-427D83B2EF19}" type="datetimeFigureOut">
              <a:rPr lang="ru-RU" smtClean="0"/>
              <a:t>17.01.2017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484844-A888-498D-9720-F417B93A78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FE8FFAC-50FA-448F-BE97-427D83B2EF19}" type="datetimeFigureOut">
              <a:rPr lang="ru-RU" smtClean="0"/>
              <a:t>17.01.2017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484844-A888-498D-9720-F417B93A785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FE8FFAC-50FA-448F-BE97-427D83B2EF19}" type="datetimeFigureOut">
              <a:rPr lang="ru-RU" smtClean="0"/>
              <a:t>17.01.2017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D484844-A888-498D-9720-F417B93A7852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07704" y="1916832"/>
            <a:ext cx="6264696" cy="576064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/>
              <a:t>СОВРЕМЕННЫЙ РЕБЕНОК – какой ОН?</a:t>
            </a:r>
            <a:endParaRPr lang="ru-RU" sz="5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23928" y="5589240"/>
            <a:ext cx="4982910" cy="1133208"/>
          </a:xfrm>
        </p:spPr>
        <p:txBody>
          <a:bodyPr>
            <a:noAutofit/>
          </a:bodyPr>
          <a:lstStyle/>
          <a:p>
            <a:r>
              <a:rPr lang="ru-RU" sz="2000" smtClean="0"/>
              <a:t>педагог-психолог: </a:t>
            </a:r>
            <a:r>
              <a:rPr lang="ru-RU" sz="2000" dirty="0" smtClean="0"/>
              <a:t>Марянова В.И. </a:t>
            </a:r>
          </a:p>
          <a:p>
            <a:r>
              <a:rPr lang="ru-RU" sz="2000" dirty="0" smtClean="0"/>
              <a:t>МДОУ детский сад №12 комбинированного вида «Сказка»</a:t>
            </a:r>
            <a:endParaRPr lang="ru-RU" sz="2000" dirty="0"/>
          </a:p>
        </p:txBody>
      </p:sp>
      <p:pic>
        <p:nvPicPr>
          <p:cNvPr id="1026" name="Picture 2" descr="C:\Users\алиевы\Desktop\vliy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2348880"/>
            <a:ext cx="4357683" cy="28221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Современный ребенок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алиевы\Desktop\1293704196_kid_kom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428736"/>
            <a:ext cx="3406758" cy="2574536"/>
          </a:xfrm>
          <a:prstGeom prst="rect">
            <a:avLst/>
          </a:prstGeom>
          <a:noFill/>
        </p:spPr>
      </p:pic>
      <p:pic>
        <p:nvPicPr>
          <p:cNvPr id="6147" name="Picture 3" descr="C:\Users\алиевы\Desktop\ma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1714488"/>
            <a:ext cx="3120945" cy="2286016"/>
          </a:xfrm>
          <a:prstGeom prst="rect">
            <a:avLst/>
          </a:prstGeom>
          <a:noFill/>
        </p:spPr>
      </p:pic>
      <p:pic>
        <p:nvPicPr>
          <p:cNvPr id="6148" name="Picture 4" descr="C:\Users\алиевы\Desktop\83186774_9e87e18b27a5e6d4c777010179147afb4fb7d7977097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4071941"/>
            <a:ext cx="3429024" cy="2571767"/>
          </a:xfrm>
          <a:prstGeom prst="rect">
            <a:avLst/>
          </a:prstGeom>
          <a:noFill/>
        </p:spPr>
      </p:pic>
      <p:pic>
        <p:nvPicPr>
          <p:cNvPr id="6149" name="Picture 5" descr="C:\Users\алиевы\Desktop\Digital-iPotty-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4942" y="4071942"/>
            <a:ext cx="3143272" cy="25546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Современный ребенок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Развитый;</a:t>
            </a:r>
          </a:p>
          <a:p>
            <a:r>
              <a:rPr lang="ru-RU" dirty="0" smtClean="0"/>
              <a:t> любознательный;</a:t>
            </a:r>
          </a:p>
          <a:p>
            <a:r>
              <a:rPr lang="ru-RU" dirty="0" smtClean="0"/>
              <a:t> умный, информированный;</a:t>
            </a:r>
          </a:p>
          <a:p>
            <a:r>
              <a:rPr lang="ru-RU" dirty="0" smtClean="0"/>
              <a:t> раскрепощенный, свободный; </a:t>
            </a:r>
          </a:p>
          <a:p>
            <a:r>
              <a:rPr lang="ru-RU" dirty="0" smtClean="0"/>
              <a:t>импульсивный, капризный;</a:t>
            </a:r>
          </a:p>
          <a:p>
            <a:r>
              <a:rPr lang="ru-RU" dirty="0" smtClean="0"/>
              <a:t> плаксивый, драчливый; </a:t>
            </a:r>
          </a:p>
          <a:p>
            <a:r>
              <a:rPr lang="ru-RU" dirty="0" smtClean="0"/>
              <a:t>агрессивный;</a:t>
            </a:r>
          </a:p>
          <a:p>
            <a:r>
              <a:rPr lang="ru-RU" dirty="0" smtClean="0"/>
              <a:t> педагогически запущенный; </a:t>
            </a:r>
          </a:p>
          <a:p>
            <a:r>
              <a:rPr lang="ru-RU" dirty="0" smtClean="0"/>
              <a:t>воспитываемый телевизором.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642918"/>
            <a:ext cx="7498080" cy="5605482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По данным ЮНЕСКО </a:t>
            </a:r>
          </a:p>
          <a:p>
            <a:pPr algn="ctr">
              <a:buNone/>
            </a:pPr>
            <a:r>
              <a:rPr lang="ru-RU" dirty="0" smtClean="0"/>
              <a:t>93% современных детей от 3 до 5 лет смотрят телевизор </a:t>
            </a:r>
          </a:p>
          <a:p>
            <a:pPr algn="ctr">
              <a:buNone/>
            </a:pPr>
            <a:r>
              <a:rPr lang="ru-RU" u="sng" dirty="0" smtClean="0"/>
              <a:t>28 часов в неделю. </a:t>
            </a:r>
          </a:p>
          <a:p>
            <a:endParaRPr lang="ru-RU" dirty="0"/>
          </a:p>
        </p:txBody>
      </p:sp>
      <p:pic>
        <p:nvPicPr>
          <p:cNvPr id="7170" name="Picture 2" descr="C:\Users\алиевы\Desktop\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3000372"/>
            <a:ext cx="5476893" cy="3709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Современный ребенок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19591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 Часто не может сконцентрироваться на каком-либо занятии, не проявляет интереса.</a:t>
            </a:r>
          </a:p>
          <a:p>
            <a:r>
              <a:rPr lang="ru-RU" dirty="0" smtClean="0"/>
              <a:t> Находится в постоянном, непрерывном движении, его трудно удержать на одном месте.  </a:t>
            </a:r>
          </a:p>
          <a:p>
            <a:r>
              <a:rPr lang="ru-RU" dirty="0" smtClean="0"/>
              <a:t>Обладает "клиповым сознанием", вскормленным рекламой и музыкальными роликами.</a:t>
            </a:r>
          </a:p>
          <a:p>
            <a:r>
              <a:rPr lang="ru-RU" dirty="0" smtClean="0"/>
              <a:t>Резко снижена фантазия, творческая активность. </a:t>
            </a:r>
          </a:p>
          <a:p>
            <a:r>
              <a:rPr lang="ru-RU" dirty="0" smtClean="0"/>
              <a:t>Дети нацелены на получение быстрого и готового результата нажатием одной кнопки.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Современный ребенок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Исчезло естественное детское "дворовое" сообщество: дети теперь реже свободно играют и общаются со сверстниками. Игровая культура детства как основное условие </a:t>
            </a:r>
          </a:p>
          <a:p>
            <a:pPr>
              <a:buNone/>
            </a:pPr>
            <a:r>
              <a:rPr lang="ru-RU" dirty="0" smtClean="0"/>
              <a:t>развития личности</a:t>
            </a:r>
          </a:p>
          <a:p>
            <a:pPr>
              <a:buNone/>
            </a:pPr>
            <a:r>
              <a:rPr lang="ru-RU" dirty="0" smtClean="0"/>
              <a:t> ребенка искажена.</a:t>
            </a:r>
            <a:endParaRPr lang="ru-RU" dirty="0"/>
          </a:p>
        </p:txBody>
      </p:sp>
      <p:pic>
        <p:nvPicPr>
          <p:cNvPr id="8194" name="Picture 2" descr="C:\Users\алиевы\Desktop\8068972sg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3929066"/>
            <a:ext cx="3770176" cy="25911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642918"/>
            <a:ext cx="7498080" cy="560548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Д.И. </a:t>
            </a:r>
            <a:r>
              <a:rPr lang="ru-RU" dirty="0" err="1" smtClean="0"/>
              <a:t>Фельдштейн</a:t>
            </a:r>
            <a:r>
              <a:rPr lang="ru-RU" dirty="0" smtClean="0"/>
              <a:t> называет ориентацию общества, и соответственно, детей на потребление, рост девиаций, ограничение детской самостоятельности родителями. </a:t>
            </a:r>
          </a:p>
          <a:p>
            <a:pPr>
              <a:buNone/>
            </a:pPr>
            <a:r>
              <a:rPr lang="ru-RU" dirty="0" smtClean="0"/>
              <a:t>Итог – "омоложение" болезней, лечащихся антидепрессантами, повышение тревожности и агрессивности, снижение контроля поведения и развитие зависимостей.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Современный ребенок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Увеличивается категория одаренных детей, среди них:</a:t>
            </a:r>
          </a:p>
          <a:p>
            <a:r>
              <a:rPr lang="ru-RU" dirty="0" smtClean="0"/>
              <a:t>  дети с особо развитым мышлением;  </a:t>
            </a:r>
          </a:p>
          <a:p>
            <a:r>
              <a:rPr lang="ru-RU" dirty="0" smtClean="0"/>
              <a:t> дети, способные влиять на других людей, — лидеры; </a:t>
            </a:r>
          </a:p>
          <a:p>
            <a:r>
              <a:rPr lang="ru-RU" dirty="0" smtClean="0"/>
              <a:t> дети- «золотые руки»;  </a:t>
            </a:r>
          </a:p>
          <a:p>
            <a:r>
              <a:rPr lang="ru-RU" dirty="0" smtClean="0"/>
              <a:t>дети, представляющие мир в образах, художественно одаренные; </a:t>
            </a:r>
          </a:p>
          <a:p>
            <a:r>
              <a:rPr lang="ru-RU" dirty="0" smtClean="0"/>
              <a:t> дети, обладающие двигательным талантом.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ПРИНЦИПЫ ВОСПИТАНИЯ СОВРЕМЕННЫХ ДЕТЕЙ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1643050"/>
            <a:ext cx="7858180" cy="5000660"/>
          </a:xfrm>
        </p:spPr>
        <p:txBody>
          <a:bodyPr>
            <a:normAutofit fontScale="62500" lnSpcReduction="20000"/>
          </a:bodyPr>
          <a:lstStyle/>
          <a:p>
            <a:r>
              <a:rPr lang="ru-RU" sz="3500" dirty="0" smtClean="0"/>
              <a:t> </a:t>
            </a:r>
            <a:r>
              <a:rPr lang="ru-RU" sz="4400" dirty="0" smtClean="0"/>
              <a:t>Обращайтесь с детьми уважительно. Никогда не унижайте их!</a:t>
            </a:r>
          </a:p>
          <a:p>
            <a:r>
              <a:rPr lang="ru-RU" sz="4400" dirty="0" smtClean="0"/>
              <a:t> Всегда предоставляйте детям свободу выбора, чего бы это ни касалось.</a:t>
            </a:r>
          </a:p>
          <a:p>
            <a:r>
              <a:rPr lang="ru-RU" sz="4400" dirty="0" smtClean="0"/>
              <a:t> Помогайте детям принимать самостоятельные решения в том, что касается их дисциплины.</a:t>
            </a:r>
          </a:p>
          <a:p>
            <a:r>
              <a:rPr lang="ru-RU" sz="4400" dirty="0" smtClean="0"/>
              <a:t>Всегда объясняйте детям, почему вы даете им какие-то инструкции.</a:t>
            </a:r>
          </a:p>
          <a:p>
            <a:r>
              <a:rPr lang="ru-RU" sz="4400" dirty="0" smtClean="0"/>
              <a:t> Сделайте детей своими партнерами в их собственном воспитании.</a:t>
            </a:r>
          </a:p>
          <a:p>
            <a:r>
              <a:rPr lang="ru-RU" sz="4400" dirty="0" smtClean="0"/>
              <a:t>Формируйте у детей чувство безопасности, поддерживая их начинания.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357166"/>
            <a:ext cx="7498080" cy="5891234"/>
          </a:xfrm>
        </p:spPr>
        <p:txBody>
          <a:bodyPr/>
          <a:lstStyle/>
          <a:p>
            <a:pPr algn="ctr">
              <a:buNone/>
            </a:pPr>
            <a:r>
              <a:rPr lang="ru-RU" sz="4800" b="1" dirty="0" smtClean="0">
                <a:solidFill>
                  <a:schemeClr val="accent3">
                    <a:lumMod val="75000"/>
                  </a:schemeClr>
                </a:solidFill>
              </a:rPr>
              <a:t>Родители должны не учить жизни, а помочь ребенку самостоятельно научиться жить.</a:t>
            </a:r>
          </a:p>
          <a:p>
            <a:endParaRPr lang="ru-RU" dirty="0"/>
          </a:p>
        </p:txBody>
      </p:sp>
      <p:pic>
        <p:nvPicPr>
          <p:cNvPr id="9218" name="Picture 2" descr="C:\Users\алиевы\Desktop\4a48adbb26d4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3571876"/>
            <a:ext cx="4583068" cy="3117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C:\Users\алиевы\Desktop\0142-142-Spasibo-za-vnimanie.jpg"/>
          <p:cNvPicPr>
            <a:picLocks noChangeAspect="1" noChangeArrowheads="1"/>
          </p:cNvPicPr>
          <p:nvPr/>
        </p:nvPicPr>
        <p:blipFill>
          <a:blip r:embed="rId2" cstate="print"/>
          <a:srcRect r="6686"/>
          <a:stretch>
            <a:fillRect/>
          </a:stretch>
        </p:blipFill>
        <p:spPr bwMode="auto">
          <a:xfrm>
            <a:off x="1055721" y="214290"/>
            <a:ext cx="8088279" cy="6500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алиевы\Desktop\Kopija00050k61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357166"/>
            <a:ext cx="3643339" cy="2428892"/>
          </a:xfrm>
          <a:prstGeom prst="rect">
            <a:avLst/>
          </a:prstGeom>
          <a:noFill/>
        </p:spPr>
      </p:pic>
      <p:pic>
        <p:nvPicPr>
          <p:cNvPr id="2051" name="Picture 3" descr="C:\Users\алиевы\Desktop\31700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3357562"/>
            <a:ext cx="6143668" cy="3295738"/>
          </a:xfrm>
          <a:prstGeom prst="rect">
            <a:avLst/>
          </a:prstGeom>
          <a:noFill/>
        </p:spPr>
      </p:pic>
      <p:pic>
        <p:nvPicPr>
          <p:cNvPr id="2052" name="Picture 4" descr="C:\Users\алиевы\Desktop\19658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357166"/>
            <a:ext cx="3866892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алиевы\Desktop\deti_bez_prismotra_60_foto_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214290"/>
            <a:ext cx="4134999" cy="2752728"/>
          </a:xfrm>
          <a:prstGeom prst="rect">
            <a:avLst/>
          </a:prstGeom>
          <a:noFill/>
        </p:spPr>
      </p:pic>
      <p:pic>
        <p:nvPicPr>
          <p:cNvPr id="3075" name="Picture 3" descr="C:\Users\алиевы\Desktop\1v8LknDbP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1142984"/>
            <a:ext cx="3130146" cy="4429156"/>
          </a:xfrm>
          <a:prstGeom prst="rect">
            <a:avLst/>
          </a:prstGeom>
          <a:noFill/>
        </p:spPr>
      </p:pic>
      <p:pic>
        <p:nvPicPr>
          <p:cNvPr id="3076" name="Picture 4" descr="C:\Users\алиевы\Desktop\MtQ7C9rOZ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290" y="3500438"/>
            <a:ext cx="4135089" cy="29654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Современный ребенок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В кругу сверстников или взрослых современный ребенок настойчиво и уверенно отстаивает собственное мнение. </a:t>
            </a:r>
          </a:p>
          <a:p>
            <a:r>
              <a:rPr lang="ru-RU" dirty="0" smtClean="0"/>
              <a:t>Может вести себя асоциально или уйти в себя, протестуя против непонимания окружающих.</a:t>
            </a:r>
          </a:p>
          <a:p>
            <a:r>
              <a:rPr lang="ru-RU" dirty="0" smtClean="0"/>
              <a:t>Активно обращают на себя внимание, выкрикивают и делают все, чтобы их заметили и дали высказаться.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Современный ребенок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Недостаточная социальная компетентность 25% детей  школьного возраста, неспособность разрешать простейшие конфликты. </a:t>
            </a:r>
          </a:p>
          <a:p>
            <a:r>
              <a:rPr lang="ru-RU" dirty="0" smtClean="0"/>
              <a:t>Более 30% самостоятельных решений, предложенных детьми, имеют агрессивный характер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Современный ребенок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Открыт для любой информации, он смелый и стремительный.</a:t>
            </a:r>
          </a:p>
          <a:p>
            <a:r>
              <a:rPr lang="ru-RU" dirty="0" smtClean="0"/>
              <a:t>Не чувствует опасности – он поглощает море информации и живет в мире </a:t>
            </a:r>
            <a:r>
              <a:rPr lang="ru-RU" dirty="0" err="1" smtClean="0"/>
              <a:t>супергероев</a:t>
            </a:r>
            <a:r>
              <a:rPr lang="ru-RU" dirty="0" smtClean="0"/>
              <a:t> в уверенности,</a:t>
            </a:r>
          </a:p>
          <a:p>
            <a:pPr>
              <a:buNone/>
            </a:pPr>
            <a:r>
              <a:rPr lang="ru-RU" dirty="0" smtClean="0"/>
              <a:t> что он такой же </a:t>
            </a:r>
          </a:p>
          <a:p>
            <a:pPr>
              <a:buNone/>
            </a:pPr>
            <a:r>
              <a:rPr lang="ru-RU" dirty="0" smtClean="0"/>
              <a:t>сильный и</a:t>
            </a:r>
          </a:p>
          <a:p>
            <a:pPr>
              <a:buNone/>
            </a:pPr>
            <a:r>
              <a:rPr lang="ru-RU" dirty="0" smtClean="0"/>
              <a:t> неуязвимый.</a:t>
            </a:r>
            <a:endParaRPr lang="ru-RU" dirty="0"/>
          </a:p>
        </p:txBody>
      </p:sp>
      <p:pic>
        <p:nvPicPr>
          <p:cNvPr id="4098" name="Picture 2" descr="C:\Users\алиевы\Desktop\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4143380"/>
            <a:ext cx="4071966" cy="25366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Современный родитель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Все меньше общается со своими детьми. </a:t>
            </a:r>
          </a:p>
          <a:p>
            <a:r>
              <a:rPr lang="ru-RU" dirty="0" smtClean="0"/>
              <a:t>Испытывает страх ”не справиться” с жизнью (обеднеть, потерять работу, заболеть).</a:t>
            </a:r>
          </a:p>
          <a:p>
            <a:r>
              <a:rPr lang="ru-RU" dirty="0" smtClean="0"/>
              <a:t>Становится уязвимым, неуверенным и эмоционально нестабильным.</a:t>
            </a:r>
          </a:p>
          <a:p>
            <a:r>
              <a:rPr lang="ru-RU" dirty="0" smtClean="0"/>
              <a:t> Новым социальным страхом родителя - стала </a:t>
            </a:r>
            <a:r>
              <a:rPr lang="ru-RU" dirty="0" err="1" smtClean="0"/>
              <a:t>неуспешность</a:t>
            </a:r>
            <a:r>
              <a:rPr lang="ru-RU" dirty="0" smtClean="0"/>
              <a:t> детей.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Современная жизнь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Принципиально изменилась жизнь, предметный и социальный мир, ожидания взрослых и детей, воспитательные модели в семье, педагогические требования.</a:t>
            </a:r>
            <a:endParaRPr lang="ru-RU" dirty="0"/>
          </a:p>
        </p:txBody>
      </p:sp>
      <p:pic>
        <p:nvPicPr>
          <p:cNvPr id="5122" name="Picture 2" descr="C:\Users\алиевы\Desktop\x7EH8sRUI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4000504"/>
            <a:ext cx="3571900" cy="26381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Современный ребенок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Произошли сдвиги в наступлении кризисов 7 лет и подросткового. </a:t>
            </a:r>
          </a:p>
          <a:p>
            <a:pPr>
              <a:buNone/>
            </a:pPr>
            <a:r>
              <a:rPr lang="ru-RU" dirty="0" smtClean="0"/>
              <a:t>Так, кризис, который дети прошлого века проходили перед поступлением в школу (в подготовительной группе детского сада) сейчас переживают младшие школьники (в 7-8 лет), а это влечет за собой </a:t>
            </a:r>
            <a:r>
              <a:rPr lang="ru-RU" u="sng" dirty="0" smtClean="0"/>
              <a:t>пересмотр методов обучения в младшей школе</a:t>
            </a:r>
            <a:r>
              <a:rPr lang="ru-RU" dirty="0" smtClean="0"/>
              <a:t>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74</TotalTime>
  <Words>516</Words>
  <Application>Microsoft Office PowerPoint</Application>
  <PresentationFormat>Экран (4:3)</PresentationFormat>
  <Paragraphs>67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Солнцестояние</vt:lpstr>
      <vt:lpstr>СОВРЕМЕННЫЙ РЕБЕНОК – какой ОН?</vt:lpstr>
      <vt:lpstr>Презентация PowerPoint</vt:lpstr>
      <vt:lpstr>Презентация PowerPoint</vt:lpstr>
      <vt:lpstr>Современный ребенок</vt:lpstr>
      <vt:lpstr>Современный ребенок</vt:lpstr>
      <vt:lpstr>Современный ребенок</vt:lpstr>
      <vt:lpstr>Современный родитель</vt:lpstr>
      <vt:lpstr>Современная жизнь</vt:lpstr>
      <vt:lpstr>Современный ребенок</vt:lpstr>
      <vt:lpstr>Современный ребенок</vt:lpstr>
      <vt:lpstr>Современный ребенок</vt:lpstr>
      <vt:lpstr>Презентация PowerPoint</vt:lpstr>
      <vt:lpstr>Современный ребенок</vt:lpstr>
      <vt:lpstr>Современный ребенок</vt:lpstr>
      <vt:lpstr>Презентация PowerPoint</vt:lpstr>
      <vt:lpstr>Современный ребенок</vt:lpstr>
      <vt:lpstr>ПРИНЦИПЫ ВОСПИТАНИЯ СОВРЕМЕННЫХ ДЕТЕЙ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СОВРЕМЕННЫЙ РЕБЕНОК – какой ОН?</dc:title>
  <dc:creator>алиевы</dc:creator>
  <cp:lastModifiedBy>Ирина</cp:lastModifiedBy>
  <cp:revision>12</cp:revision>
  <dcterms:created xsi:type="dcterms:W3CDTF">2013-11-24T09:21:57Z</dcterms:created>
  <dcterms:modified xsi:type="dcterms:W3CDTF">2017-01-17T13:13:22Z</dcterms:modified>
</cp:coreProperties>
</file>