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5" r:id="rId4"/>
    <p:sldId id="271" r:id="rId5"/>
    <p:sldId id="272" r:id="rId6"/>
    <p:sldId id="274" r:id="rId7"/>
    <p:sldId id="277" r:id="rId8"/>
    <p:sldId id="273" r:id="rId9"/>
    <p:sldId id="278" r:id="rId10"/>
    <p:sldId id="280" r:id="rId11"/>
    <p:sldId id="279" r:id="rId12"/>
    <p:sldId id="281" r:id="rId13"/>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Раздел по умолчанию" id="{82AA3DAD-70BC-4A60-B3FB-577CC4092820}">
          <p14:sldIdLst>
            <p14:sldId id="256"/>
            <p14:sldId id="257"/>
            <p14:sldId id="275"/>
            <p14:sldId id="271"/>
            <p14:sldId id="272"/>
            <p14:sldId id="274"/>
            <p14:sldId id="277"/>
            <p14:sldId id="273"/>
            <p14:sldId id="278"/>
            <p14:sldId id="280"/>
            <p14:sldId id="279"/>
            <p14:sldId id="281"/>
            <p14:sldId id="282"/>
            <p14:sldId id="276"/>
            <p14:sldId id="283"/>
          </p14:sldIdLst>
        </p14:section>
        <p14:section name="Раздел без заголовка" id="{9BE7234C-E260-427A-9F0F-119ED6943CB4}">
          <p14:sldIdLst/>
        </p14:section>
      </p14:sectionLst>
    </p:ext>
    <p:ext uri="{EFAFB233-063F-42B5-8137-9DF3F51BA10A}">
      <p15:sldGuideLst xmlns="" xmlns:p15="http://schemas.microsoft.com/office/powerpoint/2012/main">
        <p15:guide id="1" orient="horz" pos="2160" userDrawn="1">
          <p15:clr>
            <a:srgbClr val="A4A3A4"/>
          </p15:clr>
        </p15:guide>
        <p15:guide id="2" pos="23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73444"/>
    <a:srgbClr val="627176"/>
    <a:srgbClr val="E86026"/>
    <a:srgbClr val="FEF1E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294" autoAdjust="0"/>
    <p:restoredTop sz="94660"/>
  </p:normalViewPr>
  <p:slideViewPr>
    <p:cSldViewPr snapToGrid="0" showGuides="1">
      <p:cViewPr>
        <p:scale>
          <a:sx n="68" d="100"/>
          <a:sy n="68" d="100"/>
        </p:scale>
        <p:origin x="-492" y="390"/>
      </p:cViewPr>
      <p:guideLst>
        <p:guide orient="horz" pos="2160"/>
        <p:guide pos="234"/>
      </p:guideLst>
    </p:cSldViewPr>
  </p:slideViewPr>
  <p:notesTextViewPr>
    <p:cViewPr>
      <p:scale>
        <a:sx n="1" d="1"/>
        <a:sy n="1" d="1"/>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18453293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24624548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7680975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1136812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670566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223040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9070438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6376401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1258855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4495447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F82A9090-CB85-4BEB-BF36-036F67CDAB31}" type="datetimeFigureOut">
              <a:rPr lang="ru-RU" smtClean="0"/>
              <a:pPr/>
              <a:t>20.09.2021</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3463486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82A9090-CB85-4BEB-BF36-036F67CDAB31}" type="datetimeFigureOut">
              <a:rPr lang="ru-RU" smtClean="0"/>
              <a:pPr/>
              <a:t>20.09.2021</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0B6FE2-84E2-40E8-9F66-23BBA8D9A418}" type="slidenum">
              <a:rPr lang="ru-RU" smtClean="0"/>
              <a:pPr/>
              <a:t>‹#›</a:t>
            </a:fld>
            <a:endParaRPr lang="ru-RU"/>
          </a:p>
        </p:txBody>
      </p:sp>
    </p:spTree>
    <p:extLst>
      <p:ext uri="{BB962C8B-B14F-4D97-AF65-F5344CB8AC3E}">
        <p14:creationId xmlns:p14="http://schemas.microsoft.com/office/powerpoint/2010/main" xmlns="" val="26354595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png"/><Relationship Id="rId7" Type="http://schemas.openxmlformats.org/officeDocument/2006/relationships/image" Target="../media/image55.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48.png"/><Relationship Id="rId4" Type="http://schemas.openxmlformats.org/officeDocument/2006/relationships/image" Target="../media/image53.png"/></Relationships>
</file>

<file path=ppt/slides/_rels/slide11.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58.png"/><Relationship Id="rId7" Type="http://schemas.openxmlformats.org/officeDocument/2006/relationships/image" Target="../media/image62.jpeg"/><Relationship Id="rId2" Type="http://schemas.openxmlformats.org/officeDocument/2006/relationships/image" Target="../media/image57.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12.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65.png"/><Relationship Id="rId7" Type="http://schemas.openxmlformats.org/officeDocument/2006/relationships/image" Target="../media/image69.jpeg"/><Relationship Id="rId2" Type="http://schemas.openxmlformats.org/officeDocument/2006/relationships/image" Target="../media/image64.pn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67.png"/><Relationship Id="rId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gif"/><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3.jpe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7.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30.jpe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45.png"/><Relationship Id="rId7" Type="http://schemas.openxmlformats.org/officeDocument/2006/relationships/image" Target="../media/image49.jpe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a:xfrm>
            <a:off x="4750050" y="1312987"/>
            <a:ext cx="7309536" cy="4751628"/>
          </a:xfrm>
          <a:noFill/>
        </p:spPr>
        <p:txBody>
          <a:bodyPr>
            <a:noAutofit/>
          </a:bodyPr>
          <a:lstStyle/>
          <a:p>
            <a:pPr algn="just"/>
            <a:r>
              <a:rPr lang="ru-RU" sz="2000" dirty="0" smtClean="0">
                <a:latin typeface="Times New Roman" panose="02020603050405020304" pitchFamily="18" charset="0"/>
                <a:cs typeface="Times New Roman" panose="02020603050405020304" pitchFamily="18" charset="0"/>
              </a:rPr>
              <a:t>Музей боевой славы функционирует с целью развития коммуникативных компетенций и навыков исследовательских работ обучающихся, поддержки творческих способностей детей, формирования интереса и образования в целом. Экспозиции музея: -история возникновения деревни </a:t>
            </a:r>
            <a:r>
              <a:rPr lang="ru-RU" sz="2000" dirty="0" err="1" smtClean="0">
                <a:latin typeface="Times New Roman" panose="02020603050405020304" pitchFamily="18" charset="0"/>
                <a:cs typeface="Times New Roman" panose="02020603050405020304" pitchFamily="18" charset="0"/>
              </a:rPr>
              <a:t>Золотоношка</a:t>
            </a:r>
            <a:r>
              <a:rPr lang="ru-RU" sz="2000" dirty="0" smtClean="0">
                <a:latin typeface="Times New Roman" panose="02020603050405020304" pitchFamily="18" charset="0"/>
                <a:cs typeface="Times New Roman" panose="02020603050405020304" pitchFamily="18" charset="0"/>
              </a:rPr>
              <a:t>, - Октябрьская революция, - Гражданская война, - Коллективизация, - Колхоз в 30-е годы, -Война, - Колхоз в 40-50 – е годы, - Колхоз в 11 пятилетке, - История школы, - Статистика. Музей располагается на втором этаже в библиотеке, представляет собой организованное пространство для индивидуальной работы и проведения массовых мероприятий. Часть экспозиций открыта для свободного доступа и манипулирования с музейными экспонатами. Имеются рабочие столы, стулья, медиотека. Наш музей был создан в 1986 году силами учащихся и учителей. Был собран богатый материал о ветеранах Великой Отечественной войны, о тружениках тыла. Особое внимание было уделено воспоминаниям родственников нашего Героя Советского Союза Я.Т. Ткаченко, а также и его воспоминаниям  об участие в войне. </a:t>
            </a:r>
            <a:endParaRPr lang="ru-RU" sz="2000" dirty="0">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821940" y="262328"/>
            <a:ext cx="3000552" cy="10506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chemeClr val="bg1"/>
                </a:solidFill>
              </a:rPr>
              <a:t>РБ Стерлитамакский район д. Золотоношка</a:t>
            </a:r>
            <a:endParaRPr lang="ru-RU" sz="2000" b="1" dirty="0">
              <a:solidFill>
                <a:schemeClr val="bg1"/>
              </a:solidFill>
            </a:endParaRPr>
          </a:p>
        </p:txBody>
      </p:sp>
      <p:sp>
        <p:nvSpPr>
          <p:cNvPr id="5" name="Прямоугольник 4"/>
          <p:cNvSpPr/>
          <p:nvPr/>
        </p:nvSpPr>
        <p:spPr>
          <a:xfrm>
            <a:off x="4392119" y="262327"/>
            <a:ext cx="7667468" cy="45763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2000" b="1" dirty="0" smtClean="0">
                <a:solidFill>
                  <a:srgbClr val="FF0000"/>
                </a:solidFill>
              </a:rPr>
              <a:t>Музей боевой славы</a:t>
            </a:r>
            <a:endParaRPr lang="ru-RU" sz="2000" b="1" dirty="0">
              <a:solidFill>
                <a:srgbClr val="FF0000"/>
              </a:solidFill>
            </a:endParaRPr>
          </a:p>
        </p:txBody>
      </p:sp>
      <p:sp>
        <p:nvSpPr>
          <p:cNvPr id="7" name="Прямоугольник 6"/>
          <p:cNvSpPr/>
          <p:nvPr/>
        </p:nvSpPr>
        <p:spPr>
          <a:xfrm>
            <a:off x="4392119" y="394656"/>
            <a:ext cx="7667467" cy="11410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ru-RU" sz="1600" dirty="0" smtClean="0">
                <a:solidFill>
                  <a:srgbClr val="7030A0"/>
                </a:solidFill>
              </a:rPr>
              <a:t>Муниципальное общеобразовательное бюджетное учреждение средняя общеобразовательная школа д. Золотоношка им. Героя Советского Союза </a:t>
            </a:r>
          </a:p>
          <a:p>
            <a:r>
              <a:rPr lang="ru-RU" sz="1600" dirty="0" smtClean="0">
                <a:solidFill>
                  <a:srgbClr val="7030A0"/>
                </a:solidFill>
              </a:rPr>
              <a:t>Я.Т. Ткаченко</a:t>
            </a:r>
            <a:endParaRPr lang="ru-RU" sz="1600" dirty="0">
              <a:solidFill>
                <a:srgbClr val="7030A0"/>
              </a:solidFill>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61173" y="491144"/>
            <a:ext cx="330939" cy="576355"/>
          </a:xfrm>
          <a:prstGeom prst="rect">
            <a:avLst/>
          </a:prstGeom>
        </p:spPr>
      </p:pic>
      <p:sp>
        <p:nvSpPr>
          <p:cNvPr id="6" name="Прямоугольник 5"/>
          <p:cNvSpPr/>
          <p:nvPr/>
        </p:nvSpPr>
        <p:spPr>
          <a:xfrm>
            <a:off x="426642" y="1856618"/>
            <a:ext cx="3821723" cy="4186643"/>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фотографию </a:t>
            </a:r>
          </a:p>
          <a:p>
            <a:pPr algn="ctr"/>
            <a:r>
              <a:rPr lang="ru-RU" dirty="0"/>
              <a:t>Школьного музея</a:t>
            </a:r>
          </a:p>
        </p:txBody>
      </p:sp>
      <p:pic>
        <p:nvPicPr>
          <p:cNvPr id="1026" name="Picture 2" descr="D:\System Files\Пользователь\Desktop\конкурс\Для музея стенды и раскладушки\_DSC3143.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880834" y="2046862"/>
            <a:ext cx="1820119" cy="2270624"/>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System Files\Пользователь\Desktop\конкурс\Для музея стенды и раскладушки\_DSC3109.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 y="1835263"/>
            <a:ext cx="2880835" cy="422935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3271182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FD82E0FD-BD28-CE4F-8D79-5DDDB50CCE6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189079" cy="6858000"/>
          </a:xfrm>
          <a:prstGeom prst="rect">
            <a:avLst/>
          </a:prstGeom>
        </p:spPr>
      </p:pic>
      <p:pic>
        <p:nvPicPr>
          <p:cNvPr id="3" name="Рисунок 3">
            <a:extLst>
              <a:ext uri="{FF2B5EF4-FFF2-40B4-BE49-F238E27FC236}">
                <a16:creationId xmlns="" xmlns:a16="http://schemas.microsoft.com/office/drawing/2014/main" id="{1BE6D30A-272A-094B-95AB-AF3855184767}"/>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2189079" cy="6858000"/>
          </a:xfrm>
          <a:prstGeom prst="rect">
            <a:avLst/>
          </a:prstGeom>
        </p:spPr>
      </p:pic>
      <p:pic>
        <p:nvPicPr>
          <p:cNvPr id="4" name="Рисунок 4">
            <a:extLst>
              <a:ext uri="{FF2B5EF4-FFF2-40B4-BE49-F238E27FC236}">
                <a16:creationId xmlns="" xmlns:a16="http://schemas.microsoft.com/office/drawing/2014/main" id="{F06CB5A5-3555-824C-A106-D37EAFD56BEA}"/>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922" y="0"/>
            <a:ext cx="12189078" cy="6858000"/>
          </a:xfrm>
          <a:prstGeom prst="rect">
            <a:avLst/>
          </a:prstGeom>
        </p:spPr>
      </p:pic>
      <p:sp>
        <p:nvSpPr>
          <p:cNvPr id="7" name="Прямоугольник 6">
            <a:extLst>
              <a:ext uri="{FF2B5EF4-FFF2-40B4-BE49-F238E27FC236}">
                <a16:creationId xmlns="" xmlns:a16="http://schemas.microsoft.com/office/drawing/2014/main" id="{0D52397E-EC2D-A04D-B333-35E54FF69B43}"/>
              </a:ext>
            </a:extLst>
          </p:cNvPr>
          <p:cNvSpPr/>
          <p:nvPr/>
        </p:nvSpPr>
        <p:spPr>
          <a:xfrm>
            <a:off x="905510" y="1250235"/>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a:t>Вставить фотографию</a:t>
            </a:r>
          </a:p>
          <a:p>
            <a:pPr algn="ctr"/>
            <a:r>
              <a:rPr lang="ru-RU" dirty="0"/>
              <a:t> выставки школьного музея</a:t>
            </a:r>
          </a:p>
        </p:txBody>
      </p:sp>
      <p:sp>
        <p:nvSpPr>
          <p:cNvPr id="10" name="Объект 2"/>
          <p:cNvSpPr txBox="1">
            <a:spLocks/>
          </p:cNvSpPr>
          <p:nvPr/>
        </p:nvSpPr>
        <p:spPr>
          <a:xfrm>
            <a:off x="5120639" y="145201"/>
            <a:ext cx="6794695" cy="811402"/>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sz="2400" b="1" dirty="0" smtClean="0">
                <a:solidFill>
                  <a:srgbClr val="002060"/>
                </a:solidFill>
              </a:rPr>
              <a:t>                        «</a:t>
            </a:r>
            <a:r>
              <a:rPr lang="ru-RU" sz="2400" b="1" dirty="0">
                <a:solidFill>
                  <a:srgbClr val="002060"/>
                </a:solidFill>
              </a:rPr>
              <a:t>Письма с фронта!!! </a:t>
            </a:r>
            <a:endParaRPr lang="ru-RU" sz="2400" b="1" dirty="0" smtClean="0">
              <a:solidFill>
                <a:srgbClr val="002060"/>
              </a:solidFill>
            </a:endParaRPr>
          </a:p>
          <a:p>
            <a:pPr marL="0" indent="0" algn="just">
              <a:buNone/>
            </a:pPr>
            <a:r>
              <a:rPr lang="ru-RU" sz="2400" b="1" dirty="0">
                <a:solidFill>
                  <a:srgbClr val="002060"/>
                </a:solidFill>
              </a:rPr>
              <a:t> </a:t>
            </a:r>
            <a:r>
              <a:rPr lang="ru-RU" sz="2400" b="1" dirty="0" smtClean="0">
                <a:solidFill>
                  <a:srgbClr val="002060"/>
                </a:solidFill>
              </a:rPr>
              <a:t>             Какие </a:t>
            </a:r>
            <a:r>
              <a:rPr lang="ru-RU" sz="2400" b="1" dirty="0">
                <a:solidFill>
                  <a:srgbClr val="002060"/>
                </a:solidFill>
              </a:rPr>
              <a:t>они </a:t>
            </a:r>
            <a:r>
              <a:rPr lang="ru-RU" sz="2400" b="1" dirty="0" smtClean="0">
                <a:solidFill>
                  <a:srgbClr val="002060"/>
                </a:solidFill>
              </a:rPr>
              <a:t>были долгожданные!»      </a:t>
            </a:r>
          </a:p>
          <a:p>
            <a:pPr marL="0" indent="0" algn="just">
              <a:buNone/>
            </a:pPr>
            <a:r>
              <a:rPr lang="ru-RU" sz="2400" b="1" dirty="0">
                <a:solidFill>
                  <a:srgbClr val="002060"/>
                </a:solidFill>
              </a:rPr>
              <a:t> </a:t>
            </a:r>
            <a:r>
              <a:rPr lang="ru-RU" sz="2400" b="1" dirty="0" smtClean="0">
                <a:solidFill>
                  <a:srgbClr val="002060"/>
                </a:solidFill>
              </a:rPr>
              <a:t>                       долгожданные</a:t>
            </a:r>
            <a:r>
              <a:rPr lang="ru-RU" sz="2400" b="1" dirty="0">
                <a:solidFill>
                  <a:srgbClr val="002060"/>
                </a:solidFill>
              </a:rPr>
              <a:t>!!!»</a:t>
            </a:r>
          </a:p>
        </p:txBody>
      </p:sp>
      <p:pic>
        <p:nvPicPr>
          <p:cNvPr id="11" name="Рисунок 10"/>
          <p:cNvPicPr>
            <a:picLocks noChangeAspect="1"/>
          </p:cNvPicPr>
          <p:nvPr/>
        </p:nvPicPr>
        <p:blipFill>
          <a:blip r:embed="rId5" cstate="print"/>
          <a:stretch>
            <a:fillRect/>
          </a:stretch>
        </p:blipFill>
        <p:spPr>
          <a:xfrm>
            <a:off x="5351808" y="1927274"/>
            <a:ext cx="5726611" cy="3559126"/>
          </a:xfrm>
          <a:prstGeom prst="rect">
            <a:avLst/>
          </a:prstGeom>
        </p:spPr>
      </p:pic>
      <p:pic>
        <p:nvPicPr>
          <p:cNvPr id="2050" name="Picture 2" descr="D:\System Files\Пользователь\Desktop\конкурс\Для музея стенды и раскладушки\_DSC3137.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 y="0"/>
            <a:ext cx="4961768" cy="3649357"/>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 y="2869809"/>
            <a:ext cx="4961768" cy="3988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5120640" y="1111348"/>
            <a:ext cx="7068438" cy="56411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542277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FF51788F-1A00-5140-A22D-50F80C8CC8D3}"/>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pic>
        <p:nvPicPr>
          <p:cNvPr id="3" name="Рисунок 3">
            <a:extLst>
              <a:ext uri="{FF2B5EF4-FFF2-40B4-BE49-F238E27FC236}">
                <a16:creationId xmlns="" xmlns:a16="http://schemas.microsoft.com/office/drawing/2014/main" id="{59F7DD41-6CFE-1F42-97F3-A6ABD82ADBE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Рисунок 4">
            <a:extLst>
              <a:ext uri="{FF2B5EF4-FFF2-40B4-BE49-F238E27FC236}">
                <a16:creationId xmlns="" xmlns:a16="http://schemas.microsoft.com/office/drawing/2014/main" id="{064E665F-D99C-4E4D-AB6F-D4758148A18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 y="0"/>
            <a:ext cx="12192000" cy="6858000"/>
          </a:xfrm>
          <a:prstGeom prst="rect">
            <a:avLst/>
          </a:prstGeom>
        </p:spPr>
      </p:pic>
      <p:pic>
        <p:nvPicPr>
          <p:cNvPr id="5" name="Рисунок 5">
            <a:extLst>
              <a:ext uri="{FF2B5EF4-FFF2-40B4-BE49-F238E27FC236}">
                <a16:creationId xmlns="" xmlns:a16="http://schemas.microsoft.com/office/drawing/2014/main" id="{D142CDE3-BC59-824F-949F-CDB80AD6B50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 y="0"/>
            <a:ext cx="12192000" cy="6858000"/>
          </a:xfrm>
          <a:prstGeom prst="rect">
            <a:avLst/>
          </a:prstGeom>
        </p:spPr>
      </p:pic>
      <p:pic>
        <p:nvPicPr>
          <p:cNvPr id="6" name="Рисунок 6">
            <a:extLst>
              <a:ext uri="{FF2B5EF4-FFF2-40B4-BE49-F238E27FC236}">
                <a16:creationId xmlns="" xmlns:a16="http://schemas.microsoft.com/office/drawing/2014/main" id="{06BF1C84-2F45-C345-8F51-03F9CE60A942}"/>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0"/>
            <a:ext cx="12192000" cy="6750790"/>
          </a:xfrm>
          <a:prstGeom prst="rect">
            <a:avLst/>
          </a:prstGeom>
        </p:spPr>
      </p:pic>
      <p:sp>
        <p:nvSpPr>
          <p:cNvPr id="8" name="Прямоугольник 7">
            <a:extLst>
              <a:ext uri="{FF2B5EF4-FFF2-40B4-BE49-F238E27FC236}">
                <a16:creationId xmlns="" xmlns:a16="http://schemas.microsoft.com/office/drawing/2014/main" id="{53503594-248D-B54E-95A5-164FC293D770}"/>
              </a:ext>
            </a:extLst>
          </p:cNvPr>
          <p:cNvSpPr/>
          <p:nvPr/>
        </p:nvSpPr>
        <p:spPr>
          <a:xfrm>
            <a:off x="829040" y="1147494"/>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фотографию</a:t>
            </a:r>
          </a:p>
          <a:p>
            <a:pPr algn="ctr"/>
            <a:r>
              <a:rPr lang="ru-RU" dirty="0"/>
              <a:t> выставки школьного музея</a:t>
            </a:r>
          </a:p>
        </p:txBody>
      </p:sp>
      <p:sp>
        <p:nvSpPr>
          <p:cNvPr id="10" name="Объект 2"/>
          <p:cNvSpPr txBox="1">
            <a:spLocks/>
          </p:cNvSpPr>
          <p:nvPr/>
        </p:nvSpPr>
        <p:spPr>
          <a:xfrm>
            <a:off x="6465386" y="914400"/>
            <a:ext cx="5126392" cy="67524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FF0000"/>
                </a:solidFill>
              </a:rPr>
              <a:t>Они ковали Победу в тылу…</a:t>
            </a:r>
            <a:endParaRPr lang="ru-RU" b="1" dirty="0">
              <a:solidFill>
                <a:srgbClr val="FF0000"/>
              </a:solidFill>
            </a:endParaRPr>
          </a:p>
        </p:txBody>
      </p:sp>
      <p:pic>
        <p:nvPicPr>
          <p:cNvPr id="2050" name="Picture 2" descr="D:\System Files\Пользователь\Desktop\конкурс\Для музея стенды и раскладушки\_DSC3119.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 y="118140"/>
            <a:ext cx="6204857" cy="2723533"/>
          </a:xfrm>
          <a:prstGeom prst="rect">
            <a:avLst/>
          </a:prstGeom>
          <a:noFill/>
          <a:extLst>
            <a:ext uri="{909E8E84-426E-40DD-AFC4-6F175D3DCCD1}">
              <a14:hiddenFill xmlns:a14="http://schemas.microsoft.com/office/drawing/2010/main" xmlns="">
                <a:solidFill>
                  <a:srgbClr val="FFFFFF"/>
                </a:solidFill>
              </a14:hiddenFill>
            </a:ext>
          </a:extLst>
        </p:spPr>
      </p:pic>
      <p:pic>
        <p:nvPicPr>
          <p:cNvPr id="2051" name="Picture 3" descr="D:\System Files\Пользователь\Desktop\конкурс\Для музея стенды и раскладушки\_DSC3115.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79828" y="2841673"/>
            <a:ext cx="5064369" cy="3909117"/>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6204852" y="1828800"/>
            <a:ext cx="5640145" cy="4093428"/>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Нечеловечески трудно было в бою, но нелегче приходилось в тылу, где остались  старики, женщины, дети, которые не доедали, не досыпали, были плохо одеты, но все дела, все усилия были направлены на одно – «Всё для фронта», </a:t>
            </a:r>
            <a:r>
              <a:rPr lang="ru-RU" sz="2000" dirty="0" err="1">
                <a:latin typeface="Times New Roman" panose="02020603050405020304" pitchFamily="18" charset="0"/>
                <a:cs typeface="Times New Roman" panose="02020603050405020304" pitchFamily="18" charset="0"/>
              </a:rPr>
              <a:t>т.к</a:t>
            </a:r>
            <a:r>
              <a:rPr lang="ru-RU" sz="2000" dirty="0">
                <a:latin typeface="Times New Roman" panose="02020603050405020304" pitchFamily="18" charset="0"/>
                <a:cs typeface="Times New Roman" panose="02020603050405020304" pitchFamily="18" charset="0"/>
              </a:rPr>
              <a:t>  тыл ковал победу. Трудовой героизм в тылу... Это особая страница в истории Великой Отечественной войны. И на хлебном поле ковалась победа. В далекой от фронта </a:t>
            </a:r>
            <a:r>
              <a:rPr lang="ru-RU" sz="2000" dirty="0" smtClean="0">
                <a:latin typeface="Times New Roman" panose="02020603050405020304" pitchFamily="18" charset="0"/>
                <a:cs typeface="Times New Roman" panose="02020603050405020304" pitchFamily="18" charset="0"/>
              </a:rPr>
              <a:t>деревне </a:t>
            </a:r>
            <a:r>
              <a:rPr lang="ru-RU" sz="2000" dirty="0" err="1" smtClean="0">
                <a:latin typeface="Times New Roman" panose="02020603050405020304" pitchFamily="18" charset="0"/>
                <a:cs typeface="Times New Roman" panose="02020603050405020304" pitchFamily="18" charset="0"/>
              </a:rPr>
              <a:t>Золотоношка</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люди тоже воевали, только за каждый килограмм зерна, мяса, молока. Именно в эти тяжелые военные годы ярко проявился </a:t>
            </a:r>
            <a:r>
              <a:rPr lang="ru-RU" sz="2000" dirty="0" smtClean="0">
                <a:latin typeface="Times New Roman" panose="02020603050405020304" pitchFamily="18" charset="0"/>
                <a:cs typeface="Times New Roman" panose="02020603050405020304" pitchFamily="18" charset="0"/>
              </a:rPr>
              <a:t> </a:t>
            </a:r>
            <a:r>
              <a:rPr lang="ru-RU" sz="2000" dirty="0">
                <a:latin typeface="Times New Roman" panose="02020603050405020304" pitchFamily="18" charset="0"/>
                <a:cs typeface="Times New Roman" panose="02020603050405020304" pitchFamily="18" charset="0"/>
              </a:rPr>
              <a:t>характер тружеников тыла.</a:t>
            </a:r>
          </a:p>
        </p:txBody>
      </p:sp>
    </p:spTree>
    <p:extLst>
      <p:ext uri="{BB962C8B-B14F-4D97-AF65-F5344CB8AC3E}">
        <p14:creationId xmlns:p14="http://schemas.microsoft.com/office/powerpoint/2010/main" xmlns="" val="1111640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61E95650-97F2-8A41-89B0-6288D2B2D497}"/>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3" name="Рисунок 3">
            <a:extLst>
              <a:ext uri="{FF2B5EF4-FFF2-40B4-BE49-F238E27FC236}">
                <a16:creationId xmlns="" xmlns:a16="http://schemas.microsoft.com/office/drawing/2014/main" id="{2B273BD9-5790-974E-A20A-2C724B3C2D7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2385622" cy="6858000"/>
          </a:xfrm>
          <a:prstGeom prst="rect">
            <a:avLst/>
          </a:prstGeom>
        </p:spPr>
      </p:pic>
      <p:pic>
        <p:nvPicPr>
          <p:cNvPr id="4" name="Рисунок 4">
            <a:extLst>
              <a:ext uri="{FF2B5EF4-FFF2-40B4-BE49-F238E27FC236}">
                <a16:creationId xmlns="" xmlns:a16="http://schemas.microsoft.com/office/drawing/2014/main" id="{1985D4D3-1EA7-4645-B589-26E97903C0E7}"/>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5" name="Рисунок 5">
            <a:extLst>
              <a:ext uri="{FF2B5EF4-FFF2-40B4-BE49-F238E27FC236}">
                <a16:creationId xmlns="" xmlns:a16="http://schemas.microsoft.com/office/drawing/2014/main" id="{C3C99758-9D31-D04A-9374-491623C808A4}"/>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6" name="Рисунок 6">
            <a:extLst>
              <a:ext uri="{FF2B5EF4-FFF2-40B4-BE49-F238E27FC236}">
                <a16:creationId xmlns="" xmlns:a16="http://schemas.microsoft.com/office/drawing/2014/main" id="{AABC66AE-F1C0-BE49-996A-6AD55E45ECA9}"/>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 y="0"/>
            <a:ext cx="12192002" cy="6858000"/>
          </a:xfrm>
          <a:prstGeom prst="rect">
            <a:avLst/>
          </a:prstGeom>
        </p:spPr>
      </p:pic>
      <p:sp>
        <p:nvSpPr>
          <p:cNvPr id="9" name="Прямоугольник 8">
            <a:extLst>
              <a:ext uri="{FF2B5EF4-FFF2-40B4-BE49-F238E27FC236}">
                <a16:creationId xmlns="" xmlns:a16="http://schemas.microsoft.com/office/drawing/2014/main" id="{C795BEEA-CF8F-ED49-B844-E8B3396F6886}"/>
              </a:ext>
            </a:extLst>
          </p:cNvPr>
          <p:cNvSpPr/>
          <p:nvPr/>
        </p:nvSpPr>
        <p:spPr>
          <a:xfrm>
            <a:off x="890391" y="1250235"/>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a:t>Вставить фотографию</a:t>
            </a:r>
          </a:p>
          <a:p>
            <a:pPr algn="ctr"/>
            <a:r>
              <a:rPr lang="ru-RU" dirty="0"/>
              <a:t> выставки школьного музея</a:t>
            </a:r>
          </a:p>
        </p:txBody>
      </p:sp>
      <p:sp>
        <p:nvSpPr>
          <p:cNvPr id="12" name="Объект 2"/>
          <p:cNvSpPr txBox="1">
            <a:spLocks/>
          </p:cNvSpPr>
          <p:nvPr/>
        </p:nvSpPr>
        <p:spPr>
          <a:xfrm>
            <a:off x="5233182" y="590843"/>
            <a:ext cx="6746227" cy="659392"/>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002060"/>
                </a:solidFill>
                <a:latin typeface="Times New Roman" panose="02020603050405020304" pitchFamily="18" charset="0"/>
                <a:cs typeface="Times New Roman" panose="02020603050405020304" pitchFamily="18" charset="0"/>
              </a:rPr>
              <a:t>    Поисково – исследовательская работа</a:t>
            </a:r>
            <a:endParaRPr lang="ru-RU" b="1" dirty="0">
              <a:solidFill>
                <a:srgbClr val="002060"/>
              </a:solidFill>
              <a:latin typeface="Times New Roman" panose="02020603050405020304" pitchFamily="18" charset="0"/>
              <a:cs typeface="Times New Roman" panose="02020603050405020304" pitchFamily="18" charset="0"/>
            </a:endParaRPr>
          </a:p>
        </p:txBody>
      </p:sp>
      <p:pic>
        <p:nvPicPr>
          <p:cNvPr id="3074" name="Picture 2" descr="D:\System Files\Пользователь\Desktop\конкурс\Для музея стенды и раскладушки\_DSC3133.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6263" y="140189"/>
            <a:ext cx="5447089" cy="3433005"/>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System Files\Пользователь\Desktop\конкурс\Для музея стенды и раскладушки\_DSC3132.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2" y="3429000"/>
            <a:ext cx="5450053" cy="3429000"/>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5493353" y="1350499"/>
            <a:ext cx="6486056" cy="5324535"/>
          </a:xfrm>
          <a:prstGeom prst="rect">
            <a:avLst/>
          </a:prstGeom>
        </p:spPr>
        <p:txBody>
          <a:bodyPr wrap="square">
            <a:spAutoFit/>
          </a:bodyPr>
          <a:lstStyle/>
          <a:p>
            <a:pPr algn="just"/>
            <a:r>
              <a:rPr lang="ru-RU" sz="2000" dirty="0"/>
              <a:t>В результате </a:t>
            </a:r>
            <a:r>
              <a:rPr lang="ru-RU" sz="2000" dirty="0" smtClean="0"/>
              <a:t>поисково – исследовательской работы были  собраны материалы: о погибшем земляке </a:t>
            </a:r>
            <a:r>
              <a:rPr lang="ru-RU" sz="2000" dirty="0" err="1" smtClean="0"/>
              <a:t>Беляшове</a:t>
            </a:r>
            <a:r>
              <a:rPr lang="ru-RU" sz="2000" dirty="0" smtClean="0"/>
              <a:t> Ф.И., было найдено захоронение нашего земляка (похоронен не в Германии, как говорилось в документах, а в Польше). Был создан альбом </a:t>
            </a:r>
            <a:r>
              <a:rPr lang="ru-RU" sz="2000" dirty="0"/>
              <a:t>«Мы помним» </a:t>
            </a:r>
            <a:r>
              <a:rPr lang="ru-RU" sz="2000" dirty="0" smtClean="0"/>
              <a:t>из воспоминаний  родственников </a:t>
            </a:r>
            <a:r>
              <a:rPr lang="ru-RU" sz="2000" dirty="0"/>
              <a:t>наших учащихся и учителей – участниках  Великой Отечественной войны</a:t>
            </a:r>
            <a:r>
              <a:rPr lang="ru-RU" sz="2000" dirty="0" smtClean="0"/>
              <a:t>; изучен большой материал по родословной нашего земляка </a:t>
            </a:r>
            <a:r>
              <a:rPr lang="ru-RU" sz="2000" dirty="0" err="1" smtClean="0"/>
              <a:t>Щебельского</a:t>
            </a:r>
            <a:r>
              <a:rPr lang="ru-RU" sz="2000" dirty="0" smtClean="0"/>
              <a:t>, расшифрованы записи воспоминаний Героя Советского Союза Я.Т. Ткаченко.</a:t>
            </a:r>
            <a:endParaRPr lang="ru-RU" sz="2000" dirty="0"/>
          </a:p>
          <a:p>
            <a:pPr algn="just"/>
            <a:r>
              <a:rPr lang="ru-RU" sz="2000" dirty="0" smtClean="0"/>
              <a:t>Дети посетили старейших жителей нашего села, тружеников тыла (Наталенко В.И. (94 года) Борисову Т.Е. (93 года), записали воспоминания об их работе во время войны.</a:t>
            </a:r>
            <a:endParaRPr lang="ru-RU" sz="2000" dirty="0"/>
          </a:p>
          <a:p>
            <a:pPr algn="just"/>
            <a:r>
              <a:rPr lang="ru-RU" sz="2000" dirty="0"/>
              <a:t>-  </a:t>
            </a:r>
            <a:r>
              <a:rPr lang="ru-RU" sz="2000" dirty="0" smtClean="0"/>
              <a:t>Участвовали в  </a:t>
            </a:r>
            <a:r>
              <a:rPr lang="ru-RU" sz="2000" dirty="0"/>
              <a:t>акции «Письмо ветерану!» и установили контакт с выпускниками нашей школы участвующих в боевых действиях Чечни и Афганистана.</a:t>
            </a:r>
          </a:p>
        </p:txBody>
      </p:sp>
    </p:spTree>
    <p:extLst>
      <p:ext uri="{BB962C8B-B14F-4D97-AF65-F5344CB8AC3E}">
        <p14:creationId xmlns:p14="http://schemas.microsoft.com/office/powerpoint/2010/main" xmlns="" val="35159801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8" name="Прямоугольник 7"/>
          <p:cNvSpPr/>
          <p:nvPr/>
        </p:nvSpPr>
        <p:spPr>
          <a:xfrm>
            <a:off x="140678" y="1581460"/>
            <a:ext cx="3833446" cy="4619263"/>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a:t>
            </a:r>
            <a:r>
              <a:rPr lang="ru-RU" dirty="0" smtClean="0"/>
              <a:t>баннер</a:t>
            </a:r>
            <a:endParaRPr lang="ru-RU" dirty="0"/>
          </a:p>
          <a:p>
            <a:pPr algn="ctr"/>
            <a:r>
              <a:rPr lang="ru-RU" dirty="0"/>
              <a:t> выставки школьного музея</a:t>
            </a:r>
          </a:p>
        </p:txBody>
      </p:sp>
      <p:sp>
        <p:nvSpPr>
          <p:cNvPr id="11" name="Объект 2"/>
          <p:cNvSpPr txBox="1">
            <a:spLocks/>
          </p:cNvSpPr>
          <p:nvPr/>
        </p:nvSpPr>
        <p:spPr>
          <a:xfrm>
            <a:off x="4299158" y="656492"/>
            <a:ext cx="7602109" cy="4700953"/>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000" dirty="0" smtClean="0">
                <a:latin typeface="Times New Roman" panose="02020603050405020304" pitchFamily="18" charset="0"/>
                <a:cs typeface="Times New Roman" panose="02020603050405020304" pitchFamily="18" charset="0"/>
              </a:rPr>
              <a:t>Все дальше уходит в историю Великая Отечественная война. О ней мы уже узнаем из книг и уроков  истории. Но самым убедительным аргументом считаем воспоминания фронтовиков, столкнувшихся с войной лицом к лицу, воспоминания наших прадедушек и прабабушек, детей той страшной войны.  Дети изучают исследовательские работы, которые проводились ранее ребятами нашей школы. Это такие как: «Женщины нашего села – защитники Отечества», «Учителя нашей школы – ветераны ВОВ, их боевой путь», «Труженики тыла». Одним из участников ВОВ был учитель Золотоношской школы Черненко Андрей Ефимович. Он родился в 1923 году. Окончил школу в 1941 году и сразу ушел на фронт с выпускного вечера. Воевал в составе орудийной батареи, которой был командиром и которая состояла из односельчан. В 1943 году прошел курсы младших лейтенантов, затем участвовал в боях под Сталинградом,  в Курской битве, был тяжело ранен, попал в госпиталь. Демобилизовался по ранению и в этом же году был направлен в родную школу преподавать военное дело и математику. В нашей школе он проработал 41 год, был награжден орденом Красной Звезды, шестью медалями. А также учителя Черненко Серафима Анисимовна, Харитонова Татьяна Степановна защищали нашу Родину., были в действующей армии. Харитонова Т.С. дошла до Берлина и с гордостью расписалась на стенах рейхстага.</a:t>
            </a:r>
            <a:endParaRPr lang="ru-RU" sz="2000"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10685026" y="5162573"/>
            <a:ext cx="1506974" cy="1519861"/>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200" dirty="0"/>
              <a:t>Место для</a:t>
            </a:r>
          </a:p>
          <a:p>
            <a:pPr algn="ctr"/>
            <a:r>
              <a:rPr lang="ru-RU" sz="1200" dirty="0"/>
              <a:t> </a:t>
            </a:r>
            <a:r>
              <a:rPr lang="en-AU" sz="1200" dirty="0"/>
              <a:t>QR-</a:t>
            </a:r>
            <a:r>
              <a:rPr lang="ru-RU" sz="1200" dirty="0"/>
              <a:t>кода</a:t>
            </a:r>
          </a:p>
          <a:p>
            <a:pPr algn="ctr"/>
            <a:r>
              <a:rPr lang="ru-RU" sz="1200" dirty="0"/>
              <a:t>электронной</a:t>
            </a:r>
          </a:p>
          <a:p>
            <a:pPr algn="ctr"/>
            <a:r>
              <a:rPr lang="ru-RU" sz="1200" dirty="0"/>
              <a:t>выставки</a:t>
            </a:r>
          </a:p>
        </p:txBody>
      </p:sp>
      <p:sp>
        <p:nvSpPr>
          <p:cNvPr id="7" name="Объект 2"/>
          <p:cNvSpPr txBox="1">
            <a:spLocks/>
          </p:cNvSpPr>
          <p:nvPr/>
        </p:nvSpPr>
        <p:spPr>
          <a:xfrm>
            <a:off x="4901783" y="152399"/>
            <a:ext cx="6008493" cy="50409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FF0000"/>
                </a:solidFill>
              </a:rPr>
              <a:t>Наши учителя – защитники Родины</a:t>
            </a:r>
          </a:p>
          <a:p>
            <a:pPr marL="0" indent="0" algn="just">
              <a:buFont typeface="Arial" panose="020B0604020202020204" pitchFamily="34" charset="0"/>
              <a:buNone/>
            </a:pPr>
            <a:endParaRPr lang="ru-RU" b="1" dirty="0">
              <a:solidFill>
                <a:srgbClr val="FF0000"/>
              </a:solidFill>
            </a:endParaRPr>
          </a:p>
        </p:txBody>
      </p:sp>
      <p:pic>
        <p:nvPicPr>
          <p:cNvPr id="1029" name="Picture 5" descr="D:\System Files\Пользователь\Desktop\конкурс\20200213_12374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 y="152398"/>
            <a:ext cx="3974125" cy="3200981"/>
          </a:xfrm>
          <a:prstGeom prst="rect">
            <a:avLst/>
          </a:prstGeom>
          <a:noFill/>
          <a:extLst>
            <a:ext uri="{909E8E84-426E-40DD-AFC4-6F175D3DCCD1}">
              <a14:hiddenFill xmlns:a14="http://schemas.microsoft.com/office/drawing/2010/main" xmlns="">
                <a:solidFill>
                  <a:srgbClr val="FFFFFF"/>
                </a:solidFill>
              </a14:hiddenFill>
            </a:ext>
          </a:extLst>
        </p:spPr>
      </p:pic>
      <p:pic>
        <p:nvPicPr>
          <p:cNvPr id="1026" name="Picture 2" descr="F:\музей школьн\010.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 y="3353379"/>
            <a:ext cx="3974125" cy="3329055"/>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2" descr="C:\Users\Школа\Desktop\qr-code (1).gif"/>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0269417" y="4606889"/>
            <a:ext cx="2021058" cy="22511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53472320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CEAC61F8-4DD5-B84B-B300-11E6727E4080}"/>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18144"/>
            <a:ext cx="12192000" cy="6876144"/>
          </a:xfrm>
          <a:prstGeom prst="rect">
            <a:avLst/>
          </a:prstGeom>
        </p:spPr>
      </p:pic>
      <p:pic>
        <p:nvPicPr>
          <p:cNvPr id="3" name="Рисунок 3">
            <a:extLst>
              <a:ext uri="{FF2B5EF4-FFF2-40B4-BE49-F238E27FC236}">
                <a16:creationId xmlns="" xmlns:a16="http://schemas.microsoft.com/office/drawing/2014/main" id="{A3DBCCE8-2A73-6C43-983B-84993242241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6391" y="-18144"/>
            <a:ext cx="12418391" cy="6876144"/>
          </a:xfrm>
          <a:prstGeom prst="rect">
            <a:avLst/>
          </a:prstGeom>
        </p:spPr>
      </p:pic>
      <p:pic>
        <p:nvPicPr>
          <p:cNvPr id="4" name="Рисунок 4">
            <a:extLst>
              <a:ext uri="{FF2B5EF4-FFF2-40B4-BE49-F238E27FC236}">
                <a16:creationId xmlns="" xmlns:a16="http://schemas.microsoft.com/office/drawing/2014/main" id="{6DC68EAB-6EA1-B248-A24E-82748E9093C6}"/>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1723" y="-18144"/>
            <a:ext cx="12180277" cy="6876144"/>
          </a:xfrm>
          <a:prstGeom prst="rect">
            <a:avLst/>
          </a:prstGeom>
        </p:spPr>
      </p:pic>
      <p:pic>
        <p:nvPicPr>
          <p:cNvPr id="5" name="Рисунок 5">
            <a:extLst>
              <a:ext uri="{FF2B5EF4-FFF2-40B4-BE49-F238E27FC236}">
                <a16:creationId xmlns="" xmlns:a16="http://schemas.microsoft.com/office/drawing/2014/main" id="{41A323A4-AFF5-4046-9609-76ACBBA8127D}"/>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074769" cy="6876144"/>
          </a:xfrm>
          <a:prstGeom prst="rect">
            <a:avLst/>
          </a:prstGeom>
        </p:spPr>
      </p:pic>
      <p:sp>
        <p:nvSpPr>
          <p:cNvPr id="7" name="Прямоугольник 6">
            <a:extLst>
              <a:ext uri="{FF2B5EF4-FFF2-40B4-BE49-F238E27FC236}">
                <a16:creationId xmlns="" xmlns:a16="http://schemas.microsoft.com/office/drawing/2014/main" id="{59EA1EF0-45C0-ED4C-8A40-9A40420A8C6A}"/>
              </a:ext>
            </a:extLst>
          </p:cNvPr>
          <p:cNvSpPr/>
          <p:nvPr/>
        </p:nvSpPr>
        <p:spPr>
          <a:xfrm>
            <a:off x="829040" y="1139810"/>
            <a:ext cx="3758835" cy="4357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Вставить фотографию</a:t>
            </a:r>
          </a:p>
          <a:p>
            <a:pPr algn="ctr"/>
            <a:r>
              <a:rPr lang="ru-RU" dirty="0">
                <a:solidFill>
                  <a:schemeClr val="tx1"/>
                </a:solidFill>
              </a:rPr>
              <a:t> выставки школьного музея</a:t>
            </a:r>
          </a:p>
        </p:txBody>
      </p:sp>
      <p:sp>
        <p:nvSpPr>
          <p:cNvPr id="10" name="Объект 2"/>
          <p:cNvSpPr txBox="1">
            <a:spLocks/>
          </p:cNvSpPr>
          <p:nvPr/>
        </p:nvSpPr>
        <p:spPr>
          <a:xfrm>
            <a:off x="4947138" y="394964"/>
            <a:ext cx="6998677" cy="3798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FF0000"/>
                </a:solidFill>
              </a:rPr>
              <a:t>Наш земляк Яков Тарасович Ткаченко –                      </a:t>
            </a:r>
          </a:p>
          <a:p>
            <a:pPr marL="0" indent="0" algn="just">
              <a:buFont typeface="Arial" panose="020B0604020202020204" pitchFamily="34" charset="0"/>
              <a:buNone/>
            </a:pPr>
            <a:r>
              <a:rPr lang="ru-RU" b="1" dirty="0">
                <a:solidFill>
                  <a:srgbClr val="FF0000"/>
                </a:solidFill>
              </a:rPr>
              <a:t> </a:t>
            </a:r>
            <a:r>
              <a:rPr lang="ru-RU" b="1" dirty="0" smtClean="0">
                <a:solidFill>
                  <a:srgbClr val="FF0000"/>
                </a:solidFill>
              </a:rPr>
              <a:t>                    Герой Советского Союза</a:t>
            </a:r>
            <a:endParaRPr lang="ru-RU" b="1" dirty="0">
              <a:solidFill>
                <a:srgbClr val="FF0000"/>
              </a:solidFill>
            </a:endParaRPr>
          </a:p>
        </p:txBody>
      </p:sp>
      <p:sp>
        <p:nvSpPr>
          <p:cNvPr id="12" name="Объект 2"/>
          <p:cNvSpPr txBox="1">
            <a:spLocks/>
          </p:cNvSpPr>
          <p:nvPr/>
        </p:nvSpPr>
        <p:spPr>
          <a:xfrm>
            <a:off x="4794738" y="1428922"/>
            <a:ext cx="7151077" cy="4409169"/>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000" dirty="0" smtClean="0">
                <a:latin typeface="Times New Roman" panose="02020603050405020304" pitchFamily="18" charset="0"/>
                <a:cs typeface="Times New Roman" panose="02020603050405020304" pitchFamily="18" charset="0"/>
              </a:rPr>
              <a:t>Из воспоминаний земляков: «Однажды, побывав в музее, я увидела фотографию молодого человека – это был портрет Я.Т. Ткаченко. Я его знала, знала и о его подвиге. Но меня интересовала дальнейшая судьба героя. В 1906 году в селе Малая </a:t>
            </a:r>
            <a:r>
              <a:rPr lang="ru-RU" sz="2000" dirty="0" err="1" smtClean="0">
                <a:latin typeface="Times New Roman" panose="02020603050405020304" pitchFamily="18" charset="0"/>
                <a:cs typeface="Times New Roman" panose="02020603050405020304" pitchFamily="18" charset="0"/>
              </a:rPr>
              <a:t>Деевка</a:t>
            </a:r>
            <a:r>
              <a:rPr lang="ru-RU" sz="2000" dirty="0" smtClean="0">
                <a:latin typeface="Times New Roman" panose="02020603050405020304" pitchFamily="18" charset="0"/>
                <a:cs typeface="Times New Roman" panose="02020603050405020304" pitchFamily="18" charset="0"/>
              </a:rPr>
              <a:t> Стерлитамакского района в семье крестьянина - бедняка родился мальчик Яков. Уже мальчиком он батрачил, сеял и пахал землю. А зимой шил сапоги для хозяина. В селе </a:t>
            </a:r>
            <a:r>
              <a:rPr lang="ru-RU" sz="2000" dirty="0" err="1" smtClean="0">
                <a:latin typeface="Times New Roman" panose="02020603050405020304" pitchFamily="18" charset="0"/>
                <a:cs typeface="Times New Roman" panose="02020603050405020304" pitchFamily="18" charset="0"/>
              </a:rPr>
              <a:t>Золотоношка</a:t>
            </a:r>
            <a:r>
              <a:rPr lang="ru-RU" sz="2000" dirty="0" smtClean="0">
                <a:latin typeface="Times New Roman" panose="02020603050405020304" pitchFamily="18" charset="0"/>
                <a:cs typeface="Times New Roman" panose="02020603050405020304" pitchFamily="18" charset="0"/>
              </a:rPr>
              <a:t> он закончил начальную школу. От безысходности семья переезжает в село Стерлибашево, а затем в город Златоуст, где он начинает работать на механическом заводе. В советскую армию был призван в 1941 году, началась война, Яков идет на фронт. В ожесточенных боях с фашистами он сражался на втором Прибалтийском фронте, на третьем Белорусском политруком, затем командиром роты, потом заместителем начальника батальона. Несколько раз был ранен, из-за тяжелого ранения попал в госпиталь. Трудно давались воспоминания нашему герою, но он говорил и говорил, стараясь ничего не пропустить. Как будто это </a:t>
            </a:r>
            <a:r>
              <a:rPr lang="ru-RU" sz="2000" dirty="0">
                <a:latin typeface="Times New Roman" panose="02020603050405020304" pitchFamily="18" charset="0"/>
                <a:cs typeface="Times New Roman" panose="02020603050405020304" pitchFamily="18" charset="0"/>
              </a:rPr>
              <a:t>б</a:t>
            </a:r>
            <a:r>
              <a:rPr lang="ru-RU" sz="2000" dirty="0" smtClean="0">
                <a:latin typeface="Times New Roman" panose="02020603050405020304" pitchFamily="18" charset="0"/>
                <a:cs typeface="Times New Roman" panose="02020603050405020304" pitchFamily="18" charset="0"/>
              </a:rPr>
              <a:t>ыло вчера. Было, вот именно было…</a:t>
            </a:r>
          </a:p>
        </p:txBody>
      </p:sp>
      <p:pic>
        <p:nvPicPr>
          <p:cNvPr id="1026" name="Picture 2" descr="D:\System Files\Пользователь\Desktop\конкурс\Для музея стенды и раскладушки\_DSC3124.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46319" y="310262"/>
            <a:ext cx="4241556" cy="60166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757528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EDA0A198-8BB1-9A4A-BEBB-C4A8EA671D7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382500" cy="6859660"/>
          </a:xfrm>
          <a:prstGeom prst="rect">
            <a:avLst/>
          </a:prstGeom>
        </p:spPr>
      </p:pic>
      <p:pic>
        <p:nvPicPr>
          <p:cNvPr id="3" name="Рисунок 3">
            <a:extLst>
              <a:ext uri="{FF2B5EF4-FFF2-40B4-BE49-F238E27FC236}">
                <a16:creationId xmlns="" xmlns:a16="http://schemas.microsoft.com/office/drawing/2014/main" id="{A711EC6E-F766-1B41-A4EA-B2A82B32491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85826" y="0"/>
            <a:ext cx="12777825" cy="7078662"/>
          </a:xfrm>
          <a:prstGeom prst="rect">
            <a:avLst/>
          </a:prstGeom>
        </p:spPr>
      </p:pic>
      <p:pic>
        <p:nvPicPr>
          <p:cNvPr id="4" name="Рисунок 4">
            <a:extLst>
              <a:ext uri="{FF2B5EF4-FFF2-40B4-BE49-F238E27FC236}">
                <a16:creationId xmlns="" xmlns:a16="http://schemas.microsoft.com/office/drawing/2014/main" id="{F7498AB6-B9FB-734B-AF49-1BFA9B3C9510}"/>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379503" cy="6858000"/>
          </a:xfrm>
          <a:prstGeom prst="rect">
            <a:avLst/>
          </a:prstGeom>
        </p:spPr>
      </p:pic>
      <p:sp>
        <p:nvSpPr>
          <p:cNvPr id="11" name="Прямоугольник 10">
            <a:extLst>
              <a:ext uri="{FF2B5EF4-FFF2-40B4-BE49-F238E27FC236}">
                <a16:creationId xmlns="" xmlns:a16="http://schemas.microsoft.com/office/drawing/2014/main" id="{5B5A6BE0-1139-A243-B568-FA338E889E87}"/>
              </a:ext>
            </a:extLst>
          </p:cNvPr>
          <p:cNvSpPr/>
          <p:nvPr/>
        </p:nvSpPr>
        <p:spPr>
          <a:xfrm>
            <a:off x="1086915" y="1250235"/>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a:t>Вставить фотографию</a:t>
            </a:r>
          </a:p>
          <a:p>
            <a:pPr algn="ctr"/>
            <a:r>
              <a:rPr lang="ru-RU" dirty="0"/>
              <a:t> выставки школьного музея</a:t>
            </a:r>
          </a:p>
        </p:txBody>
      </p:sp>
      <p:pic>
        <p:nvPicPr>
          <p:cNvPr id="5" name="Рисунок 4"/>
          <p:cNvPicPr>
            <a:picLocks noChangeAspect="1"/>
          </p:cNvPicPr>
          <p:nvPr/>
        </p:nvPicPr>
        <p:blipFill>
          <a:blip r:embed="rId5" cstate="print"/>
          <a:stretch>
            <a:fillRect/>
          </a:stretch>
        </p:blipFill>
        <p:spPr>
          <a:xfrm>
            <a:off x="5908430" y="90210"/>
            <a:ext cx="5078617" cy="542591"/>
          </a:xfrm>
          <a:prstGeom prst="rect">
            <a:avLst/>
          </a:prstGeom>
        </p:spPr>
      </p:pic>
      <p:sp>
        <p:nvSpPr>
          <p:cNvPr id="9" name="Объект 2"/>
          <p:cNvSpPr txBox="1">
            <a:spLocks/>
          </p:cNvSpPr>
          <p:nvPr/>
        </p:nvSpPr>
        <p:spPr>
          <a:xfrm>
            <a:off x="5316721" y="937846"/>
            <a:ext cx="6008493" cy="42320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Как это было! С 13 по 17 апреля, первый стрелковый батальон 1336 стрелкового полка 319 Двинской дивизии с тяжелыми боями продвигался вперед, имея своей задачей выбить противника из западных окраин деревни </a:t>
            </a:r>
            <a:r>
              <a:rPr lang="ru-RU" sz="1600" dirty="0" err="1" smtClean="0">
                <a:latin typeface="Times New Roman" panose="02020603050405020304" pitchFamily="18" charset="0"/>
                <a:cs typeface="Times New Roman" panose="02020603050405020304" pitchFamily="18" charset="0"/>
              </a:rPr>
              <a:t>Ферутдин</a:t>
            </a:r>
            <a:r>
              <a:rPr lang="ru-RU" sz="1600" dirty="0" smtClean="0">
                <a:latin typeface="Times New Roman" panose="02020603050405020304" pitchFamily="18" charset="0"/>
                <a:cs typeface="Times New Roman" panose="02020603050405020304" pitchFamily="18" charset="0"/>
              </a:rPr>
              <a:t> Круг, форсировать реку </a:t>
            </a:r>
            <a:r>
              <a:rPr lang="ru-RU" sz="1600" dirty="0" err="1" smtClean="0">
                <a:latin typeface="Times New Roman" panose="02020603050405020304" pitchFamily="18" charset="0"/>
                <a:cs typeface="Times New Roman" panose="02020603050405020304" pitchFamily="18" charset="0"/>
              </a:rPr>
              <a:t>Ляуне</a:t>
            </a:r>
            <a:r>
              <a:rPr lang="ru-RU" sz="1600" dirty="0" smtClean="0">
                <a:latin typeface="Times New Roman" panose="02020603050405020304" pitchFamily="18" charset="0"/>
                <a:cs typeface="Times New Roman" panose="02020603050405020304" pitchFamily="18" charset="0"/>
              </a:rPr>
              <a:t> </a:t>
            </a:r>
            <a:r>
              <a:rPr lang="ru-RU" sz="1600" dirty="0" err="1" smtClean="0">
                <a:latin typeface="Times New Roman" panose="02020603050405020304" pitchFamily="18" charset="0"/>
                <a:cs typeface="Times New Roman" panose="02020603050405020304" pitchFamily="18" charset="0"/>
              </a:rPr>
              <a:t>Флис</a:t>
            </a:r>
            <a:r>
              <a:rPr lang="ru-RU" sz="1600" dirty="0" smtClean="0">
                <a:latin typeface="Times New Roman" panose="02020603050405020304" pitchFamily="18" charset="0"/>
                <a:cs typeface="Times New Roman" panose="02020603050405020304" pitchFamily="18" charset="0"/>
              </a:rPr>
              <a:t> и выйти на побережье залива </a:t>
            </a:r>
            <a:r>
              <a:rPr lang="ru-RU" sz="1600" dirty="0" err="1" smtClean="0">
                <a:latin typeface="Times New Roman" panose="02020603050405020304" pitchFamily="18" charset="0"/>
                <a:cs typeface="Times New Roman" panose="02020603050405020304" pitchFamily="18" charset="0"/>
              </a:rPr>
              <a:t>Флим</a:t>
            </a:r>
            <a:r>
              <a:rPr lang="ru-RU" sz="1600" dirty="0" smtClean="0">
                <a:latin typeface="Times New Roman" panose="02020603050405020304" pitchFamily="18" charset="0"/>
                <a:cs typeface="Times New Roman" panose="02020603050405020304" pitchFamily="18" charset="0"/>
              </a:rPr>
              <a:t> – </a:t>
            </a:r>
            <a:r>
              <a:rPr lang="ru-RU" sz="1600" dirty="0" err="1" smtClean="0">
                <a:latin typeface="Times New Roman" panose="02020603050405020304" pitchFamily="18" charset="0"/>
                <a:cs typeface="Times New Roman" panose="02020603050405020304" pitchFamily="18" charset="0"/>
              </a:rPr>
              <a:t>Гаф</a:t>
            </a:r>
            <a:r>
              <a:rPr lang="ru-RU" sz="1600" dirty="0" smtClean="0">
                <a:latin typeface="Times New Roman" panose="02020603050405020304" pitchFamily="18" charset="0"/>
                <a:cs typeface="Times New Roman" panose="02020603050405020304" pitchFamily="18" charset="0"/>
              </a:rPr>
              <a:t> в район отметки 7,5. Зажатый в тиски противник оказал упорное сопротивление, цепляясь за каждый клочок земли. Фашисты с превосходящей силой перешли в атаку. Неся большие потери, противник продолжал наседать. Станковый пулемет замолчал, пользуясь этим, фашисты устремились к центру обороняющихся. В этот критический момент Я.Т. Ткаченко буквально под огнем доползти до пулемета, тот снова «заговорил». Следующими очередями немцы были отбиты, передав пулемет подоспевшему командиру пулеметной роты, Я. Ткаченко поднял и повел в атаку стрелковую роту. На окраине деревни завязался рукопашный бой, противник был выбит и начал отходить. Несмотря на усталость, солдаты и весь личный состав четко выполнял приказы командиров, самоотверженно дрались, сказался пример коммунистов и комсомольцев. Сколько было таких боев! </a:t>
            </a:r>
            <a:endParaRPr lang="ru-RU" sz="1600" dirty="0">
              <a:latin typeface="Times New Roman" panose="02020603050405020304" pitchFamily="18" charset="0"/>
              <a:cs typeface="Times New Roman" panose="02020603050405020304" pitchFamily="18" charset="0"/>
            </a:endParaRPr>
          </a:p>
          <a:p>
            <a:pPr marL="0" indent="0" algn="just">
              <a:buFont typeface="Arial" panose="020B0604020202020204" pitchFamily="34" charset="0"/>
              <a:buNone/>
            </a:pPr>
            <a:r>
              <a:rPr lang="ru-RU" sz="1600" dirty="0" smtClean="0">
                <a:latin typeface="Times New Roman" panose="02020603050405020304" pitchFamily="18" charset="0"/>
                <a:cs typeface="Times New Roman" panose="02020603050405020304" pitchFamily="18" charset="0"/>
              </a:rPr>
              <a:t>После Победы указом президиума Верховного совета СССР от 29 июня 1945 года за образцовое выполнение боевых заданий командования и проявленные при этом геройство и мужество капитану Якову Тарасовичу Ткаченко  было присвоено звание Героя Советского Союза с вручением ордена Ленина и медали Золотая звезда.</a:t>
            </a:r>
            <a:endParaRPr lang="ru-RU" sz="1600" dirty="0">
              <a:latin typeface="Times New Roman" panose="02020603050405020304" pitchFamily="18" charset="0"/>
              <a:cs typeface="Times New Roman" panose="02020603050405020304" pitchFamily="18" charset="0"/>
            </a:endParaRPr>
          </a:p>
        </p:txBody>
      </p:sp>
      <p:pic>
        <p:nvPicPr>
          <p:cNvPr id="6" name="Picture 2" descr="D:\System Files\Пользователь\Desktop\IMG_20170519_11103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1019908"/>
            <a:ext cx="5316721" cy="4911969"/>
          </a:xfrm>
          <a:prstGeom prst="rect">
            <a:avLst/>
          </a:prstGeom>
          <a:noFill/>
          <a:extLst>
            <a:ext uri="{909E8E84-426E-40DD-AFC4-6F175D3DCCD1}">
              <a14:hiddenFill xmlns:a14="http://schemas.microsoft.com/office/drawing/2010/main" xmlns="">
                <a:solidFill>
                  <a:srgbClr val="FFFFFF"/>
                </a:solidFill>
              </a14:hiddenFill>
            </a:ext>
          </a:extLst>
        </p:spPr>
      </p:pic>
      <p:sp>
        <p:nvSpPr>
          <p:cNvPr id="7" name="Прямоугольник 6"/>
          <p:cNvSpPr/>
          <p:nvPr/>
        </p:nvSpPr>
        <p:spPr>
          <a:xfrm>
            <a:off x="3798278" y="91382"/>
            <a:ext cx="8074854" cy="954107"/>
          </a:xfrm>
          <a:prstGeom prst="rect">
            <a:avLst/>
          </a:prstGeom>
        </p:spPr>
        <p:txBody>
          <a:bodyPr wrap="square">
            <a:spAutoFit/>
          </a:bodyPr>
          <a:lstStyle/>
          <a:p>
            <a:r>
              <a:rPr lang="ru-RU" sz="2800" b="1" dirty="0" smtClean="0">
                <a:solidFill>
                  <a:srgbClr val="002060"/>
                </a:solidFill>
              </a:rPr>
              <a:t>           Наш </a:t>
            </a:r>
            <a:r>
              <a:rPr lang="ru-RU" sz="2800" b="1" dirty="0">
                <a:solidFill>
                  <a:srgbClr val="002060"/>
                </a:solidFill>
              </a:rPr>
              <a:t>земляк Яков Тарасович Ткаченко –                      </a:t>
            </a:r>
          </a:p>
          <a:p>
            <a:r>
              <a:rPr lang="ru-RU" sz="2800" b="1" dirty="0">
                <a:solidFill>
                  <a:srgbClr val="002060"/>
                </a:solidFill>
              </a:rPr>
              <a:t>                    </a:t>
            </a:r>
            <a:r>
              <a:rPr lang="ru-RU" sz="2800" b="1" dirty="0" smtClean="0">
                <a:solidFill>
                  <a:srgbClr val="002060"/>
                </a:solidFill>
              </a:rPr>
              <a:t>       </a:t>
            </a:r>
            <a:r>
              <a:rPr lang="ru-RU" sz="2800" b="1" dirty="0">
                <a:solidFill>
                  <a:srgbClr val="002060"/>
                </a:solidFill>
              </a:rPr>
              <a:t>Герой Советского Союза</a:t>
            </a:r>
          </a:p>
        </p:txBody>
      </p:sp>
    </p:spTree>
    <p:extLst>
      <p:ext uri="{BB962C8B-B14F-4D97-AF65-F5344CB8AC3E}">
        <p14:creationId xmlns:p14="http://schemas.microsoft.com/office/powerpoint/2010/main" xmlns="" val="30091146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4">
            <a:extLst>
              <a:ext uri="{FF2B5EF4-FFF2-40B4-BE49-F238E27FC236}">
                <a16:creationId xmlns="" xmlns:a16="http://schemas.microsoft.com/office/drawing/2014/main" id="{9437B60E-01EC-7843-9181-A8FAAD6280BC}"/>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63500"/>
            <a:ext cx="12500304" cy="6921500"/>
          </a:xfrm>
          <a:prstGeom prst="rect">
            <a:avLst/>
          </a:prstGeom>
        </p:spPr>
      </p:pic>
      <p:pic>
        <p:nvPicPr>
          <p:cNvPr id="5" name="Рисунок 5">
            <a:extLst>
              <a:ext uri="{FF2B5EF4-FFF2-40B4-BE49-F238E27FC236}">
                <a16:creationId xmlns="" xmlns:a16="http://schemas.microsoft.com/office/drawing/2014/main" id="{040B2525-13D2-404B-A6A4-6B25ED83F4C8}"/>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385622" cy="6858000"/>
          </a:xfrm>
          <a:prstGeom prst="rect">
            <a:avLst/>
          </a:prstGeom>
        </p:spPr>
      </p:pic>
      <p:pic>
        <p:nvPicPr>
          <p:cNvPr id="6" name="Рисунок 6">
            <a:extLst>
              <a:ext uri="{FF2B5EF4-FFF2-40B4-BE49-F238E27FC236}">
                <a16:creationId xmlns="" xmlns:a16="http://schemas.microsoft.com/office/drawing/2014/main" id="{38FE542C-1515-124A-94D7-9BF4B4B005DC}"/>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08304" y="-31750"/>
            <a:ext cx="12500304" cy="6921500"/>
          </a:xfrm>
          <a:prstGeom prst="rect">
            <a:avLst/>
          </a:prstGeom>
        </p:spPr>
      </p:pic>
      <p:sp>
        <p:nvSpPr>
          <p:cNvPr id="10" name="Прямоугольник 9">
            <a:extLst>
              <a:ext uri="{FF2B5EF4-FFF2-40B4-BE49-F238E27FC236}">
                <a16:creationId xmlns="" xmlns:a16="http://schemas.microsoft.com/office/drawing/2014/main" id="{C491A9D2-A0EB-1649-93B0-09F45813D617}"/>
              </a:ext>
            </a:extLst>
          </p:cNvPr>
          <p:cNvSpPr/>
          <p:nvPr/>
        </p:nvSpPr>
        <p:spPr>
          <a:xfrm>
            <a:off x="919700" y="1218485"/>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a:t>Вставить фотографию</a:t>
            </a:r>
          </a:p>
          <a:p>
            <a:pPr algn="ctr"/>
            <a:r>
              <a:rPr lang="ru-RU" dirty="0"/>
              <a:t> выставки школьного музея</a:t>
            </a:r>
          </a:p>
        </p:txBody>
      </p:sp>
      <p:pic>
        <p:nvPicPr>
          <p:cNvPr id="15" name="Рисунок 14"/>
          <p:cNvPicPr>
            <a:picLocks noChangeAspect="1"/>
          </p:cNvPicPr>
          <p:nvPr/>
        </p:nvPicPr>
        <p:blipFill>
          <a:blip r:embed="rId5" cstate="print"/>
          <a:stretch>
            <a:fillRect/>
          </a:stretch>
        </p:blipFill>
        <p:spPr>
          <a:xfrm>
            <a:off x="5455350" y="692126"/>
            <a:ext cx="6072142" cy="542591"/>
          </a:xfrm>
          <a:prstGeom prst="rect">
            <a:avLst/>
          </a:prstGeom>
        </p:spPr>
      </p:pic>
      <p:sp>
        <p:nvSpPr>
          <p:cNvPr id="17" name="Объект 2"/>
          <p:cNvSpPr txBox="1">
            <a:spLocks/>
          </p:cNvSpPr>
          <p:nvPr/>
        </p:nvSpPr>
        <p:spPr>
          <a:xfrm>
            <a:off x="5316721" y="1534545"/>
            <a:ext cx="6008493" cy="325286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dirty="0" smtClean="0">
                <a:latin typeface="Times New Roman" panose="02020603050405020304" pitchFamily="18" charset="0"/>
                <a:cs typeface="Times New Roman" panose="02020603050405020304" pitchFamily="18" charset="0"/>
              </a:rPr>
              <a:t>Обучающиеся нашей школы чтут память своего земляка Героя Советского Союза Якова Тарасовича Ткаченко. В нашем селе установлен бюст Герою, учителя проводят здесь уроки памяти, уроки мужества, день Победы. </a:t>
            </a:r>
          </a:p>
          <a:p>
            <a:pPr marL="0" indent="0" algn="just">
              <a:buFont typeface="Arial" panose="020B0604020202020204" pitchFamily="34" charset="0"/>
              <a:buNone/>
            </a:pPr>
            <a:r>
              <a:rPr lang="ru-RU" sz="2400" dirty="0" smtClean="0">
                <a:latin typeface="Times New Roman" panose="02020603050405020304" pitchFamily="18" charset="0"/>
                <a:cs typeface="Times New Roman" panose="02020603050405020304" pitchFamily="18" charset="0"/>
              </a:rPr>
              <a:t>В 2020  году нашей школе было присвоено имя Героя Советского Союза </a:t>
            </a:r>
            <a:r>
              <a:rPr lang="ru-RU" sz="2400" dirty="0" err="1" smtClean="0">
                <a:latin typeface="Times New Roman" panose="02020603050405020304" pitchFamily="18" charset="0"/>
                <a:cs typeface="Times New Roman" panose="02020603050405020304" pitchFamily="18" charset="0"/>
              </a:rPr>
              <a:t>Я.Т.Ткаченко</a:t>
            </a:r>
            <a:r>
              <a:rPr lang="ru-RU" sz="2400" dirty="0" smtClean="0">
                <a:latin typeface="Times New Roman" panose="02020603050405020304" pitchFamily="18" charset="0"/>
                <a:cs typeface="Times New Roman" panose="02020603050405020304" pitchFamily="18" charset="0"/>
              </a:rPr>
              <a:t>.  На стене установлена памятная доска. </a:t>
            </a:r>
          </a:p>
          <a:p>
            <a:pPr marL="0" indent="0" algn="just">
              <a:buFont typeface="Arial" panose="020B0604020202020204" pitchFamily="34" charset="0"/>
              <a:buNone/>
            </a:pPr>
            <a:r>
              <a:rPr lang="ru-RU" sz="2400" dirty="0" smtClean="0">
                <a:latin typeface="Times New Roman" panose="02020603050405020304" pitchFamily="18" charset="0"/>
                <a:cs typeface="Times New Roman" panose="02020603050405020304" pitchFamily="18" charset="0"/>
              </a:rPr>
              <a:t>Мы с уважением относимся к подвигу наших героев, к их прошлому и настоящему. Преклоняемся перед ними! Нам есть чему учиться у них!</a:t>
            </a:r>
            <a:endParaRPr lang="ru-RU" sz="2400" dirty="0">
              <a:latin typeface="Times New Roman" panose="02020603050405020304" pitchFamily="18" charset="0"/>
              <a:cs typeface="Times New Roman" panose="02020603050405020304" pitchFamily="18" charset="0"/>
            </a:endParaRPr>
          </a:p>
        </p:txBody>
      </p:sp>
      <p:sp>
        <p:nvSpPr>
          <p:cNvPr id="18" name="Объект 2"/>
          <p:cNvSpPr txBox="1">
            <a:spLocks/>
          </p:cNvSpPr>
          <p:nvPr/>
        </p:nvSpPr>
        <p:spPr>
          <a:xfrm>
            <a:off x="4901783" y="278849"/>
            <a:ext cx="6625709" cy="955868"/>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ru-RU" b="1" dirty="0" smtClean="0">
                <a:solidFill>
                  <a:srgbClr val="FF0000"/>
                </a:solidFill>
              </a:rPr>
              <a:t>Наш </a:t>
            </a:r>
            <a:r>
              <a:rPr lang="ru-RU" b="1" dirty="0">
                <a:solidFill>
                  <a:srgbClr val="FF0000"/>
                </a:solidFill>
              </a:rPr>
              <a:t>земляк Яков Тарасович Ткаченко –                      </a:t>
            </a:r>
          </a:p>
          <a:p>
            <a:pPr marL="0" indent="0" algn="just">
              <a:buNone/>
            </a:pPr>
            <a:r>
              <a:rPr lang="ru-RU" b="1" dirty="0">
                <a:solidFill>
                  <a:srgbClr val="FF0000"/>
                </a:solidFill>
              </a:rPr>
              <a:t>               </a:t>
            </a:r>
            <a:r>
              <a:rPr lang="ru-RU" b="1" dirty="0" smtClean="0">
                <a:solidFill>
                  <a:srgbClr val="FF0000"/>
                </a:solidFill>
              </a:rPr>
              <a:t>Герой </a:t>
            </a:r>
            <a:r>
              <a:rPr lang="ru-RU" b="1" dirty="0">
                <a:solidFill>
                  <a:srgbClr val="FF0000"/>
                </a:solidFill>
              </a:rPr>
              <a:t>Советского </a:t>
            </a:r>
            <a:r>
              <a:rPr lang="ru-RU" b="1" dirty="0" smtClean="0">
                <a:solidFill>
                  <a:srgbClr val="FF0000"/>
                </a:solidFill>
              </a:rPr>
              <a:t>Союза</a:t>
            </a:r>
            <a:endParaRPr lang="ru-RU" b="1" dirty="0">
              <a:solidFill>
                <a:srgbClr val="FF0000"/>
              </a:solidFill>
            </a:endParaRPr>
          </a:p>
        </p:txBody>
      </p:sp>
      <p:pic>
        <p:nvPicPr>
          <p:cNvPr id="1026" name="Picture 2" descr="D:\System Files\Пользователь\Desktop\конкурс\cI6-NTlpWzQ.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278849"/>
            <a:ext cx="4901783" cy="3238072"/>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F:\музей школьн\file12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0" y="3516921"/>
            <a:ext cx="4901783" cy="324729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6970563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E4779321-3296-E441-98A3-6FF7520E1752}"/>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3" name="Рисунок 3">
            <a:extLst>
              <a:ext uri="{FF2B5EF4-FFF2-40B4-BE49-F238E27FC236}">
                <a16:creationId xmlns="" xmlns:a16="http://schemas.microsoft.com/office/drawing/2014/main" id="{D95BC232-310E-7A44-85DF-1160E0915085}"/>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 y="0"/>
            <a:ext cx="12385623" cy="6858000"/>
          </a:xfrm>
          <a:prstGeom prst="rect">
            <a:avLst/>
          </a:prstGeom>
        </p:spPr>
      </p:pic>
      <p:pic>
        <p:nvPicPr>
          <p:cNvPr id="4" name="Рисунок 4">
            <a:extLst>
              <a:ext uri="{FF2B5EF4-FFF2-40B4-BE49-F238E27FC236}">
                <a16:creationId xmlns="" xmlns:a16="http://schemas.microsoft.com/office/drawing/2014/main" id="{8B6DCB10-A9AD-BD44-B354-5914903D3FF5}"/>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flipV="1">
            <a:off x="361377" y="0"/>
            <a:ext cx="11830623" cy="5497340"/>
          </a:xfrm>
          <a:prstGeom prst="rect">
            <a:avLst/>
          </a:prstGeom>
        </p:spPr>
      </p:pic>
      <p:pic>
        <p:nvPicPr>
          <p:cNvPr id="5" name="Рисунок 5">
            <a:extLst>
              <a:ext uri="{FF2B5EF4-FFF2-40B4-BE49-F238E27FC236}">
                <a16:creationId xmlns="" xmlns:a16="http://schemas.microsoft.com/office/drawing/2014/main" id="{69CE0C57-F82E-A149-B627-5C2A7B571243}"/>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10424"/>
            <a:ext cx="12385621" cy="6968424"/>
          </a:xfrm>
          <a:prstGeom prst="rect">
            <a:avLst/>
          </a:prstGeom>
        </p:spPr>
      </p:pic>
      <p:pic>
        <p:nvPicPr>
          <p:cNvPr id="6" name="Рисунок 6">
            <a:extLst>
              <a:ext uri="{FF2B5EF4-FFF2-40B4-BE49-F238E27FC236}">
                <a16:creationId xmlns="" xmlns:a16="http://schemas.microsoft.com/office/drawing/2014/main" id="{7CD3ABE8-C472-6D4E-83E3-A552AE9E44C3}"/>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 y="1"/>
            <a:ext cx="12192003" cy="6858000"/>
          </a:xfrm>
          <a:prstGeom prst="rect">
            <a:avLst/>
          </a:prstGeom>
        </p:spPr>
      </p:pic>
      <p:sp>
        <p:nvSpPr>
          <p:cNvPr id="8" name="Прямоугольник 7">
            <a:extLst>
              <a:ext uri="{FF2B5EF4-FFF2-40B4-BE49-F238E27FC236}">
                <a16:creationId xmlns="" xmlns:a16="http://schemas.microsoft.com/office/drawing/2014/main" id="{76EEC90B-F542-A64D-815E-AD8586EDC1A3}"/>
              </a:ext>
            </a:extLst>
          </p:cNvPr>
          <p:cNvSpPr/>
          <p:nvPr/>
        </p:nvSpPr>
        <p:spPr>
          <a:xfrm>
            <a:off x="829040" y="1139810"/>
            <a:ext cx="3758835" cy="43575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solidFill>
                  <a:schemeClr val="tx1"/>
                </a:solidFill>
              </a:rPr>
              <a:t>Вставить фотографию</a:t>
            </a:r>
          </a:p>
          <a:p>
            <a:pPr algn="ctr"/>
            <a:r>
              <a:rPr lang="ru-RU" dirty="0">
                <a:solidFill>
                  <a:schemeClr val="tx1"/>
                </a:solidFill>
              </a:rPr>
              <a:t> выставки школьного музея</a:t>
            </a:r>
          </a:p>
        </p:txBody>
      </p:sp>
      <p:sp>
        <p:nvSpPr>
          <p:cNvPr id="11" name="Объект 2"/>
          <p:cNvSpPr txBox="1">
            <a:spLocks/>
          </p:cNvSpPr>
          <p:nvPr/>
        </p:nvSpPr>
        <p:spPr>
          <a:xfrm>
            <a:off x="6276688" y="371912"/>
            <a:ext cx="6008493" cy="3798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FF0000"/>
                </a:solidFill>
              </a:rPr>
              <a:t>« У войны не женское лицо»</a:t>
            </a:r>
            <a:endParaRPr lang="ru-RU" b="1" dirty="0">
              <a:solidFill>
                <a:srgbClr val="FF0000"/>
              </a:solidFill>
            </a:endParaRPr>
          </a:p>
        </p:txBody>
      </p:sp>
      <p:sp>
        <p:nvSpPr>
          <p:cNvPr id="9" name="Прямоугольник 8"/>
          <p:cNvSpPr/>
          <p:nvPr/>
        </p:nvSpPr>
        <p:spPr>
          <a:xfrm>
            <a:off x="5733846" y="1041009"/>
            <a:ext cx="6265896" cy="5324535"/>
          </a:xfrm>
          <a:prstGeom prst="rect">
            <a:avLst/>
          </a:prstGeom>
        </p:spPr>
        <p:txBody>
          <a:bodyPr wrap="square">
            <a:spAutoFit/>
          </a:bodyPr>
          <a:lstStyle/>
          <a:p>
            <a:pPr algn="just"/>
            <a:r>
              <a:rPr lang="ru-RU" sz="2000" dirty="0" smtClean="0"/>
              <a:t>Наступил 1941 год. Страшный год, тяжелый год! Воинские </a:t>
            </a:r>
            <a:r>
              <a:rPr lang="ru-RU" sz="2000" dirty="0"/>
              <a:t>эшелоны один за другим увозили отважных сыновей и дочерей республики навстречу врагу. </a:t>
            </a:r>
            <a:endParaRPr lang="ru-RU" sz="2000" dirty="0" smtClean="0"/>
          </a:p>
          <a:p>
            <a:pPr algn="just"/>
            <a:r>
              <a:rPr lang="ru-RU" sz="2000" dirty="0" smtClean="0"/>
              <a:t>379 </a:t>
            </a:r>
            <a:r>
              <a:rPr lang="ru-RU" sz="2000" dirty="0"/>
              <a:t>человек ушли на фронт, защищать свою Родину, из них </a:t>
            </a:r>
            <a:r>
              <a:rPr lang="ru-RU" sz="2000" b="1" dirty="0"/>
              <a:t>16 женщин</a:t>
            </a:r>
            <a:r>
              <a:rPr lang="ru-RU" sz="2000" dirty="0"/>
              <a:t>, в числе которых была </a:t>
            </a:r>
            <a:r>
              <a:rPr lang="ru-RU" sz="2000" dirty="0" err="1"/>
              <a:t>Назаревская</a:t>
            </a:r>
            <a:r>
              <a:rPr lang="ru-RU" sz="2000" dirty="0"/>
              <a:t> (Заиченко) Ольга. Ей в это время исполнилось 19  лет, маленькая, хрупкая, с тяжёлой косой за плечами, уходила она на фронт. В ту пору в Уфе формировали прифронтовой госпиталь, сюда и попала Ольга, пройдя курсы санитарок. </a:t>
            </a:r>
            <a:r>
              <a:rPr lang="ru-RU" sz="2000" dirty="0" smtClean="0"/>
              <a:t> </a:t>
            </a:r>
            <a:r>
              <a:rPr lang="ru-RU" sz="2000" dirty="0"/>
              <a:t>Отходил фронт на запад- госпиталь двигался в том же направлении: Тула, Брест, </a:t>
            </a:r>
            <a:r>
              <a:rPr lang="ru-RU" sz="2000" dirty="0" smtClean="0"/>
              <a:t>Бобруйск. В </a:t>
            </a:r>
            <a:r>
              <a:rPr lang="ru-RU" sz="2000" dirty="0"/>
              <a:t>июле в наступление перешли левофланговые армии 1-го Белорусского фронта в общем направлении на Люблин, </a:t>
            </a:r>
            <a:r>
              <a:rPr lang="ru-RU" sz="2000" dirty="0" smtClean="0"/>
              <a:t>Варшаву. Фронт продвигался вперед, громил врага. Окончание войны Ольга Ильинична встретила в Польше. В ноябре вернулась домой, строить мирную жизнь. Награждена орденами и медалями.</a:t>
            </a:r>
            <a:endParaRPr lang="ru-RU" sz="2000" dirty="0"/>
          </a:p>
        </p:txBody>
      </p:sp>
      <p:pic>
        <p:nvPicPr>
          <p:cNvPr id="1026" name="Picture 2" descr="D:\System Files\Пользователь\Desktop\_DSC312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65384" y="371912"/>
            <a:ext cx="5568462" cy="2919831"/>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F:\музей школьн\sB3_E5xgjxM.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65384" y="3373788"/>
            <a:ext cx="5473415" cy="320285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10656259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5ED9C382-99DD-024C-A83B-4B0137F8D57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192000" cy="6750790"/>
          </a:xfrm>
          <a:prstGeom prst="rect">
            <a:avLst/>
          </a:prstGeom>
        </p:spPr>
      </p:pic>
      <p:pic>
        <p:nvPicPr>
          <p:cNvPr id="3" name="Рисунок 3">
            <a:extLst>
              <a:ext uri="{FF2B5EF4-FFF2-40B4-BE49-F238E27FC236}">
                <a16:creationId xmlns="" xmlns:a16="http://schemas.microsoft.com/office/drawing/2014/main" id="{F70EF578-D991-6B43-986B-290992D520A4}"/>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4" name="Рисунок 4">
            <a:extLst>
              <a:ext uri="{FF2B5EF4-FFF2-40B4-BE49-F238E27FC236}">
                <a16:creationId xmlns="" xmlns:a16="http://schemas.microsoft.com/office/drawing/2014/main" id="{96833141-04F4-8540-8E51-598C834BBFC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pic>
        <p:nvPicPr>
          <p:cNvPr id="5" name="Рисунок 5">
            <a:extLst>
              <a:ext uri="{FF2B5EF4-FFF2-40B4-BE49-F238E27FC236}">
                <a16:creationId xmlns="" xmlns:a16="http://schemas.microsoft.com/office/drawing/2014/main" id="{3D3AB676-D932-D84F-AA1B-65790BD3E367}"/>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 y="0"/>
            <a:ext cx="12192001" cy="6858000"/>
          </a:xfrm>
          <a:prstGeom prst="rect">
            <a:avLst/>
          </a:prstGeom>
        </p:spPr>
      </p:pic>
      <p:pic>
        <p:nvPicPr>
          <p:cNvPr id="6" name="Рисунок 6">
            <a:extLst>
              <a:ext uri="{FF2B5EF4-FFF2-40B4-BE49-F238E27FC236}">
                <a16:creationId xmlns="" xmlns:a16="http://schemas.microsoft.com/office/drawing/2014/main" id="{92917DD8-263E-CE40-9E0F-97890EA7747A}"/>
              </a:ext>
            </a:extLst>
          </p:cNvPr>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2" y="0"/>
            <a:ext cx="12192000" cy="6858000"/>
          </a:xfrm>
          <a:prstGeom prst="rect">
            <a:avLst/>
          </a:prstGeom>
        </p:spPr>
      </p:pic>
      <p:sp>
        <p:nvSpPr>
          <p:cNvPr id="10" name="Прямоугольник 9">
            <a:extLst>
              <a:ext uri="{FF2B5EF4-FFF2-40B4-BE49-F238E27FC236}">
                <a16:creationId xmlns="" xmlns:a16="http://schemas.microsoft.com/office/drawing/2014/main" id="{88775E40-12F5-0F4E-9ED1-43CA348847FF}"/>
              </a:ext>
            </a:extLst>
          </p:cNvPr>
          <p:cNvSpPr/>
          <p:nvPr/>
        </p:nvSpPr>
        <p:spPr>
          <a:xfrm>
            <a:off x="829916" y="1250235"/>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ru-RU"/>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ru-RU" dirty="0"/>
              <a:t>Вставить фотографию</a:t>
            </a:r>
          </a:p>
          <a:p>
            <a:pPr algn="ctr"/>
            <a:r>
              <a:rPr lang="ru-RU" dirty="0"/>
              <a:t> выставки школьного музея</a:t>
            </a:r>
          </a:p>
        </p:txBody>
      </p:sp>
      <p:sp>
        <p:nvSpPr>
          <p:cNvPr id="14" name="Объект 2"/>
          <p:cNvSpPr txBox="1">
            <a:spLocks/>
          </p:cNvSpPr>
          <p:nvPr/>
        </p:nvSpPr>
        <p:spPr>
          <a:xfrm>
            <a:off x="3460652" y="172127"/>
            <a:ext cx="8496885" cy="37983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b="1" dirty="0" smtClean="0">
                <a:solidFill>
                  <a:srgbClr val="002060"/>
                </a:solidFill>
              </a:rPr>
              <a:t>Наш земляк – воин, писатель, директор школы </a:t>
            </a:r>
          </a:p>
          <a:p>
            <a:pPr marL="0" indent="0" algn="just">
              <a:buFont typeface="Arial" panose="020B0604020202020204" pitchFamily="34" charset="0"/>
              <a:buNone/>
            </a:pPr>
            <a:r>
              <a:rPr lang="ru-RU" b="1" dirty="0">
                <a:solidFill>
                  <a:srgbClr val="002060"/>
                </a:solidFill>
              </a:rPr>
              <a:t> </a:t>
            </a:r>
            <a:r>
              <a:rPr lang="ru-RU" b="1" dirty="0" smtClean="0">
                <a:solidFill>
                  <a:srgbClr val="002060"/>
                </a:solidFill>
              </a:rPr>
              <a:t>                                     д. </a:t>
            </a:r>
            <a:r>
              <a:rPr lang="ru-RU" b="1" dirty="0" err="1" smtClean="0">
                <a:solidFill>
                  <a:srgbClr val="002060"/>
                </a:solidFill>
              </a:rPr>
              <a:t>Золотоношка</a:t>
            </a:r>
            <a:endParaRPr lang="ru-RU" b="1" dirty="0">
              <a:solidFill>
                <a:srgbClr val="002060"/>
              </a:solidFill>
            </a:endParaRPr>
          </a:p>
        </p:txBody>
      </p:sp>
      <p:sp>
        <p:nvSpPr>
          <p:cNvPr id="7" name="Прямоугольник 6"/>
          <p:cNvSpPr/>
          <p:nvPr/>
        </p:nvSpPr>
        <p:spPr>
          <a:xfrm rot="10800000" flipV="1">
            <a:off x="5010529" y="1025029"/>
            <a:ext cx="6947008" cy="5355312"/>
          </a:xfrm>
          <a:prstGeom prst="rect">
            <a:avLst/>
          </a:prstGeom>
        </p:spPr>
        <p:txBody>
          <a:bodyPr wrap="square">
            <a:spAutoFit/>
          </a:bodyPr>
          <a:lstStyle/>
          <a:p>
            <a:pPr algn="just"/>
            <a:r>
              <a:rPr lang="ru-RU" dirty="0"/>
              <a:t>Уже в декабре 1939 года Семен Иванович Емельянов участвует в Советско-Финской войне. В марте 1940 года получил ранение. Указом Президиума Верховного Совета СССР от 24.04.1940 года Семен Иванович Емельянов был награжден орденом Красного Знамени. После начала Великой Отечественной войны 16 танковая дивизия совершила марш на границу с Румынией, вела боевые действия в Приднестровье и на территории юго-запада Украины. В районе Умани дивизия попала в окружение, так называемый «Уманский котёл». Под селом </a:t>
            </a:r>
            <a:r>
              <a:rPr lang="ru-RU" dirty="0" err="1"/>
              <a:t>Легедзино</a:t>
            </a:r>
            <a:r>
              <a:rPr lang="ru-RU" dirty="0"/>
              <a:t>, </a:t>
            </a:r>
            <a:r>
              <a:rPr lang="ru-RU" dirty="0" err="1"/>
              <a:t>Тальновского</a:t>
            </a:r>
            <a:r>
              <a:rPr lang="ru-RU" dirty="0"/>
              <a:t> района, Черкасской области, Семен Иванович Емельянов был ранен в бою. Командование дивизии и полков погибло, танки были сожжены, часть личного состава попала в плен. Из окружения выходили разрозненными группами. Емельянову было приказано вывести из окружения две редакционные машины и сотрудников</a:t>
            </a:r>
            <a:r>
              <a:rPr lang="ru-RU" dirty="0" smtClean="0"/>
              <a:t>. </a:t>
            </a:r>
            <a:r>
              <a:rPr lang="ru-RU" dirty="0"/>
              <a:t>Поступили в распоряжение Юго-Западного </a:t>
            </a:r>
            <a:r>
              <a:rPr lang="ru-RU" dirty="0" smtClean="0"/>
              <a:t>Фронта, Семен </a:t>
            </a:r>
            <a:r>
              <a:rPr lang="ru-RU" dirty="0"/>
              <a:t>Иванович Емельянов окончил войну в звании майора, был награжден орденами Отечественной войны 2 степени, орденом Красной Звезды, медалями: «За оборону Кавказа», «За взятие Берлина», «За освобождение Праги», «За победу над Германией</a:t>
            </a:r>
            <a:r>
              <a:rPr lang="ru-RU" dirty="0" smtClean="0"/>
              <a:t>»</a:t>
            </a:r>
            <a:endParaRPr lang="ru-RU" dirty="0"/>
          </a:p>
        </p:txBody>
      </p:sp>
      <p:pic>
        <p:nvPicPr>
          <p:cNvPr id="1026"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351614" y="578506"/>
            <a:ext cx="3868692" cy="31241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167618" y="3429000"/>
            <a:ext cx="3630405" cy="319229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693269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FA4385A3-A412-A644-8911-29CD81C4C76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4" name="Рисунок 4">
            <a:extLst>
              <a:ext uri="{FF2B5EF4-FFF2-40B4-BE49-F238E27FC236}">
                <a16:creationId xmlns="" xmlns:a16="http://schemas.microsoft.com/office/drawing/2014/main" id="{CB0D2A4F-73DE-644A-B2EE-E1196D2F5CF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5" name="Рисунок 5">
            <a:extLst>
              <a:ext uri="{FF2B5EF4-FFF2-40B4-BE49-F238E27FC236}">
                <a16:creationId xmlns="" xmlns:a16="http://schemas.microsoft.com/office/drawing/2014/main" id="{9BFD895A-317A-0A42-87C4-AAC81A60CA6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0"/>
            <a:ext cx="12192000" cy="6858000"/>
          </a:xfrm>
          <a:prstGeom prst="rect">
            <a:avLst/>
          </a:prstGeom>
        </p:spPr>
      </p:pic>
      <p:pic>
        <p:nvPicPr>
          <p:cNvPr id="6" name="Рисунок 6">
            <a:extLst>
              <a:ext uri="{FF2B5EF4-FFF2-40B4-BE49-F238E27FC236}">
                <a16:creationId xmlns="" xmlns:a16="http://schemas.microsoft.com/office/drawing/2014/main" id="{D677F700-331C-4346-97CC-09B508FD750B}"/>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0"/>
            <a:ext cx="12192002" cy="6858000"/>
          </a:xfrm>
          <a:prstGeom prst="rect">
            <a:avLst/>
          </a:prstGeom>
        </p:spPr>
      </p:pic>
      <p:sp>
        <p:nvSpPr>
          <p:cNvPr id="8" name="Прямоугольник 7">
            <a:extLst>
              <a:ext uri="{FF2B5EF4-FFF2-40B4-BE49-F238E27FC236}">
                <a16:creationId xmlns="" xmlns:a16="http://schemas.microsoft.com/office/drawing/2014/main" id="{508E9205-5666-0E4A-A68E-5D43970EF908}"/>
              </a:ext>
            </a:extLst>
          </p:cNvPr>
          <p:cNvSpPr/>
          <p:nvPr/>
        </p:nvSpPr>
        <p:spPr>
          <a:xfrm>
            <a:off x="835686" y="1411600"/>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фотографию</a:t>
            </a:r>
          </a:p>
          <a:p>
            <a:pPr algn="ctr"/>
            <a:r>
              <a:rPr lang="ru-RU" dirty="0"/>
              <a:t> выставки школьного музея</a:t>
            </a:r>
          </a:p>
        </p:txBody>
      </p:sp>
      <p:sp>
        <p:nvSpPr>
          <p:cNvPr id="11" name="Объект 2"/>
          <p:cNvSpPr txBox="1">
            <a:spLocks/>
          </p:cNvSpPr>
          <p:nvPr/>
        </p:nvSpPr>
        <p:spPr>
          <a:xfrm>
            <a:off x="4051495" y="132212"/>
            <a:ext cx="7807570" cy="768120"/>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3200" b="1" dirty="0" smtClean="0">
                <a:solidFill>
                  <a:srgbClr val="002060"/>
                </a:solidFill>
              </a:rPr>
              <a:t>       «Помните! Через года, через века …»</a:t>
            </a:r>
            <a:endParaRPr lang="ru-RU" sz="3200" b="1" dirty="0">
              <a:solidFill>
                <a:srgbClr val="002060"/>
              </a:solidFill>
            </a:endParaRPr>
          </a:p>
        </p:txBody>
      </p:sp>
      <p:sp>
        <p:nvSpPr>
          <p:cNvPr id="12" name="Объект 2"/>
          <p:cNvSpPr txBox="1">
            <a:spLocks/>
          </p:cNvSpPr>
          <p:nvPr/>
        </p:nvSpPr>
        <p:spPr>
          <a:xfrm>
            <a:off x="5725551" y="1411600"/>
            <a:ext cx="5809957" cy="3793446"/>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2400" dirty="0" smtClean="0"/>
              <a:t>При организации выставок очень много земляков откликнулись на просьбу учителей и учащихся организовать выставки «семейных архивов». Семейный архив предоставила нам семья учителей </a:t>
            </a:r>
            <a:r>
              <a:rPr lang="ru-RU" sz="2400" dirty="0" err="1" smtClean="0"/>
              <a:t>Назаревской</a:t>
            </a:r>
            <a:r>
              <a:rPr lang="ru-RU" sz="2400" dirty="0" smtClean="0"/>
              <a:t> А.А. и </a:t>
            </a:r>
            <a:r>
              <a:rPr lang="ru-RU" sz="2400" dirty="0" err="1" smtClean="0"/>
              <a:t>Назаревского</a:t>
            </a:r>
            <a:r>
              <a:rPr lang="ru-RU" sz="2400" dirty="0" smtClean="0"/>
              <a:t> А.И. с удовольствием дети знакомились со старыми документами, фотографиями, изучали награды наших земляков, участников ВОВ, а так же тружеников тыла.</a:t>
            </a:r>
            <a:endParaRPr lang="ru-RU" sz="2400" dirty="0"/>
          </a:p>
        </p:txBody>
      </p:sp>
      <p:pic>
        <p:nvPicPr>
          <p:cNvPr id="1027" name="Picture 3" descr="F:\музей школьн\20190723_122655.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3632284"/>
            <a:ext cx="5500467" cy="3267634"/>
          </a:xfrm>
          <a:prstGeom prst="rect">
            <a:avLst/>
          </a:prstGeom>
          <a:noFill/>
          <a:extLst>
            <a:ext uri="{909E8E84-426E-40DD-AFC4-6F175D3DCCD1}">
              <a14:hiddenFill xmlns:a14="http://schemas.microsoft.com/office/drawing/2010/main" xmlns="">
                <a:solidFill>
                  <a:srgbClr val="FFFFFF"/>
                </a:solidFill>
              </a14:hiddenFill>
            </a:ext>
          </a:extLst>
        </p:spPr>
      </p:pic>
      <p:pic>
        <p:nvPicPr>
          <p:cNvPr id="1029" name="Picture 5" descr="F:\музей школьн\20190723_122711.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 y="625759"/>
            <a:ext cx="5500468" cy="296460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143507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2">
            <a:extLst>
              <a:ext uri="{FF2B5EF4-FFF2-40B4-BE49-F238E27FC236}">
                <a16:creationId xmlns="" xmlns:a16="http://schemas.microsoft.com/office/drawing/2014/main" id="{348BA19D-FCC5-304F-A43C-D8454715EBFB}"/>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0" y="0"/>
            <a:ext cx="12400785" cy="6866395"/>
          </a:xfrm>
          <a:prstGeom prst="rect">
            <a:avLst/>
          </a:prstGeom>
        </p:spPr>
      </p:pic>
      <p:pic>
        <p:nvPicPr>
          <p:cNvPr id="4" name="Рисунок 4">
            <a:extLst>
              <a:ext uri="{FF2B5EF4-FFF2-40B4-BE49-F238E27FC236}">
                <a16:creationId xmlns="" xmlns:a16="http://schemas.microsoft.com/office/drawing/2014/main" id="{E420EE29-0676-6B4B-889E-493498828912}"/>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 y="0"/>
            <a:ext cx="12385623" cy="6858000"/>
          </a:xfrm>
          <a:prstGeom prst="rect">
            <a:avLst/>
          </a:prstGeom>
        </p:spPr>
      </p:pic>
      <p:pic>
        <p:nvPicPr>
          <p:cNvPr id="5" name="Рисунок 5">
            <a:extLst>
              <a:ext uri="{FF2B5EF4-FFF2-40B4-BE49-F238E27FC236}">
                <a16:creationId xmlns="" xmlns:a16="http://schemas.microsoft.com/office/drawing/2014/main" id="{DB5A3E78-6E55-1B40-99AF-BBD9005CC35F}"/>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165" y="0"/>
            <a:ext cx="12415950" cy="6866395"/>
          </a:xfrm>
          <a:prstGeom prst="rect">
            <a:avLst/>
          </a:prstGeom>
        </p:spPr>
      </p:pic>
      <p:pic>
        <p:nvPicPr>
          <p:cNvPr id="6" name="Рисунок 6">
            <a:extLst>
              <a:ext uri="{FF2B5EF4-FFF2-40B4-BE49-F238E27FC236}">
                <a16:creationId xmlns="" xmlns:a16="http://schemas.microsoft.com/office/drawing/2014/main" id="{CE3D38B2-ED6F-784F-A43A-62A16AC8C750}"/>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5165" y="0"/>
            <a:ext cx="12400784" cy="6866395"/>
          </a:xfrm>
          <a:prstGeom prst="rect">
            <a:avLst/>
          </a:prstGeom>
        </p:spPr>
      </p:pic>
      <p:sp>
        <p:nvSpPr>
          <p:cNvPr id="9" name="Прямоугольник 8">
            <a:extLst>
              <a:ext uri="{FF2B5EF4-FFF2-40B4-BE49-F238E27FC236}">
                <a16:creationId xmlns="" xmlns:a16="http://schemas.microsoft.com/office/drawing/2014/main" id="{8093EC35-75C5-FA46-B817-4325E96F3B16}"/>
              </a:ext>
            </a:extLst>
          </p:cNvPr>
          <p:cNvSpPr/>
          <p:nvPr/>
        </p:nvSpPr>
        <p:spPr>
          <a:xfrm>
            <a:off x="829040" y="1139810"/>
            <a:ext cx="3758835" cy="4357530"/>
          </a:xfrm>
          <a:prstGeom prst="rect">
            <a:avLst/>
          </a:prstGeom>
          <a:solidFill>
            <a:srgbClr val="1734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a:t>Вставить фотографию</a:t>
            </a:r>
          </a:p>
          <a:p>
            <a:pPr algn="ctr"/>
            <a:r>
              <a:rPr lang="ru-RU" dirty="0"/>
              <a:t> выставки школьного музея</a:t>
            </a:r>
          </a:p>
        </p:txBody>
      </p:sp>
      <p:sp>
        <p:nvSpPr>
          <p:cNvPr id="12" name="Объект 2"/>
          <p:cNvSpPr txBox="1">
            <a:spLocks/>
          </p:cNvSpPr>
          <p:nvPr/>
        </p:nvSpPr>
        <p:spPr>
          <a:xfrm>
            <a:off x="5631766" y="171103"/>
            <a:ext cx="6424246" cy="785923"/>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Arial" panose="020B0604020202020204" pitchFamily="34" charset="0"/>
              <a:buNone/>
            </a:pPr>
            <a:r>
              <a:rPr lang="ru-RU" sz="3600" b="1" dirty="0" smtClean="0">
                <a:solidFill>
                  <a:srgbClr val="002060"/>
                </a:solidFill>
              </a:rPr>
              <a:t>     «Важные реликвии»</a:t>
            </a:r>
            <a:endParaRPr lang="ru-RU" sz="3600" b="1" dirty="0">
              <a:solidFill>
                <a:srgbClr val="002060"/>
              </a:solidFill>
            </a:endParaRPr>
          </a:p>
        </p:txBody>
      </p:sp>
      <p:pic>
        <p:nvPicPr>
          <p:cNvPr id="13" name="Рисунок 12"/>
          <p:cNvPicPr>
            <a:picLocks noChangeAspect="1"/>
          </p:cNvPicPr>
          <p:nvPr/>
        </p:nvPicPr>
        <p:blipFill>
          <a:blip r:embed="rId6" cstate="print"/>
          <a:stretch>
            <a:fillRect/>
          </a:stretch>
        </p:blipFill>
        <p:spPr>
          <a:xfrm>
            <a:off x="5950634" y="2000495"/>
            <a:ext cx="45719" cy="3292125"/>
          </a:xfrm>
          <a:prstGeom prst="rect">
            <a:avLst/>
          </a:prstGeom>
        </p:spPr>
      </p:pic>
      <p:pic>
        <p:nvPicPr>
          <p:cNvPr id="1026" name="Picture 2" descr="D:\System Files\Пользователь\Desktop\конкурс\Для музея стенды и раскладушки\_DSC3135.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71646" y="171103"/>
            <a:ext cx="5272552" cy="2797180"/>
          </a:xfrm>
          <a:prstGeom prst="rect">
            <a:avLst/>
          </a:prstGeom>
          <a:noFill/>
          <a:extLst>
            <a:ext uri="{909E8E84-426E-40DD-AFC4-6F175D3DCCD1}">
              <a14:hiddenFill xmlns:a14="http://schemas.microsoft.com/office/drawing/2010/main" xmlns="">
                <a:solidFill>
                  <a:srgbClr val="FFFFFF"/>
                </a:solidFill>
              </a14:hiddenFill>
            </a:ext>
          </a:extLst>
        </p:spPr>
      </p:pic>
      <p:pic>
        <p:nvPicPr>
          <p:cNvPr id="1027" name="Picture 3" descr="D:\System Files\Пользователь\Desktop\конкурс\Для музея стенды и раскладушки\_DSC3136.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5165" y="3094892"/>
            <a:ext cx="5393722" cy="339031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Прямоугольник 2"/>
          <p:cNvSpPr/>
          <p:nvPr/>
        </p:nvSpPr>
        <p:spPr>
          <a:xfrm>
            <a:off x="5631766" y="957026"/>
            <a:ext cx="6424246" cy="3477875"/>
          </a:xfrm>
          <a:prstGeom prst="rect">
            <a:avLst/>
          </a:prstGeom>
        </p:spPr>
        <p:txBody>
          <a:bodyPr wrap="square">
            <a:spAutoFit/>
          </a:bodyPr>
          <a:lstStyle/>
          <a:p>
            <a:pPr algn="just"/>
            <a:r>
              <a:rPr lang="ru-RU" sz="2000" dirty="0">
                <a:latin typeface="Times New Roman" panose="02020603050405020304" pitchFamily="18" charset="0"/>
                <a:cs typeface="Times New Roman" panose="02020603050405020304" pitchFamily="18" charset="0"/>
              </a:rPr>
              <a:t>Витрина «Важные реликвии » содержит информацию о </a:t>
            </a:r>
            <a:r>
              <a:rPr lang="ru-RU" sz="2000" dirty="0" smtClean="0">
                <a:latin typeface="Times New Roman" panose="02020603050405020304" pitchFamily="18" charset="0"/>
                <a:cs typeface="Times New Roman" panose="02020603050405020304" pitchFamily="18" charset="0"/>
              </a:rPr>
              <a:t>реликвиях, собранных  учениками. </a:t>
            </a:r>
            <a:r>
              <a:rPr lang="ru-RU" sz="2000" dirty="0">
                <a:latin typeface="Times New Roman" panose="02020603050405020304" pitchFamily="18" charset="0"/>
                <a:cs typeface="Times New Roman" panose="02020603050405020304" pitchFamily="18" charset="0"/>
              </a:rPr>
              <a:t>Среди подлинных экспонатов экспозиции не только элементы оружия военной поры, личные вещи солдат, </a:t>
            </a:r>
            <a:r>
              <a:rPr lang="ru-RU" sz="2000" dirty="0" smtClean="0">
                <a:latin typeface="Times New Roman" panose="02020603050405020304" pitchFamily="18" charset="0"/>
                <a:cs typeface="Times New Roman" panose="02020603050405020304" pitchFamily="18" charset="0"/>
              </a:rPr>
              <a:t>но </a:t>
            </a:r>
            <a:r>
              <a:rPr lang="ru-RU" sz="2000" dirty="0">
                <a:latin typeface="Times New Roman" panose="02020603050405020304" pitchFamily="18" charset="0"/>
                <a:cs typeface="Times New Roman" panose="02020603050405020304" pitchFamily="18" charset="0"/>
              </a:rPr>
              <a:t>и боевые награды </a:t>
            </a:r>
            <a:r>
              <a:rPr lang="ru-RU" sz="2000" dirty="0" smtClean="0">
                <a:latin typeface="Times New Roman" panose="02020603050405020304" pitchFamily="18" charset="0"/>
                <a:cs typeface="Times New Roman" panose="02020603050405020304" pitchFamily="18" charset="0"/>
              </a:rPr>
              <a:t>участников Великой Отечественной войны, медали </a:t>
            </a:r>
            <a:r>
              <a:rPr lang="ru-RU" sz="2000" dirty="0">
                <a:latin typeface="Times New Roman" panose="02020603050405020304" pitchFamily="18" charset="0"/>
                <a:cs typeface="Times New Roman" panose="02020603050405020304" pitchFamily="18" charset="0"/>
              </a:rPr>
              <a:t>«За доблестный труд в годы </a:t>
            </a:r>
            <a:r>
              <a:rPr lang="ru-RU" sz="2000" dirty="0" smtClean="0">
                <a:latin typeface="Times New Roman" panose="02020603050405020304" pitchFamily="18" charset="0"/>
                <a:cs typeface="Times New Roman" panose="02020603050405020304" pitchFamily="18" charset="0"/>
              </a:rPr>
              <a:t>Великой </a:t>
            </a:r>
            <a:r>
              <a:rPr lang="ru-RU" sz="2000" dirty="0">
                <a:latin typeface="Times New Roman" panose="02020603050405020304" pitchFamily="18" charset="0"/>
                <a:cs typeface="Times New Roman" panose="02020603050405020304" pitchFamily="18" charset="0"/>
              </a:rPr>
              <a:t>Отечественной войны 1941 – 1945 гг.», </a:t>
            </a:r>
            <a:r>
              <a:rPr lang="ru-RU" sz="2000" dirty="0" smtClean="0">
                <a:latin typeface="Times New Roman" panose="02020603050405020304" pitchFamily="18" charset="0"/>
                <a:cs typeface="Times New Roman" panose="02020603050405020304" pitchFamily="18" charset="0"/>
              </a:rPr>
              <a:t>юбилейные медали наших земляков – ветеранов. Ценными экспонатами являются письма солдат с фронта своим родственникам, любимым, фотографии военных лет.</a:t>
            </a:r>
            <a:endParaRPr lang="ru-RU" sz="2000" dirty="0">
              <a:latin typeface="Times New Roman" panose="02020603050405020304" pitchFamily="18" charset="0"/>
              <a:cs typeface="Times New Roman" panose="02020603050405020304" pitchFamily="18" charset="0"/>
            </a:endParaRPr>
          </a:p>
          <a:p>
            <a:endParaRPr lang="ru-RU"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4122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1641</TotalTime>
  <Words>1791</Words>
  <Application>Microsoft Office PowerPoint</Application>
  <PresentationFormat>Произвольный</PresentationFormat>
  <Paragraphs>66</Paragraphs>
  <Slides>12</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12</vt:i4>
      </vt:variant>
    </vt:vector>
  </HeadingPairs>
  <TitlesOfParts>
    <vt:vector size="13" baseType="lpstr">
      <vt:lpstr>Тема Office</vt:lpstr>
      <vt:lpstr>Слайд 1</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1</dc:creator>
  <cp:lastModifiedBy>Школьный</cp:lastModifiedBy>
  <cp:revision>86</cp:revision>
  <dcterms:created xsi:type="dcterms:W3CDTF">2021-05-21T09:18:48Z</dcterms:created>
  <dcterms:modified xsi:type="dcterms:W3CDTF">2021-09-20T08:46:32Z</dcterms:modified>
</cp:coreProperties>
</file>