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4059D-7387-40B6-9026-6AD8073695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1273A-D766-4C0C-8DDA-A4F83B105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6814D-341C-4E6A-800A-EB99124B0B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r>
              <a:rPr lang="ru-RU" smtClean="0"/>
              <a:t>Вставка клипа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BE1A5D1-E8E4-4C46-98BB-00A5DF8277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EFE48-6758-4496-AAC4-277D22EDFE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EF25D-1F4F-44E2-B099-04EC4B430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12F6-7E0C-4995-BEA2-514057DE4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B5033-7174-42EF-8E8E-619A6CA13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BDB1C-B1CE-4B2D-BBD0-60C5047C20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B5077-191E-48AD-81FA-0FC81DE7E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B15F3-7265-4FCC-93E4-A9A0386CC3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53305-F135-4222-B242-BDE068FFC3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9811CF-97CC-4E08-84E9-84CDF8AD4F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0100" y="857232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«Эмоциональная культура педагогического общения»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00298" y="3000372"/>
            <a:ext cx="6400800" cy="1752600"/>
          </a:xfrm>
        </p:spPr>
        <p:txBody>
          <a:bodyPr/>
          <a:lstStyle/>
          <a:p>
            <a:pPr algn="r"/>
            <a:r>
              <a:rPr lang="ru-RU" sz="2400" dirty="0" smtClean="0"/>
              <a:t>Подготовила: воспитатель первой квалификационной категории</a:t>
            </a:r>
          </a:p>
          <a:p>
            <a:pPr algn="r"/>
            <a:r>
              <a:rPr lang="ru-RU" sz="2400" dirty="0" err="1" smtClean="0"/>
              <a:t>Гондалева</a:t>
            </a:r>
            <a:r>
              <a:rPr lang="ru-RU" sz="2400" dirty="0" smtClean="0"/>
              <a:t> А. М. </a:t>
            </a:r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285728"/>
            <a:ext cx="7772400" cy="4176722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Педагогическое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общение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– </a:t>
            </a:r>
            <a: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целостная 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система (приемы и навыки) социально-психологического взаимодействия педагога и воспитуемых, содержащая в себе обмен информацией, воспитательные воздействия и организацию взаимоотношений с помощью коммуникативных средств. </a:t>
            </a:r>
            <a:endParaRPr lang="ru-RU" sz="3200" dirty="0"/>
          </a:p>
        </p:txBody>
      </p:sp>
      <p:pic>
        <p:nvPicPr>
          <p:cNvPr id="6" name="Содержимое 5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72132" y="4357694"/>
            <a:ext cx="2905132" cy="21788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0"/>
            <a:ext cx="7643866" cy="6858000"/>
          </a:xfrm>
        </p:spPr>
        <p:txBody>
          <a:bodyPr/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Стили общения: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авторитарный;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попустительский;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демократический;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/>
              <a:t>о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бщение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основе увлеченности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совместной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творческой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деятельностью;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/>
              <a:t>об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щение – дистанция;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/>
              <a:t>о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бщение – устрашение;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заигрывание;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285728"/>
            <a:ext cx="7772400" cy="6000792"/>
          </a:xfrm>
        </p:spPr>
        <p:txBody>
          <a:bodyPr/>
          <a:lstStyle/>
          <a:p>
            <a:r>
              <a:rPr lang="ru-RU" sz="3200" dirty="0" smtClean="0"/>
              <a:t>Эмоциональная культура педагога является динамическим образованием личности, характеризующее эмоциональную направленность стиля профессионального поведения и проявляющееся во владении механизмами управления собственными эмоциональными состояниями и эмоциональным откликом учащихся, в стремлении к совершенствованию своего эмоционального опыта.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890970"/>
          </a:xfrm>
        </p:spPr>
        <p:txBody>
          <a:bodyPr/>
          <a:lstStyle/>
          <a:p>
            <a:r>
              <a:rPr lang="ru-RU" sz="7200" i="1" dirty="0" smtClean="0">
                <a:solidFill>
                  <a:schemeClr val="accent2">
                    <a:lumMod val="75000"/>
                  </a:schemeClr>
                </a:solidFill>
              </a:rPr>
              <a:t>Спасибо за внимание!</a:t>
            </a:r>
            <a:endParaRPr lang="ru-RU" sz="72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428736"/>
            <a:ext cx="7772400" cy="4929222"/>
          </a:xfrm>
        </p:spPr>
        <p:txBody>
          <a:bodyPr/>
          <a:lstStyle/>
          <a:p>
            <a:pPr algn="r"/>
            <a:r>
              <a:rPr lang="ru-RU" b="1" i="1" dirty="0" smtClean="0">
                <a:solidFill>
                  <a:srgbClr val="002060"/>
                </a:solidFill>
              </a:rPr>
              <a:t>Эмоции</a:t>
            </a:r>
            <a:r>
              <a:rPr lang="ru-RU" dirty="0" smtClean="0"/>
              <a:t>-</a:t>
            </a:r>
            <a:br>
              <a:rPr lang="ru-RU" dirty="0" smtClean="0"/>
            </a:br>
            <a:r>
              <a:rPr lang="ru-RU" i="1" dirty="0" smtClean="0"/>
              <a:t> </a:t>
            </a:r>
            <a:r>
              <a:rPr lang="ru-RU" dirty="0" smtClean="0"/>
              <a:t>есть выражение отношения человека к явлениям окружающего мира в связи с возможностью удовлетворения им своих потребностей</a:t>
            </a:r>
            <a:endParaRPr lang="ru-RU" dirty="0"/>
          </a:p>
        </p:txBody>
      </p:sp>
      <p:pic>
        <p:nvPicPr>
          <p:cNvPr id="7" name="Содержимое 6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214290"/>
            <a:ext cx="3429024" cy="24261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214942" y="0"/>
            <a:ext cx="3008313" cy="1428736"/>
          </a:xfrm>
        </p:spPr>
        <p:txBody>
          <a:bodyPr/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Сергей Леонидович </a:t>
            </a:r>
            <a:r>
              <a:rPr lang="ru-RU" sz="2800" dirty="0" err="1" smtClean="0"/>
              <a:t>Рубенштейн</a:t>
            </a:r>
            <a:endParaRPr lang="ru-RU" sz="2800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214282" y="714356"/>
            <a:ext cx="4286280" cy="4572032"/>
          </a:xfrm>
        </p:spPr>
        <p:txBody>
          <a:bodyPr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1.эмоции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выражают состояние субъекта и его отношение к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объекту;</a:t>
            </a:r>
            <a:endParaRPr lang="ru-RU" sz="2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2.эмоции обладают полярностью;</a:t>
            </a:r>
            <a:endParaRPr lang="ru-RU" sz="2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дифференциация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эмоции: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радостью-восторгом, радостью-ликованием;</a:t>
            </a:r>
            <a:endParaRPr lang="ru-RU" sz="2800" dirty="0"/>
          </a:p>
        </p:txBody>
      </p:sp>
      <p:pic>
        <p:nvPicPr>
          <p:cNvPr id="10" name="Picture 11" descr="http://upload.wikimedia.org/wikipedia/ru/b/be/Sergei_Rubinshte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529734"/>
            <a:ext cx="3664169" cy="5054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14290"/>
            <a:ext cx="8858280" cy="928694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</a:t>
            </a:r>
            <a:r>
              <a:rPr lang="ru-RU" sz="4400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эмоциональная культура</a:t>
            </a:r>
            <a:r>
              <a:rPr lang="ru-RU" sz="4400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 </a:t>
            </a:r>
            <a:endParaRPr lang="ru-RU" sz="44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type="body" idx="1"/>
          </p:nvPr>
        </p:nvSpPr>
        <p:spPr>
          <a:xfrm>
            <a:off x="571472" y="1214422"/>
            <a:ext cx="7772400" cy="4734858"/>
          </a:xfrm>
        </p:spPr>
        <p:txBody>
          <a:bodyPr/>
          <a:lstStyle/>
          <a:p>
            <a:pPr algn="ctr"/>
            <a:r>
              <a:rPr lang="ru-RU" sz="4800" dirty="0" smtClean="0"/>
              <a:t>область деятельности, регулируемая  общепринятыми нормами выражения эмоций, которая оказывает влияние на развитие личности.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0" y="5367338"/>
            <a:ext cx="8715404" cy="1133496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Эмоциональная устойчивость                 эмоциональная гибкость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                                          </a:t>
            </a:r>
            <a:r>
              <a:rPr lang="ru-RU" sz="2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эмпатия</a:t>
            </a:r>
            <a:r>
              <a:rPr lang="ru-RU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42852"/>
            <a:ext cx="832043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</a:rPr>
              <a:t>Эмоциональная 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культура</a:t>
            </a:r>
          </a:p>
          <a:p>
            <a:endParaRPr lang="ru-RU" sz="3200" dirty="0" smtClean="0"/>
          </a:p>
          <a:p>
            <a:r>
              <a:rPr lang="ru-RU" sz="2800" dirty="0" smtClean="0"/>
              <a:t>эмоциональная компетентность</a:t>
            </a:r>
          </a:p>
          <a:p>
            <a:r>
              <a:rPr lang="ru-RU" sz="2800" dirty="0" smtClean="0"/>
              <a:t> </a:t>
            </a:r>
          </a:p>
          <a:p>
            <a:r>
              <a:rPr lang="ru-RU" sz="2800" dirty="0" smtClean="0"/>
              <a:t>                               эмоциональная грамотность</a:t>
            </a:r>
          </a:p>
          <a:p>
            <a:endParaRPr lang="ru-RU" sz="2800" dirty="0" smtClean="0"/>
          </a:p>
          <a:p>
            <a:pPr algn="ctr"/>
            <a:r>
              <a:rPr lang="ru-RU" sz="4400" b="1" i="1" dirty="0" smtClean="0">
                <a:solidFill>
                  <a:srgbClr val="002060"/>
                </a:solidFill>
              </a:rPr>
              <a:t>показатели</a:t>
            </a:r>
          </a:p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pPr algn="r"/>
            <a:r>
              <a:rPr lang="ru-RU" sz="3200" dirty="0" smtClean="0"/>
              <a:t>                                              </a:t>
            </a:r>
            <a:endParaRPr lang="ru-RU" sz="32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627784" y="836712"/>
            <a:ext cx="16978" cy="48467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288100" y="1000108"/>
            <a:ext cx="12092" cy="113274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3572662" y="4856966"/>
            <a:ext cx="18565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429256" y="4214818"/>
            <a:ext cx="1071570" cy="642942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2321703" y="4107661"/>
            <a:ext cx="1071570" cy="85725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5" y="553517"/>
            <a:ext cx="850112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Компоненты эмоциональной культуры: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эмоциональная активность; 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эмоциональная экспрессивность;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эмоциональная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перцептивность</a:t>
            </a:r>
            <a:r>
              <a:rPr lang="ru-RU" sz="2800" dirty="0">
                <a:latin typeface="+mn-lt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эмоциональная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стрессоустойчивость</a:t>
            </a:r>
            <a:r>
              <a:rPr lang="ru-RU" sz="2800" dirty="0">
                <a:latin typeface="+mn-lt"/>
                <a:ea typeface="Times New Roman" pitchFamily="18" charset="0"/>
                <a:cs typeface="Times New Roman" pitchFamily="18" charset="0"/>
              </a:rPr>
              <a:t>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психологическая проницательность;</a:t>
            </a:r>
          </a:p>
          <a:p>
            <a:pPr marL="0" marR="0" lvl="0" indent="45085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эмоциональная реактивность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6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 smtClean="0"/>
              <a:t>«Работа сердца и нервов», где требуется буквально ежедневное и ежечасное расходование огромных душевных сил (В.А. Сухомлинский). </a:t>
            </a:r>
            <a:endParaRPr lang="ru-RU" sz="2800" i="1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2276872"/>
            <a:ext cx="7772400" cy="3096344"/>
          </a:xfrm>
        </p:spPr>
        <p:txBody>
          <a:bodyPr/>
          <a:lstStyle/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Эмоциональное выгорание </a:t>
            </a:r>
            <a:r>
              <a:rPr lang="ru-RU" dirty="0" smtClean="0"/>
              <a:t>- </a:t>
            </a:r>
            <a:r>
              <a:rPr lang="ru-RU" sz="2800" dirty="0" smtClean="0"/>
              <a:t>состояние физического, эмоционального и умственного истощения, проявляющееся в профессиях социальной сферы.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0"/>
            <a:ext cx="734081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i="1" dirty="0" smtClean="0">
                <a:solidFill>
                  <a:schemeClr val="accent2">
                    <a:lumMod val="75000"/>
                  </a:schemeClr>
                </a:solidFill>
              </a:rPr>
              <a:t>Эмоциональное выгорание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/>
              <a:t> эмоционально сдержан;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/>
              <a:t>и</a:t>
            </a:r>
            <a:r>
              <a:rPr lang="ru-RU" dirty="0" smtClean="0"/>
              <a:t>мпульсивных;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/>
              <a:t>эмоционально гибких;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/>
              <a:t>чувственных 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pic>
        <p:nvPicPr>
          <p:cNvPr id="8" name="Рисунок 7" descr="0_70e8c_2d1dd147_XL.jpg"/>
          <p:cNvPicPr>
            <a:picLocks noChangeAspect="1"/>
          </p:cNvPicPr>
          <p:nvPr/>
        </p:nvPicPr>
        <p:blipFill>
          <a:blip r:embed="rId2" cstate="print"/>
          <a:srcRect t="18204"/>
          <a:stretch>
            <a:fillRect/>
          </a:stretch>
        </p:blipFill>
        <p:spPr>
          <a:xfrm>
            <a:off x="4000496" y="2928934"/>
            <a:ext cx="4622298" cy="2806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14348" y="0"/>
            <a:ext cx="7772400" cy="1143000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</a:rPr>
              <a:t>Профилактика профессионального выгорания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785786" y="928670"/>
            <a:ext cx="7772400" cy="1500188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1800" b="1" dirty="0" smtClean="0"/>
              <a:t>Качества, помогающие педагогу избежать профессионального выгорания</a:t>
            </a:r>
            <a:endParaRPr lang="ru-RU" sz="1800" b="1" i="1" dirty="0" smtClean="0"/>
          </a:p>
          <a:p>
            <a:pPr>
              <a:lnSpc>
                <a:spcPct val="80000"/>
              </a:lnSpc>
              <a:buNone/>
            </a:pPr>
            <a:r>
              <a:rPr lang="ru-RU" sz="1800" b="1" i="1" dirty="0" smtClean="0"/>
              <a:t>Во-первых:</a:t>
            </a:r>
            <a:endParaRPr lang="ru-RU" sz="1800" dirty="0" smtClean="0"/>
          </a:p>
          <a:p>
            <a:pPr>
              <a:lnSpc>
                <a:spcPct val="80000"/>
              </a:lnSpc>
            </a:pPr>
            <a:r>
              <a:rPr lang="ru-RU" sz="1800" dirty="0" smtClean="0"/>
              <a:t>хорошее здоровье и сознательная, целенаправленная забота о своем физическом состоянии (постоянные занятия спортом, здоровый образ жизни);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высокая самооценка и уверенность в себе, своих способностях и возможностях.</a:t>
            </a:r>
            <a:endParaRPr lang="ru-RU" sz="1800" b="1" i="1" dirty="0" smtClean="0"/>
          </a:p>
          <a:p>
            <a:pPr>
              <a:lnSpc>
                <a:spcPct val="80000"/>
              </a:lnSpc>
              <a:buNone/>
            </a:pPr>
            <a:r>
              <a:rPr lang="ru-RU" sz="1800" b="1" i="1" dirty="0" smtClean="0"/>
              <a:t>Во-вторых:</a:t>
            </a:r>
            <a:endParaRPr lang="ru-RU" sz="1800" dirty="0" smtClean="0"/>
          </a:p>
          <a:p>
            <a:pPr>
              <a:lnSpc>
                <a:spcPct val="80000"/>
              </a:lnSpc>
            </a:pPr>
            <a:r>
              <a:rPr lang="ru-RU" sz="1800" dirty="0" smtClean="0"/>
              <a:t>опыт успешного преодоления профессионального стресса (нужно решить свою проблему) 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способность конструктивно меняться в напряженных условиях (изменить отношение к проблеме);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высокая мобильность;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открытость;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общительность;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самостоятельность;</a:t>
            </a:r>
          </a:p>
          <a:p>
            <a:pPr>
              <a:lnSpc>
                <a:spcPct val="80000"/>
              </a:lnSpc>
            </a:pPr>
            <a:r>
              <a:rPr lang="ru-RU" sz="1800" dirty="0" smtClean="0"/>
              <a:t>стремление опираться на собственные силы.</a:t>
            </a:r>
            <a:endParaRPr lang="ru-RU" sz="1800" b="1" i="1" dirty="0" smtClean="0"/>
          </a:p>
          <a:p>
            <a:pPr>
              <a:lnSpc>
                <a:spcPct val="80000"/>
              </a:lnSpc>
              <a:buNone/>
            </a:pPr>
            <a:r>
              <a:rPr lang="ru-RU" sz="1800" b="1" i="1" dirty="0" smtClean="0"/>
              <a:t>В-третьих:</a:t>
            </a:r>
            <a:endParaRPr lang="ru-RU" sz="1800" dirty="0" smtClean="0"/>
          </a:p>
          <a:p>
            <a:pPr>
              <a:lnSpc>
                <a:spcPct val="80000"/>
              </a:lnSpc>
            </a:pPr>
            <a:r>
              <a:rPr lang="ru-RU" sz="1800" dirty="0" smtClean="0"/>
              <a:t>способность формировать и поддерживать в себе позитивные, оптимистичные установки и ценности — как в отношении самих себя, так и других людей и жизни вообще.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стые шаблоны (11)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простые шаблоны (11)</Template>
  <TotalTime>202</TotalTime>
  <Words>291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простые шаблоны (11)</vt:lpstr>
      <vt:lpstr>«Эмоциональная культура педагогического общения»</vt:lpstr>
      <vt:lpstr>Эмоции-  есть выражение отношения человека к явлениям окружающего мира в связи с возможностью удовлетворения им своих потребностей</vt:lpstr>
      <vt:lpstr>     Сергей Леонидович Рубенштейн</vt:lpstr>
      <vt:lpstr>   эмоциональная культура </vt:lpstr>
      <vt:lpstr>Слайд 5</vt:lpstr>
      <vt:lpstr>Слайд 6</vt:lpstr>
      <vt:lpstr>Эмоциональное выгорание - состояние физического, эмоционального и умственного истощения, проявляющееся в профессиях социальной сферы. </vt:lpstr>
      <vt:lpstr>Слайд 8</vt:lpstr>
      <vt:lpstr>Профилактика профессионального выгорания</vt:lpstr>
      <vt:lpstr>Педагогическое общение –  целостная система (приемы и навыки) социально-психологического взаимодействия педагога и воспитуемых, содержащая в себе обмен информацией, воспитательные воздействия и организацию взаимоотношений с помощью коммуникативных средств. </vt:lpstr>
      <vt:lpstr>  </vt:lpstr>
      <vt:lpstr>Эмоциональная культура педагога является динамическим образованием личности, характеризующее эмоциональную направленность стиля профессионального поведения и проявляющееся во владении механизмами управления собственными эмоциональными состояниями и эмоциональным откликом учащихся, в стремлении к совершенствованию своего эмоционального опыта.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Admin</cp:lastModifiedBy>
  <cp:revision>22</cp:revision>
  <dcterms:created xsi:type="dcterms:W3CDTF">2013-11-17T11:28:38Z</dcterms:created>
  <dcterms:modified xsi:type="dcterms:W3CDTF">2015-03-02T17:08:42Z</dcterms:modified>
</cp:coreProperties>
</file>