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9" r:id="rId3"/>
    <p:sldId id="276" r:id="rId4"/>
    <p:sldId id="261" r:id="rId5"/>
    <p:sldId id="286" r:id="rId6"/>
    <p:sldId id="277" r:id="rId7"/>
    <p:sldId id="278" r:id="rId8"/>
    <p:sldId id="279" r:id="rId9"/>
    <p:sldId id="283" r:id="rId10"/>
    <p:sldId id="284" r:id="rId11"/>
    <p:sldId id="285" r:id="rId12"/>
    <p:sldId id="264" r:id="rId13"/>
    <p:sldId id="271" r:id="rId14"/>
    <p:sldId id="266" r:id="rId15"/>
    <p:sldId id="267" r:id="rId16"/>
    <p:sldId id="268" r:id="rId17"/>
    <p:sldId id="288" r:id="rId18"/>
    <p:sldId id="273" r:id="rId19"/>
    <p:sldId id="258" r:id="rId2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248B7A07-4779-4960-BD6A-C5C0B2F19DE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590" tIns="48295" rIns="96590" bIns="482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6A05CE2-1A2F-4A67-8E61-44369766E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7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3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5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4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3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1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0118-429F-47CB-BE3E-20F4EEFC8254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4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0118-429F-47CB-BE3E-20F4EEFC8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6F6E-18D0-4BC5-B5CC-8A8DAB6C1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7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gz.dnmchs.ru/" TargetMode="External"/><Relationship Id="rId3" Type="http://schemas.openxmlformats.org/officeDocument/2006/relationships/hyperlink" Target="https://www.igps.ru/" TargetMode="External"/><Relationship Id="rId7" Type="http://schemas.openxmlformats.org/officeDocument/2006/relationships/hyperlink" Target="http://sibpsa.ru/" TargetMode="External"/><Relationship Id="rId2" Type="http://schemas.openxmlformats.org/officeDocument/2006/relationships/hyperlink" Target="http://uigps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fire37.ru/" TargetMode="External"/><Relationship Id="rId5" Type="http://schemas.openxmlformats.org/officeDocument/2006/relationships/hyperlink" Target="https://amchs.ru/" TargetMode="External"/><Relationship Id="rId4" Type="http://schemas.openxmlformats.org/officeDocument/2006/relationships/hyperlink" Target="https://academygps.ru/" TargetMode="External"/><Relationship Id="rId9" Type="http://schemas.openxmlformats.org/officeDocument/2006/relationships/hyperlink" Target="https://dv.igps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9689"/>
            <a:ext cx="11489531" cy="733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МЧС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России по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Республике Башкортостан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Приглашает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выпускников школ (11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класс) и техникумов (колледжей)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в образовательные организации высшего образования (ООВО)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кадровой, воспитательной </a:t>
            </a:r>
          </a:p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и профессионального обучения</a:t>
            </a:r>
          </a:p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Кавсарова Регина Фагилевна</a:t>
            </a:r>
          </a:p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/>
        </p:blipFill>
        <p:spPr>
          <a:xfrm>
            <a:off x="323528" y="620688"/>
            <a:ext cx="1080120" cy="147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 descr="герб РБ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47" y="548681"/>
            <a:ext cx="1376253" cy="155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0"/>
            <a:ext cx="1195310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93495"/>
              </p:ext>
            </p:extLst>
          </p:nvPr>
        </p:nvGraphicFramePr>
        <p:xfrm>
          <a:off x="252930" y="752896"/>
          <a:ext cx="11518717" cy="5859752"/>
        </p:xfrm>
        <a:graphic>
          <a:graphicData uri="http://schemas.openxmlformats.org/drawingml/2006/table">
            <a:tbl>
              <a:tblPr firstRow="1" firstCol="1" bandRow="1"/>
              <a:tblGrid>
                <a:gridCol w="4171911"/>
                <a:gridCol w="2070424"/>
                <a:gridCol w="5276382"/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«Правовое обеспечение национальной безопасности» специалитет, 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информатика и ИКТ,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техникум – на основе смежной специальности)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55" descr="G:\14042021234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6" y="4083565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" y="4601050"/>
            <a:ext cx="3905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3" y="4083564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1" y="4806993"/>
            <a:ext cx="219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69" y="4083564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7" y="4944081"/>
            <a:ext cx="3349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9" y="4083563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8" y="4942196"/>
            <a:ext cx="6651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 к кандидатам для поступления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950" y="3623396"/>
            <a:ext cx="12084050" cy="40490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Предварительный профессиональный отбор</a:t>
            </a:r>
            <a:r>
              <a:rPr lang="en-US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включает себя: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36830"/>
              </p:ext>
            </p:extLst>
          </p:nvPr>
        </p:nvGraphicFramePr>
        <p:xfrm>
          <a:off x="107950" y="1413097"/>
          <a:ext cx="11854665" cy="1559073"/>
        </p:xfrm>
        <a:graphic>
          <a:graphicData uri="http://schemas.openxmlformats.org/drawingml/2006/table">
            <a:tbl>
              <a:tblPr firstRow="1" firstCol="1" bandRow="1"/>
              <a:tblGrid>
                <a:gridCol w="3755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9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имеющие среднее (полное) общее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среднее профессиональное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поступающих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От</a:t>
                      </a:r>
                      <a:r>
                        <a:rPr lang="ru-RU" sz="2400" b="1" baseline="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 до 30 лет</a:t>
                      </a:r>
                      <a:endParaRPr lang="ru-RU" sz="24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708" y="4028303"/>
            <a:ext cx="11834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Sylfaen" panose="010A0502050306030303" pitchFamily="18" charset="0"/>
              </a:rPr>
              <a:t>прохождение военно-врачебной комиссии;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Sylfaen" panose="010A0502050306030303" pitchFamily="18" charset="0"/>
              </a:rPr>
              <a:t>прохождение психофизиологического отбора;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Sylfaen" panose="010A0502050306030303" pitchFamily="18" charset="0"/>
              </a:rPr>
              <a:t>сдача нормативов по физической подготовке;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Sylfaen" panose="010A0502050306030303" pitchFamily="18" charset="0"/>
              </a:rPr>
              <a:t>проверка </a:t>
            </a:r>
            <a:r>
              <a:rPr lang="ru-RU" sz="2400" b="1" dirty="0">
                <a:latin typeface="Sylfaen" panose="010A0502050306030303" pitchFamily="18" charset="0"/>
              </a:rPr>
              <a:t>достоверности сведений, представленных гражданином для поступления на службу в федеральную противопожарную </a:t>
            </a:r>
            <a:r>
              <a:rPr lang="ru-RU" sz="2400" b="1" dirty="0" smtClean="0">
                <a:latin typeface="Sylfaen" panose="010A0502050306030303" pitchFamily="18" charset="0"/>
              </a:rPr>
              <a:t>службу</a:t>
            </a:r>
            <a:r>
              <a:rPr lang="ru-RU" sz="2400" b="1" dirty="0">
                <a:latin typeface="Sylfaen" panose="010A0502050306030303" pitchFamily="18" charset="0"/>
              </a:rPr>
              <a:t>;</a:t>
            </a:r>
            <a:endParaRPr lang="ru-RU" sz="2400" b="1" dirty="0" smtClean="0">
              <a:latin typeface="Sylfaen" panose="010A050205030603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Sylfaen" panose="010A0502050306030303" pitchFamily="18" charset="0"/>
              </a:rPr>
              <a:t>о</a:t>
            </a:r>
            <a:r>
              <a:rPr lang="ru-RU" sz="2400" b="1" dirty="0" smtClean="0">
                <a:latin typeface="Sylfaen" panose="010A0502050306030303" pitchFamily="18" charset="0"/>
              </a:rPr>
              <a:t>формление личного дела</a:t>
            </a:r>
            <a:r>
              <a:rPr lang="ru-RU" sz="2400" dirty="0" smtClean="0">
                <a:latin typeface="Sylfaen" panose="010A0502050306030303" pitchFamily="18" charset="0"/>
              </a:rPr>
              <a:t>.</a:t>
            </a:r>
            <a:endParaRPr lang="ru-RU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Особенности поступления в качестве курсантов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540" y="1193414"/>
            <a:ext cx="11738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smtClean="0">
                <a:latin typeface="Sylfaen" panose="010A0502050306030303" pitchFamily="18" charset="0"/>
              </a:rPr>
              <a:t>    </a:t>
            </a:r>
            <a:r>
              <a:rPr lang="ru-RU" sz="2800" dirty="0" smtClean="0">
                <a:latin typeface="Sylfaen" panose="010A0502050306030303" pitchFamily="18" charset="0"/>
              </a:rPr>
              <a:t>До </a:t>
            </a:r>
            <a:r>
              <a:rPr lang="ru-RU" sz="2800" dirty="0">
                <a:latin typeface="Sylfaen" panose="010A0502050306030303" pitchFamily="18" charset="0"/>
              </a:rPr>
              <a:t>начала дополнительных вступительных испытаний </a:t>
            </a:r>
            <a:r>
              <a:rPr lang="ru-RU" sz="2800" dirty="0" smtClean="0">
                <a:latin typeface="Sylfaen" panose="010A0502050306030303" pitchFamily="18" charset="0"/>
              </a:rPr>
              <a:t>поступающие                                                   на </a:t>
            </a:r>
            <a:r>
              <a:rPr lang="ru-RU" sz="2800" dirty="0">
                <a:latin typeface="Sylfaen" panose="010A0502050306030303" pitchFamily="18" charset="0"/>
              </a:rPr>
              <a:t>бюджетные места на очную форму обучения в обязательном </a:t>
            </a:r>
            <a:r>
              <a:rPr lang="ru-RU" sz="2800" dirty="0" smtClean="0">
                <a:latin typeface="Sylfaen" panose="010A0502050306030303" pitchFamily="18" charset="0"/>
              </a:rPr>
              <a:t>порядке           непосредственно в ООВО </a:t>
            </a:r>
            <a:r>
              <a:rPr lang="ru-RU" sz="2800" dirty="0">
                <a:latin typeface="Sylfaen" panose="010A0502050306030303" pitchFamily="18" charset="0"/>
              </a:rPr>
              <a:t>проходят</a:t>
            </a:r>
            <a:r>
              <a:rPr lang="ru-RU" sz="2800" dirty="0" smtClean="0">
                <a:latin typeface="Sylfaen" panose="010A0502050306030303" pitchFamily="18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профессиональный </a:t>
            </a:r>
            <a:r>
              <a:rPr lang="ru-RU" sz="2800" dirty="0">
                <a:latin typeface="Sylfaen" panose="010A0502050306030303" pitchFamily="18" charset="0"/>
              </a:rPr>
              <a:t>психологический </a:t>
            </a:r>
            <a:r>
              <a:rPr lang="ru-RU" sz="2800" dirty="0" smtClean="0">
                <a:latin typeface="Sylfaen" panose="010A0502050306030303" pitchFamily="18" charset="0"/>
              </a:rPr>
              <a:t>отбор, направленный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на </a:t>
            </a:r>
            <a:r>
              <a:rPr lang="ru-RU" sz="2800" dirty="0">
                <a:latin typeface="Sylfaen" panose="010A0502050306030303" pitchFamily="18" charset="0"/>
              </a:rPr>
              <a:t>получение объективных данных о личных качествах кандидата, рекомендации которого подлежат обязательному учету при принятии приемной комиссией решения о допуске </a:t>
            </a:r>
            <a:r>
              <a:rPr lang="ru-RU" sz="2800" dirty="0" smtClean="0">
                <a:latin typeface="Sylfaen" panose="010A0502050306030303" pitchFamily="18" charset="0"/>
              </a:rPr>
              <a:t>кандидата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к </a:t>
            </a:r>
            <a:r>
              <a:rPr lang="ru-RU" sz="2800" dirty="0">
                <a:latin typeface="Sylfaen" panose="010A0502050306030303" pitchFamily="18" charset="0"/>
              </a:rPr>
              <a:t>дополнительным вступительным испытаниям</a:t>
            </a:r>
            <a:r>
              <a:rPr lang="ru-RU" sz="2800" dirty="0" smtClean="0">
                <a:latin typeface="Sylfaen" panose="010A0502050306030303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окончательное </a:t>
            </a:r>
            <a:r>
              <a:rPr lang="ru-RU" sz="2800" dirty="0">
                <a:latin typeface="Sylfaen" panose="010A0502050306030303" pitchFamily="18" charset="0"/>
              </a:rPr>
              <a:t>медицинское освидетельствование </a:t>
            </a:r>
            <a:r>
              <a:rPr lang="ru-RU" sz="2800" dirty="0" smtClean="0">
                <a:latin typeface="Sylfaen" panose="010A0502050306030303" pitchFamily="18" charset="0"/>
              </a:rPr>
              <a:t>военно-врачебной комиссией.</a:t>
            </a:r>
            <a:endParaRPr lang="ru-RU" sz="2800" dirty="0">
              <a:latin typeface="Sylfaen" panose="010A0502050306030303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859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(юноши)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9377"/>
              </p:ext>
            </p:extLst>
          </p:nvPr>
        </p:nvGraphicFramePr>
        <p:xfrm>
          <a:off x="3395917" y="891354"/>
          <a:ext cx="4989347" cy="5280365"/>
        </p:xfrm>
        <a:graphic>
          <a:graphicData uri="http://schemas.openxmlformats.org/drawingml/2006/table">
            <a:tbl>
              <a:tblPr/>
              <a:tblGrid>
                <a:gridCol w="798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45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молодежи, не служившей в ВС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Подтягивание на перекладине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7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(девушки)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22943"/>
              </p:ext>
            </p:extLst>
          </p:nvPr>
        </p:nvGraphicFramePr>
        <p:xfrm>
          <a:off x="2940908" y="1164808"/>
          <a:ext cx="5115699" cy="4574574"/>
        </p:xfrm>
        <a:graphic>
          <a:graphicData uri="http://schemas.openxmlformats.org/drawingml/2006/table">
            <a:tbl>
              <a:tblPr/>
              <a:tblGrid>
                <a:gridCol w="83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40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силовое упражнение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4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Перечень учитываемых индивидуальных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достижений</a:t>
            </a:r>
            <a:b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поступающих и </a:t>
            </a:r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количество начисляемых баллов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7887"/>
              </p:ext>
            </p:extLst>
          </p:nvPr>
        </p:nvGraphicFramePr>
        <p:xfrm>
          <a:off x="145678" y="924889"/>
          <a:ext cx="11785314" cy="5193276"/>
        </p:xfrm>
        <a:graphic>
          <a:graphicData uri="http://schemas.openxmlformats.org/drawingml/2006/table">
            <a:tbl>
              <a:tblPr/>
              <a:tblGrid>
                <a:gridCol w="30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0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0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2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Документ, подтверждающий результат индивидуального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баллов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 в конкурсе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Учебная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Полученный в образовательных организациях Российской Федерации документ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 об образовании и квалификации с отличием или аттестат о среднем (полном) общем образовании для награжденных золотой (серебряной) медалью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Аттестат с отличием (медалью), диплом о среднем профессиональном образовании с отличием, диплом о начальном профессиональном образовании с отличием (медалью)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всероссийской олимпиады школьников: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всероссийский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региональный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муниципальный этап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олимпиады школьников (приказ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31.08.2021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804):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уровень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уровень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(добровольческая)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 волонтерской (добровольческой)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(в любом направлении деятельности)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</a:t>
                      </a:r>
                    </a:p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наличии профильного опыта добровольческой (волонтерской) деятельности (Поисково-спасательное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общественной безопасности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ЧС, помощь при ликвидации пожаров)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Выписка (распечатка) из единой информационной системы в сфере развития добровольчества (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- dobro.ru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книжка (Учитывается опыт деятельности, осуществленной в период не ранее, чем за 4 года и не позднее, чем за 3 календарных месяца до дня завершения приема документов и вступительных испытаний).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призер федерального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этапа Всероссийского конкурса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«Доброволец России»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(грамота) победителя или призёра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Заслуженный мастер 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спорта России международного класса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Кандидат в мастера спорта по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пожарно-спасательному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спорту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Зачетная книжка спортсмена или утвержденные протоколы соревнований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норм физкультурного комплекса «Готов к труду и обороне»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золотого значка, приказ (выписка из приказа) Министерства спорта РФ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665" y="6102713"/>
            <a:ext cx="1187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i="1" dirty="0" smtClean="0">
                <a:latin typeface="Sylfaen" panose="010A0502050306030303" pitchFamily="18" charset="0"/>
              </a:rPr>
              <a:t>Примечание: Баллы за индивидуальные достижения образовательная организация устанавливает самостоятельно.</a:t>
            </a:r>
          </a:p>
          <a:p>
            <a:pPr lvl="0" algn="just"/>
            <a:r>
              <a:rPr lang="ru-RU" sz="1200" b="1" i="1" dirty="0" smtClean="0">
                <a:latin typeface="Sylfaen" panose="010A0502050306030303" pitchFamily="18" charset="0"/>
              </a:rPr>
              <a:t>	В данной таблице приведены индивидуальные достижения, установленные Уральским институтом ГПС МЧС России.</a:t>
            </a:r>
          </a:p>
        </p:txBody>
      </p:sp>
    </p:spTree>
    <p:extLst>
      <p:ext uri="{BB962C8B-B14F-4D97-AF65-F5344CB8AC3E}">
        <p14:creationId xmlns:p14="http://schemas.microsoft.com/office/powerpoint/2010/main" val="525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Вступительные испытания в ВУЗ МЧС России</a:t>
            </a:r>
            <a:endParaRPr lang="ru-RU" sz="2800" b="1" dirty="0">
              <a:solidFill>
                <a:prstClr val="black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6435" y="864059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ЕГЭ по физике или химии или экзамен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7227" y="857515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ЕГЭ или экзамен по математике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362" y="88301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2077" y="865753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ЕГЭ или экзамен по русскому языку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8183" y="85920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16927" y="883018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дополнительный экзамен по математике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43033" y="88640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62472" y="89711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120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6951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дополнительный экзамен по физической подготовке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27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+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19816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Баллы за индивидуальные достижения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1144" y="197777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=</a:t>
            </a:r>
            <a:endParaRPr lang="ru-RU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82681" y="1989739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75" y="3052743"/>
            <a:ext cx="118777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Sylfaen" panose="010A0502050306030303" pitchFamily="18" charset="0"/>
              </a:rPr>
              <a:t>	</a:t>
            </a:r>
            <a:r>
              <a:rPr lang="ru-RU" sz="25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Бюджетные места </a:t>
            </a:r>
            <a:r>
              <a:rPr lang="ru-RU" sz="2500" b="1" dirty="0">
                <a:solidFill>
                  <a:prstClr val="black"/>
                </a:solidFill>
                <a:latin typeface="Sylfaen" panose="010A0502050306030303" pitchFamily="18" charset="0"/>
              </a:rPr>
              <a:t>для юношей выделяются в соответствии с распоряжением МЧС России и только на эти места претендуют кандидаты, направляемые от Главного управления МЧС России </a:t>
            </a:r>
            <a:r>
              <a:rPr lang="ru-RU" sz="25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по Республике Башкортостан.</a:t>
            </a:r>
            <a:endParaRPr lang="ru-RU" sz="28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24714" y="-13564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КУДА ОБРАЩАТЬСЯ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276" y="881449"/>
            <a:ext cx="11689492" cy="5527589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latin typeface="Sylfaen" pitchFamily="18" charset="0"/>
                <a:ea typeface="Times New Roman"/>
              </a:rPr>
              <a:t> </a:t>
            </a:r>
            <a:br>
              <a:rPr lang="ru-RU" sz="2400" b="1" dirty="0" smtClean="0">
                <a:latin typeface="Sylfaen" pitchFamily="18" charset="0"/>
                <a:ea typeface="Times New Roman"/>
              </a:rPr>
            </a:br>
            <a:r>
              <a:rPr lang="ru-RU" sz="2400" b="1" dirty="0">
                <a:latin typeface="Sylfaen" pitchFamily="18" charset="0"/>
                <a:ea typeface="Times New Roman"/>
              </a:rPr>
              <a:t/>
            </a:r>
            <a:br>
              <a:rPr lang="ru-RU" sz="2400" b="1" dirty="0">
                <a:latin typeface="Sylfaen" pitchFamily="18" charset="0"/>
                <a:ea typeface="Times New Roman"/>
              </a:rPr>
            </a:br>
            <a:r>
              <a:rPr lang="ru-RU" sz="2400" b="1" dirty="0" smtClean="0">
                <a:latin typeface="Sylfaen" pitchFamily="18" charset="0"/>
                <a:ea typeface="Times New Roman"/>
              </a:rPr>
              <a:t/>
            </a:r>
            <a:br>
              <a:rPr lang="ru-RU" sz="2400" b="1" dirty="0" smtClean="0">
                <a:latin typeface="Sylfaen" pitchFamily="18" charset="0"/>
                <a:ea typeface="Times New Roman"/>
              </a:rPr>
            </a:br>
            <a:r>
              <a:rPr lang="ru-RU" sz="2400" b="1" dirty="0" smtClean="0">
                <a:latin typeface="Sylfaen" pitchFamily="18" charset="0"/>
                <a:ea typeface="Times New Roman"/>
              </a:rPr>
              <a:t>В подразделения </a:t>
            </a:r>
            <a:r>
              <a:rPr lang="ru-RU" sz="2400" b="1" dirty="0">
                <a:latin typeface="Sylfaen" pitchFamily="18" charset="0"/>
                <a:ea typeface="Times New Roman"/>
              </a:rPr>
              <a:t>федеральной противопожарной службы  Государственной противопожарной службы Главного управления </a:t>
            </a:r>
            <a:r>
              <a:rPr lang="ru-RU" sz="2200" b="1" dirty="0" smtClean="0">
                <a:latin typeface="Sylfaen" pitchFamily="18" charset="0"/>
                <a:ea typeface="Times New Roman"/>
              </a:rPr>
              <a:t>МЧС </a:t>
            </a:r>
            <a:r>
              <a:rPr lang="ru-RU" sz="2200" b="1" dirty="0">
                <a:latin typeface="Sylfaen" pitchFamily="18" charset="0"/>
                <a:ea typeface="Times New Roman"/>
              </a:rPr>
              <a:t>России по Республике Башкортостан </a:t>
            </a:r>
            <a:r>
              <a:rPr lang="ru-RU" sz="2200" b="1" dirty="0" smtClean="0">
                <a:latin typeface="Sylfaen" pitchFamily="18" charset="0"/>
                <a:ea typeface="Times New Roman"/>
              </a:rPr>
              <a:t/>
            </a:r>
            <a:br>
              <a:rPr lang="ru-RU" sz="2200" b="1" dirty="0" smtClean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(</a:t>
            </a:r>
            <a:r>
              <a:rPr lang="ru-RU" sz="2200" b="1" dirty="0">
                <a:latin typeface="Sylfaen" pitchFamily="18" charset="0"/>
                <a:ea typeface="Times New Roman"/>
              </a:rPr>
              <a:t>по месту жительства</a:t>
            </a:r>
            <a:r>
              <a:rPr lang="ru-RU" sz="2200" b="1" dirty="0" smtClean="0">
                <a:latin typeface="Sylfaen" pitchFamily="18" charset="0"/>
                <a:ea typeface="Times New Roman"/>
              </a:rPr>
              <a:t>).</a:t>
            </a:r>
            <a:br>
              <a:rPr lang="ru-RU" sz="2200" b="1" dirty="0" smtClean="0">
                <a:latin typeface="Sylfaen" pitchFamily="18" charset="0"/>
                <a:ea typeface="Times New Roman"/>
              </a:rPr>
            </a:br>
            <a:r>
              <a:rPr lang="ru-RU" sz="3100" b="1" u="sng" dirty="0" smtClean="0">
                <a:latin typeface="Sylfaen" pitchFamily="18" charset="0"/>
                <a:ea typeface="Times New Roman"/>
              </a:rPr>
              <a:t>Какие документы требуются на собеседование</a:t>
            </a:r>
            <a:r>
              <a:rPr lang="ru-RU" sz="3100" b="1" u="sng" dirty="0">
                <a:latin typeface="Sylfaen" pitchFamily="18" charset="0"/>
                <a:ea typeface="Times New Roman"/>
              </a:rPr>
              <a:t/>
            </a:r>
            <a:br>
              <a:rPr lang="ru-RU" sz="3100" b="1" u="sng" dirty="0">
                <a:latin typeface="Sylfaen" pitchFamily="18" charset="0"/>
                <a:ea typeface="Times New Roman"/>
              </a:rPr>
            </a:br>
            <a:r>
              <a:rPr lang="ru-RU" sz="3100" b="1" u="sng" dirty="0" smtClean="0">
                <a:latin typeface="Sylfaen" pitchFamily="18" charset="0"/>
                <a:ea typeface="Times New Roman"/>
              </a:rPr>
              <a:t>-</a:t>
            </a:r>
            <a:r>
              <a:rPr lang="ru-RU" sz="2200" b="1" dirty="0" smtClean="0">
                <a:latin typeface="Sylfaen" pitchFamily="18" charset="0"/>
                <a:ea typeface="Times New Roman"/>
              </a:rPr>
              <a:t>свидетельство </a:t>
            </a:r>
            <a:r>
              <a:rPr lang="ru-RU" sz="2200" b="1" dirty="0">
                <a:latin typeface="Sylfaen" pitchFamily="18" charset="0"/>
                <a:ea typeface="Times New Roman"/>
              </a:rPr>
              <a:t>о постановке физического лица на учет в налоговый орган;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-страховое </a:t>
            </a:r>
            <a:r>
              <a:rPr lang="ru-RU" sz="2200" b="1" dirty="0">
                <a:latin typeface="Sylfaen" pitchFamily="18" charset="0"/>
                <a:ea typeface="Times New Roman"/>
              </a:rPr>
              <a:t>свидетельство обязательного пенсионного страхования;  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-свидетельство </a:t>
            </a:r>
            <a:r>
              <a:rPr lang="ru-RU" sz="2200" b="1" dirty="0">
                <a:latin typeface="Sylfaen" pitchFamily="18" charset="0"/>
                <a:ea typeface="Times New Roman"/>
              </a:rPr>
              <a:t>о рождении;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-паспорт</a:t>
            </a:r>
            <a:r>
              <a:rPr lang="ru-RU" sz="2200" b="1" dirty="0">
                <a:latin typeface="Sylfaen" pitchFamily="18" charset="0"/>
                <a:ea typeface="Times New Roman"/>
              </a:rPr>
              <a:t>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-удостоверение </a:t>
            </a:r>
            <a:r>
              <a:rPr lang="ru-RU" sz="2200" b="1" dirty="0">
                <a:latin typeface="Sylfaen" pitchFamily="18" charset="0"/>
                <a:ea typeface="Times New Roman"/>
              </a:rPr>
              <a:t>гражданина, подлежащего призыву на военную службу или военный билет;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-выписка </a:t>
            </a:r>
            <a:r>
              <a:rPr lang="ru-RU" sz="2200" b="1" dirty="0">
                <a:latin typeface="Sylfaen" pitchFamily="18" charset="0"/>
                <a:ea typeface="Times New Roman"/>
              </a:rPr>
              <a:t>оценок за первое полугодие (для школьников), либо копия аттестата, диплома (для окончивших учебные заведения), заверенная сотрудником (работником) кадрового аппарата);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-характеристика </a:t>
            </a:r>
            <a:r>
              <a:rPr lang="ru-RU" sz="2200" b="1" dirty="0">
                <a:latin typeface="Sylfaen" pitchFamily="18" charset="0"/>
                <a:ea typeface="Times New Roman"/>
              </a:rPr>
              <a:t>на кандидата (заверенная печатью);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>
                <a:latin typeface="Sylfaen" pitchFamily="18" charset="0"/>
                <a:ea typeface="Times New Roman"/>
              </a:rPr>
              <a:t>документы, подтверждающие льготы, установленные законодательством  Российской Федерации (если такие имеются).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>-дополнительные </a:t>
            </a:r>
            <a:r>
              <a:rPr lang="ru-RU" sz="2200" b="1" dirty="0">
                <a:latin typeface="Sylfaen" pitchFamily="18" charset="0"/>
                <a:ea typeface="Times New Roman"/>
              </a:rPr>
              <a:t>документы (дипломы о спортивных или других достижениях, ходатайства или характеристики руководителей различных организаций, имеющих отношение к кандидату).</a:t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/>
            </a:r>
            <a:br>
              <a:rPr lang="ru-RU" sz="2200" b="1" dirty="0" smtClean="0">
                <a:latin typeface="Sylfaen" pitchFamily="18" charset="0"/>
                <a:ea typeface="Times New Roman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Sylfaen" pitchFamily="18" charset="0"/>
                <a:ea typeface="Times New Roman"/>
              </a:rPr>
              <a:t>Для </a:t>
            </a:r>
            <a:r>
              <a:rPr lang="ru-RU" sz="2200" b="1" u="sng" dirty="0">
                <a:solidFill>
                  <a:srgbClr val="FF0000"/>
                </a:solidFill>
                <a:latin typeface="Sylfaen" pitchFamily="18" charset="0"/>
                <a:ea typeface="Times New Roman"/>
              </a:rPr>
              <a:t>получения дополнительной информации обращаться в управление кадровой, воспитательной работы и профессионального обучения по телефону: 8(347)248-24-83 . </a:t>
            </a:r>
            <a:br>
              <a:rPr lang="ru-RU" sz="2200" b="1" u="sng" dirty="0">
                <a:solidFill>
                  <a:srgbClr val="FF0000"/>
                </a:solidFill>
                <a:latin typeface="Sylfaen" pitchFamily="18" charset="0"/>
                <a:ea typeface="Times New Roman"/>
              </a:rPr>
            </a:br>
            <a:r>
              <a:rPr lang="ru-RU" sz="2200" b="1" dirty="0" smtClean="0">
                <a:latin typeface="Sylfaen" pitchFamily="18" charset="0"/>
                <a:ea typeface="Times New Roman"/>
              </a:rPr>
              <a:t/>
            </a:r>
            <a:br>
              <a:rPr lang="ru-RU" sz="2200" b="1" dirty="0" smtClean="0">
                <a:latin typeface="Sylfaen" pitchFamily="18" charset="0"/>
                <a:ea typeface="Times New Roman"/>
              </a:rPr>
            </a:br>
            <a:r>
              <a:rPr lang="ru-RU" sz="2200" b="1" dirty="0">
                <a:latin typeface="Sylfaen" pitchFamily="18" charset="0"/>
                <a:ea typeface="Times New Roman"/>
              </a:rPr>
              <a:t/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200" b="1" dirty="0">
                <a:latin typeface="Sylfaen" pitchFamily="18" charset="0"/>
                <a:ea typeface="Times New Roman"/>
              </a:rPr>
              <a:t/>
            </a:r>
            <a:br>
              <a:rPr lang="ru-RU" sz="2200" b="1" dirty="0">
                <a:latin typeface="Sylfaen" pitchFamily="18" charset="0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endParaRPr lang="ru-RU" sz="2000" dirty="0">
              <a:latin typeface="Sylfaen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7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0" y="1004378"/>
            <a:ext cx="5274490" cy="5105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8175" y="1004379"/>
            <a:ext cx="5612648" cy="510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Поступай в ООВО МЧС России!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Мы ждем именно тебя!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1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поступления и обучения в ООВО МЧС России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319" y="781067"/>
            <a:ext cx="11532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Sylfaen" pitchFamily="18" charset="0"/>
                <a:ea typeface="Times New Roman"/>
              </a:rPr>
              <a:t>питание</a:t>
            </a:r>
            <a:r>
              <a:rPr lang="ru-RU" sz="2400" b="1" dirty="0">
                <a:latin typeface="Sylfaen" pitchFamily="18" charset="0"/>
                <a:ea typeface="Times New Roman"/>
              </a:rPr>
              <a:t>, вещевое довольствие (обмундирование), проживание за счет средств федерального бюджета</a:t>
            </a:r>
            <a:r>
              <a:rPr lang="ru-RU" sz="2400" b="1" dirty="0" smtClean="0">
                <a:latin typeface="Sylfaen" pitchFamily="18" charset="0"/>
                <a:ea typeface="Times New Roman"/>
              </a:rPr>
              <a:t>;</a:t>
            </a:r>
          </a:p>
          <a:p>
            <a:pPr marL="342900" indent="-342900" algn="just" fontAlgn="base"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Sylfaen" pitchFamily="18" charset="0"/>
                <a:ea typeface="Times New Roman"/>
              </a:rPr>
              <a:t>представление отсрочки от прохождения срочной службы в ВС РФ на период обучения (в случае поступления на базе 11 классов), а также по окончании ВУЗ МЧС России на период службы в МЧС России (</a:t>
            </a:r>
            <a:r>
              <a:rPr lang="ru-RU" sz="2400" b="1" dirty="0" err="1">
                <a:latin typeface="Sylfaen" pitchFamily="18" charset="0"/>
                <a:ea typeface="Times New Roman"/>
              </a:rPr>
              <a:t>п.п</a:t>
            </a:r>
            <a:r>
              <a:rPr lang="ru-RU" sz="2400" b="1" dirty="0">
                <a:latin typeface="Sylfaen" pitchFamily="18" charset="0"/>
                <a:ea typeface="Times New Roman"/>
              </a:rPr>
              <a:t>. з п 1. статьи 24 Федерального закона от 28.03.1998 № 53-ФЗ «О воинской обязанности и военной службе»);</a:t>
            </a:r>
          </a:p>
          <a:p>
            <a:pPr indent="457200" algn="just" fontAlgn="base">
              <a:spcAft>
                <a:spcPts val="0"/>
              </a:spcAft>
            </a:pPr>
            <a:r>
              <a:rPr lang="ru-RU" sz="2400" b="1" dirty="0" smtClean="0">
                <a:latin typeface="Sylfaen" pitchFamily="18" charset="0"/>
                <a:ea typeface="Times New Roman"/>
              </a:rPr>
              <a:t>- </a:t>
            </a:r>
            <a:r>
              <a:rPr lang="ru-RU" sz="2400" b="1" dirty="0">
                <a:latin typeface="Sylfaen" pitchFamily="18" charset="0"/>
                <a:ea typeface="Times New Roman"/>
              </a:rPr>
              <a:t>высокий размер стипендии в зависимости от курса и успеваемости;</a:t>
            </a:r>
          </a:p>
          <a:p>
            <a:pPr indent="457200" algn="just" fontAlgn="base">
              <a:spcAft>
                <a:spcPts val="0"/>
              </a:spcAft>
            </a:pPr>
            <a:r>
              <a:rPr lang="ru-RU" sz="2400" b="1" dirty="0">
                <a:latin typeface="Sylfaen" pitchFamily="18" charset="0"/>
                <a:ea typeface="Times New Roman"/>
              </a:rPr>
              <a:t>- гарантированное трудоустройство по окончании учебы и стабильное денежное содержание;</a:t>
            </a:r>
          </a:p>
          <a:p>
            <a:pPr indent="457200" algn="just"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Sylfaen" pitchFamily="18" charset="0"/>
                <a:ea typeface="Times New Roman"/>
              </a:rPr>
              <a:t>- современные, технически оснащенные учебные базы, спортивные комплексы;</a:t>
            </a:r>
            <a:endParaRPr lang="ru-RU" sz="2400" b="1" dirty="0">
              <a:latin typeface="Sylfaen" pitchFamily="18" charset="0"/>
              <a:ea typeface="Times New Roman"/>
            </a:endParaRPr>
          </a:p>
          <a:p>
            <a:pPr indent="457200" algn="just"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Sylfaen" pitchFamily="18" charset="0"/>
                <a:ea typeface="Times New Roman"/>
              </a:rPr>
              <a:t>- оплата расходов при переезде выпускников из образовательной организации на новое место службы;</a:t>
            </a:r>
            <a:endParaRPr lang="ru-RU" sz="2400" b="1" dirty="0">
              <a:latin typeface="Sylfaen" pitchFamily="18" charset="0"/>
              <a:ea typeface="Times New Roman"/>
            </a:endParaRPr>
          </a:p>
          <a:p>
            <a:pPr indent="457200" algn="just" fontAlgn="base">
              <a:spcAft>
                <a:spcPts val="0"/>
              </a:spcAft>
            </a:pPr>
            <a:r>
              <a:rPr lang="ru-RU" sz="2400" b="1" dirty="0">
                <a:latin typeface="Sylfaen" pitchFamily="18" charset="0"/>
                <a:ea typeface="Times New Roman"/>
              </a:rPr>
              <a:t>- по окончании обучения выпускникам присваивается специальное звание «лейтенант внутренней службы».</a:t>
            </a:r>
            <a:endParaRPr lang="ru-RU" sz="2400" b="1" dirty="0">
              <a:effectLst/>
              <a:latin typeface="Sylfaen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1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дальнейшего прохождения службы </a:t>
            </a:r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 подразделениях </a:t>
            </a:r>
            <a:b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Главного управления МЧС России по Республике Башкортостан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21" y="905388"/>
            <a:ext cx="119343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обязательное государственное страхование жизни и здоровья</a:t>
            </a:r>
            <a:r>
              <a:rPr lang="ru-RU" sz="2800" dirty="0" smtClean="0">
                <a:latin typeface="Sylfaen" panose="010A0502050306030303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льготная </a:t>
            </a:r>
            <a:r>
              <a:rPr lang="ru-RU" sz="2800" dirty="0">
                <a:latin typeface="Sylfaen" panose="010A0502050306030303" pitchFamily="18" charset="0"/>
              </a:rPr>
              <a:t>пенсия (20 лет стажа службы, включая пять лет обучения);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медицинское обеспечение;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санаторно-курортное </a:t>
            </a:r>
            <a:r>
              <a:rPr lang="ru-RU" sz="2800" dirty="0" smtClean="0">
                <a:latin typeface="Sylfaen" panose="010A0502050306030303" pitchFamily="18" charset="0"/>
              </a:rPr>
              <a:t>лечение;</a:t>
            </a:r>
            <a:endParaRPr lang="ru-RU" sz="2800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обеспечение жилым и служебным помещением;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обеспечение вещевым </a:t>
            </a:r>
            <a:r>
              <a:rPr lang="ru-RU" sz="2800" dirty="0" smtClean="0">
                <a:latin typeface="Sylfaen" panose="010A0502050306030303" pitchFamily="18" charset="0"/>
              </a:rPr>
              <a:t>имуществом;</a:t>
            </a:r>
            <a:endParaRPr lang="ru-RU" sz="2800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несколько видов отпусков в зависимости от стажа и замещаемой должности;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оплата проезда </a:t>
            </a:r>
            <a:r>
              <a:rPr lang="ru-RU" sz="2800" dirty="0" smtClean="0">
                <a:latin typeface="Sylfaen" panose="010A0502050306030303" pitchFamily="18" charset="0"/>
              </a:rPr>
              <a:t>к месту проведения отпуска в пределах территории РФ и обратно сотруднику и одному члену его семьи один </a:t>
            </a:r>
            <a:r>
              <a:rPr lang="ru-RU" sz="2800" dirty="0">
                <a:latin typeface="Sylfaen" panose="010A0502050306030303" pitchFamily="18" charset="0"/>
              </a:rPr>
              <a:t>раз в год;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льготная </a:t>
            </a:r>
            <a:r>
              <a:rPr lang="ru-RU" sz="2800" dirty="0">
                <a:latin typeface="Sylfaen" panose="010A0502050306030303" pitchFamily="18" charset="0"/>
              </a:rPr>
              <a:t>очередь в детский сад и </a:t>
            </a:r>
            <a:r>
              <a:rPr lang="ru-RU" sz="2800" dirty="0" smtClean="0">
                <a:latin typeface="Sylfaen" panose="010A0502050306030303" pitchFamily="18" charset="0"/>
              </a:rPr>
              <a:t>школу для детей сотрудников;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постановка </a:t>
            </a:r>
            <a:r>
              <a:rPr lang="ru-RU" sz="2800" dirty="0">
                <a:latin typeface="Sylfaen" panose="010A0502050306030303" pitchFamily="18" charset="0"/>
              </a:rPr>
              <a:t>на специальный воинский </a:t>
            </a:r>
            <a:r>
              <a:rPr lang="ru-RU" sz="2800" dirty="0" smtClean="0">
                <a:latin typeface="Sylfaen" panose="010A0502050306030303" pitchFamily="18" charset="0"/>
              </a:rPr>
              <a:t>учет.</a:t>
            </a:r>
            <a:endParaRPr lang="ru-RU" sz="2800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Sylfaen" panose="010A0502050306030303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90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дальнейшего прохождения службы </a:t>
            </a:r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 подразделениях </a:t>
            </a:r>
            <a:b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Главного управления МЧС России по Республике Башкортостан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465" y="777123"/>
            <a:ext cx="11516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b="1" dirty="0">
                <a:latin typeface="Sylfaen" panose="010A0502050306030303" pitchFamily="18" charset="0"/>
                <a:hlinkClick r:id="rId2"/>
              </a:rPr>
              <a:t>ФГБОУ ВО Уральский институт ГПС МЧС России,</a:t>
            </a:r>
            <a:r>
              <a:rPr lang="en-US" sz="2400" b="1" dirty="0">
                <a:latin typeface="Sylfaen" panose="010A0502050306030303" pitchFamily="18" charset="0"/>
                <a:hlinkClick r:id="rId2"/>
              </a:rPr>
              <a:t> </a:t>
            </a:r>
            <a:r>
              <a:rPr lang="ru-RU" sz="2400" b="1" dirty="0">
                <a:latin typeface="Sylfaen" panose="010A0502050306030303" pitchFamily="18" charset="0"/>
                <a:hlinkClick r:id="rId2"/>
              </a:rPr>
              <a:t>г. Екатеринбург.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endParaRPr lang="en-US" sz="2400" b="1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b="1" dirty="0">
                <a:latin typeface="Sylfaen" panose="010A0502050306030303" pitchFamily="18" charset="0"/>
                <a:hlinkClick r:id="rId3"/>
              </a:rPr>
              <a:t>ФГБОУ ВО Санкт-Петербургский университет ГПС МЧС России имени Героя Российской Федерации генерала армии Е.Н. Зиничева, г. Санкт-Петербург. </a:t>
            </a:r>
            <a:endParaRPr lang="en-US" sz="2400" b="1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b="1" dirty="0">
                <a:latin typeface="Sylfaen" panose="010A0502050306030303" pitchFamily="18" charset="0"/>
                <a:hlinkClick r:id="rId4"/>
              </a:rPr>
              <a:t>ФГБОУ ВО Академия ГПС МЧС России, г. Москва. </a:t>
            </a:r>
            <a:endParaRPr lang="en-US" sz="2400" b="1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dirty="0">
                <a:latin typeface="Sylfaen" panose="010A0502050306030303" pitchFamily="18" charset="0"/>
                <a:hlinkClick r:id="rId5"/>
              </a:rPr>
              <a:t>ФГБВОУ ВО Академия гражданской защиты МЧС России, г. Химки, Московской области. </a:t>
            </a:r>
            <a:endParaRPr lang="en-US" sz="2400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dirty="0">
                <a:latin typeface="Sylfaen" panose="010A0502050306030303" pitchFamily="18" charset="0"/>
                <a:hlinkClick r:id="rId6"/>
              </a:rPr>
              <a:t>ФГБОУ ВО Ивановская пожарно-спасательная академия ГПС МЧС </a:t>
            </a:r>
            <a:r>
              <a:rPr lang="ru-RU" sz="2400" dirty="0" smtClean="0">
                <a:latin typeface="Sylfaen" panose="010A0502050306030303" pitchFamily="18" charset="0"/>
                <a:hlinkClick r:id="rId6"/>
              </a:rPr>
              <a:t>России г</a:t>
            </a:r>
            <a:r>
              <a:rPr lang="ru-RU" sz="2400" dirty="0">
                <a:latin typeface="Sylfaen" panose="010A0502050306030303" pitchFamily="18" charset="0"/>
                <a:hlinkClick r:id="rId6"/>
              </a:rPr>
              <a:t>. Иваново. </a:t>
            </a:r>
            <a:endParaRPr lang="en-US" sz="2400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dirty="0">
                <a:latin typeface="Sylfaen" panose="010A0502050306030303" pitchFamily="18" charset="0"/>
                <a:hlinkClick r:id="rId7"/>
              </a:rPr>
              <a:t>ФГБОУ ВО Сибирская пожарно-спасательная академия ГПС МЧС России,</a:t>
            </a:r>
            <a:br>
              <a:rPr lang="ru-RU" sz="2400" dirty="0">
                <a:latin typeface="Sylfaen" panose="010A0502050306030303" pitchFamily="18" charset="0"/>
                <a:hlinkClick r:id="rId7"/>
              </a:rPr>
            </a:br>
            <a:r>
              <a:rPr lang="ru-RU" sz="2400" dirty="0">
                <a:latin typeface="Sylfaen" panose="010A0502050306030303" pitchFamily="18" charset="0"/>
                <a:hlinkClick r:id="rId7"/>
              </a:rPr>
              <a:t>г. Железногорск. </a:t>
            </a:r>
            <a:endParaRPr lang="en-US" sz="2400" dirty="0">
              <a:latin typeface="Sylfaen" panose="010A0502050306030303" pitchFamily="18" charset="0"/>
            </a:endParaRP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dirty="0">
                <a:latin typeface="Sylfaen" panose="010A0502050306030303" pitchFamily="18" charset="0"/>
                <a:hlinkClick r:id="rId8"/>
              </a:rPr>
              <a:t>ФГКОУ ВО Донецкий институт ГПС МЧС России, г. Донецк.</a:t>
            </a:r>
          </a:p>
          <a:p>
            <a:pPr lvl="1" indent="354013" algn="just"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lang="ru-RU" sz="2400" dirty="0">
                <a:latin typeface="Sylfaen" panose="010A0502050306030303" pitchFamily="18" charset="0"/>
                <a:hlinkClick r:id="rId9"/>
              </a:rPr>
              <a:t>Дальневосточная пожарно-спасательная академия ГПС МЧС России - филиал ФГБОУ ВО Санкт-Петербургский университет ГПС МЧС России имени Героя Российской Федерации генерала армии Е.Н. Зиничева,</a:t>
            </a:r>
            <a:r>
              <a:rPr lang="en-US" sz="2400" dirty="0">
                <a:latin typeface="Sylfaen" panose="010A0502050306030303" pitchFamily="18" charset="0"/>
                <a:hlinkClick r:id="rId9"/>
              </a:rPr>
              <a:t> </a:t>
            </a:r>
            <a:r>
              <a:rPr lang="ru-RU" sz="2400" dirty="0">
                <a:latin typeface="Sylfaen" panose="010A0502050306030303" pitchFamily="18" charset="0"/>
                <a:hlinkClick r:id="rId9"/>
              </a:rPr>
              <a:t>г. Владивосток.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4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Уральский институт ГПС МЧС России, г. Екатеринбург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</a:t>
            </a:r>
            <a:r>
              <a:rPr lang="ru-RU" dirty="0" smtClean="0">
                <a:latin typeface="Sylfaen" panose="010A0502050306030303" pitchFamily="18" charset="0"/>
              </a:rPr>
              <a:t>2026 </a:t>
            </a:r>
            <a:r>
              <a:rPr lang="ru-RU" dirty="0" smtClean="0">
                <a:latin typeface="Sylfaen" panose="010A0502050306030303" pitchFamily="18" charset="0"/>
              </a:rPr>
              <a:t>года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08600"/>
              </p:ext>
            </p:extLst>
          </p:nvPr>
        </p:nvGraphicFramePr>
        <p:xfrm>
          <a:off x="85726" y="874920"/>
          <a:ext cx="11877674" cy="5306159"/>
        </p:xfrm>
        <a:graphic>
          <a:graphicData uri="http://schemas.openxmlformats.org/drawingml/2006/table">
            <a:tbl>
              <a:tblPr firstRow="1" firstCol="1" bandRow="1"/>
              <a:tblGrid>
                <a:gridCol w="4657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«Пожарная безопасность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безопасность», 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техникум - на основе смежной специальности)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27 (профильная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или внутреннее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вступительное испытание  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«Безопасность жизнедеятельности»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химия,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внутреннее вступительное испытание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«экзамен по Пожарной безопасности»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(результаты ЕГЭ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(письменно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47135" y="1833158"/>
            <a:ext cx="4362965" cy="3253192"/>
            <a:chOff x="307545" y="1130333"/>
            <a:chExt cx="4380108" cy="3740317"/>
          </a:xfrm>
        </p:grpSpPr>
        <p:pic>
          <p:nvPicPr>
            <p:cNvPr id="12" name="Picture 57" descr="G:\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45" y="1130333"/>
              <a:ext cx="4380108" cy="21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 descr="D:\Гусев\! подготовка\2. Учеба\1. отбор на учебу\2022\!!! Агитация готово\VK_Blue_Logo_t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84" y="4380058"/>
              <a:ext cx="284480" cy="284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469" y="4162625"/>
              <a:ext cx="390525" cy="708025"/>
            </a:xfrm>
            <a:prstGeom prst="rect">
              <a:avLst/>
            </a:prstGeom>
          </p:spPr>
        </p:pic>
        <p:pic>
          <p:nvPicPr>
            <p:cNvPr id="20" name="Рисунок 19" descr="X:\УКВРиПО\Гусев\Агитационные материалы 2024\лого ури.pn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622" y="4345865"/>
              <a:ext cx="318134" cy="3276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38" y="3903811"/>
            <a:ext cx="638175" cy="638175"/>
          </a:xfrm>
          <a:prstGeom prst="rect">
            <a:avLst/>
          </a:prstGeom>
        </p:spPr>
      </p:pic>
      <p:pic>
        <p:nvPicPr>
          <p:cNvPr id="1028" name="Picture 4" descr="https://code-qr.ru/storage/generated/2024/08/24/fb2a2ffa643a1d3b2535598972df644d/202408241903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8" y="3885057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de-qr.ru/storage/generated/2024/08/24/5d3ed5245e69eda2fc7815d5db658395/202408241901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14" y="3903810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32704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Академия ГПС МЧС России, г. Москва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44319"/>
              </p:ext>
            </p:extLst>
          </p:nvPr>
        </p:nvGraphicFramePr>
        <p:xfrm>
          <a:off x="247135" y="898133"/>
          <a:ext cx="11518717" cy="5566255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Пожарная безопасность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безопасность», 4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математика(письменно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техникум – на основе смежной специальности)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Пожарно-спасательная техника и оборудование;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Пожарная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тактика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вступительные испытания: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(письменно)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7" name="Рисунок 16" descr="D:\Гусев\! подготовка\2. Учеба\1. отбор на учебу\2022\!!! Агитация готово\VK_Blue_Logo_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07" y="4564691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67" y="4430482"/>
            <a:ext cx="302697" cy="596048"/>
          </a:xfrm>
          <a:prstGeom prst="rect">
            <a:avLst/>
          </a:prstGeom>
        </p:spPr>
      </p:pic>
      <p:pic>
        <p:nvPicPr>
          <p:cNvPr id="23" name="Picture 56" descr="G:\akademiya-gps-mchs-rossii-otkryvaet-svoi-dveri-abiturientam_1700830408285331299__2000x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" y="1810918"/>
            <a:ext cx="3838420" cy="20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490" y="4585519"/>
            <a:ext cx="265459" cy="275343"/>
          </a:xfrm>
          <a:prstGeom prst="rect">
            <a:avLst/>
          </a:prstGeom>
        </p:spPr>
      </p:pic>
      <p:pic>
        <p:nvPicPr>
          <p:cNvPr id="2050" name="Picture 2" descr="https://code-qr.ru/storage/generated/2024/08/24/f8d2ef3bef5190d9b5f9b6d9741b26bf/2024082419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" y="3926516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code-qr.ru/storage/generated/2024/08/24/fb3f2008cd3dcaab10c7dc9f0d949865/202408241904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3" y="3926516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271" y="3948832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163"/>
            <a:ext cx="115284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3213" y="265498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Академия ГПС МЧС России, г. Москва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539" y="5309180"/>
            <a:ext cx="172170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0"/>
            <a:ext cx="1195310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09411"/>
              </p:ext>
            </p:extLst>
          </p:nvPr>
        </p:nvGraphicFramePr>
        <p:xfrm>
          <a:off x="247135" y="911225"/>
          <a:ext cx="11518717" cy="5697446"/>
        </p:xfrm>
        <a:graphic>
          <a:graphicData uri="http://schemas.openxmlformats.org/drawingml/2006/table">
            <a:tbl>
              <a:tblPr firstRow="1" firstCol="1" bandRow="1"/>
              <a:tblGrid>
                <a:gridCol w="4171911"/>
                <a:gridCol w="2070424"/>
                <a:gridCol w="5276382"/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27 (профильная, результаты ЕГЭ);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или химия, 36 (результаты ЕГЭ);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(результаты ЕГЭ);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вступительные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(письменно)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 (сдача нормативов).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техникум – на основе смежной специальности)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27 (профильная, результаты ЕГЭ)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или внутреннее вступительное испытание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«Безопасность жизнедеятельности»;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или химия,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внутреннее вступительное испытание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«экзамен по Пожарной безопасности»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(результаты ЕГЭ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экзамен);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вступительные испытания: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(письменно)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55" descr="G:\14042021234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6" y="4083565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8" y="4852559"/>
            <a:ext cx="3905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3" y="4083564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1" y="5041471"/>
            <a:ext cx="219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69" y="4083564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68" y="5093859"/>
            <a:ext cx="3349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9" y="4083563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9" y="5096564"/>
            <a:ext cx="6651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5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0"/>
            <a:ext cx="1195310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60048"/>
              </p:ext>
            </p:extLst>
          </p:nvPr>
        </p:nvGraphicFramePr>
        <p:xfrm>
          <a:off x="252930" y="752896"/>
          <a:ext cx="11518717" cy="5859752"/>
        </p:xfrm>
        <a:graphic>
          <a:graphicData uri="http://schemas.openxmlformats.org/drawingml/2006/table">
            <a:tbl>
              <a:tblPr firstRow="1" firstCol="1" bandRow="1"/>
              <a:tblGrid>
                <a:gridCol w="4171911"/>
                <a:gridCol w="2070424"/>
                <a:gridCol w="5276382"/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«Правовое обеспечение национальной безопасности» специалитет, 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информатика и ИКТ,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техникум – на основе смежной специальности)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55" descr="G:\14042021234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6" y="4083565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" y="4601050"/>
            <a:ext cx="3905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3" y="4083564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1" y="4806993"/>
            <a:ext cx="219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69" y="4083564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7" y="4944081"/>
            <a:ext cx="3349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9" y="4083563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8" y="4942196"/>
            <a:ext cx="6651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1801</Words>
  <Application>Microsoft Office PowerPoint</Application>
  <PresentationFormat>Широкоэкранный</PresentationFormat>
  <Paragraphs>550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Symbol</vt:lpstr>
      <vt:lpstr>Times New Roman</vt:lpstr>
      <vt:lpstr>Times New Roman CYR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 подразделения федеральной противопожарной службы  Государственной противопожарной службы Главного управления МЧС России по Республике Башкортостан  (по месту жительства). Какие документы требуются на собеседование -свидетельство о постановке физического лица на учет в налоговый орган; -страховое свидетельство обязательного пенсионного страхования;   -свидетельство о рождении; -паспорт; -удостоверение гражданина, подлежащего призыву на военную службу или военный билет; -выписка оценок за первое полугодие (для школьников), либо копия аттестата, диплома (для окончивших учебные заведения), заверенная сотрудником (работником) кадрового аппарата); -характеристика на кандидата (заверенная печатью); документы, подтверждающие льготы, установленные законодательством  Российской Федерации (если такие имеются). -дополнительные документы (дипломы о спортивных или других достижениях, ходатайства или характеристики руководителей различных организаций, имеющих отношение к кандидату).  Для получения дополнительной информации обращаться в управление кадровой, воспитательной работы и профессионального обучения по телефону: 8(347)248-24-83 . 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 Эдуард</dc:creator>
  <cp:lastModifiedBy>Кавсарова Регина Фагилевна</cp:lastModifiedBy>
  <cp:revision>213</cp:revision>
  <cp:lastPrinted>2024-02-29T13:30:35Z</cp:lastPrinted>
  <dcterms:created xsi:type="dcterms:W3CDTF">2022-08-17T08:28:59Z</dcterms:created>
  <dcterms:modified xsi:type="dcterms:W3CDTF">2025-10-17T09:24:43Z</dcterms:modified>
</cp:coreProperties>
</file>