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492" r:id="rId4"/>
    <p:sldId id="494" r:id="rId5"/>
    <p:sldId id="493" r:id="rId6"/>
    <p:sldId id="495" r:id="rId7"/>
  </p:sldIdLst>
  <p:sldSz cx="5549900" cy="31242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88" autoAdjust="0"/>
  </p:normalViewPr>
  <p:slideViewPr>
    <p:cSldViewPr snapToGrid="0">
      <p:cViewPr>
        <p:scale>
          <a:sx n="257" d="100"/>
          <a:sy n="257" d="100"/>
        </p:scale>
        <p:origin x="-660" y="72"/>
      </p:cViewPr>
      <p:guideLst>
        <p:guide orient="horz" pos="984"/>
        <p:guide pos="1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499428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277200" y="1677240"/>
            <a:ext cx="499428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2772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28368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965600" y="73080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3654360" y="73080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277200" y="167724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1965600" y="167724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3654360" y="167724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381556" y="166335"/>
            <a:ext cx="4786789" cy="60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381556" y="831674"/>
            <a:ext cx="4786789" cy="198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08117" lvl="0" indent="-156088" algn="l" rtl="0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16235" lvl="1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624352" lvl="2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832470" lvl="3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040587" lvl="4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248705" lvl="5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456822" lvl="6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664940" lvl="7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873057" lvl="8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381555" y="2895671"/>
            <a:ext cx="1248728" cy="16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1838405" y="2895671"/>
            <a:ext cx="1873091" cy="16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3919617" y="2895671"/>
            <a:ext cx="1248728" cy="16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3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277200" y="730800"/>
            <a:ext cx="4994280" cy="1811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499428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277200" y="124560"/>
            <a:ext cx="4994280" cy="241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2772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28368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277200" y="1677240"/>
            <a:ext cx="499428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15"/>
          <a:stretch/>
        </p:blipFill>
        <p:spPr>
          <a:xfrm>
            <a:off x="0" y="0"/>
            <a:ext cx="5546880" cy="312084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/>
          </p:nvPr>
        </p:nvSpPr>
        <p:spPr>
          <a:xfrm>
            <a:off x="1887120" y="2905560"/>
            <a:ext cx="1775520" cy="155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277560" y="2905560"/>
            <a:ext cx="1276200" cy="155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3996000" y="2905560"/>
            <a:ext cx="1276200" cy="155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>
              <a:lnSpc>
                <a:spcPct val="100000"/>
              </a:lnSpc>
            </a:pPr>
            <a:fld id="{D80FE4AD-86F6-4376-A1F1-296C0899313E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277200" y="730800"/>
            <a:ext cx="4994280" cy="181152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avrora.olimp@yandex.ru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avrora.olimp@yandex.ru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4"/>
          <p:cNvGrpSpPr/>
          <p:nvPr/>
        </p:nvGrpSpPr>
        <p:grpSpPr>
          <a:xfrm>
            <a:off x="1200960" y="299520"/>
            <a:ext cx="3004560" cy="549000"/>
            <a:chOff x="1200960" y="299520"/>
            <a:chExt cx="3004560" cy="549000"/>
          </a:xfrm>
        </p:grpSpPr>
        <p:pic>
          <p:nvPicPr>
            <p:cNvPr id="130" name="object 6"/>
            <p:cNvPicPr/>
            <p:nvPr/>
          </p:nvPicPr>
          <p:blipFill>
            <a:blip r:embed="rId2"/>
            <a:stretch/>
          </p:blipFill>
          <p:spPr>
            <a:xfrm>
              <a:off x="1200960" y="299520"/>
              <a:ext cx="550080" cy="549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1" name="object 7"/>
            <p:cNvPicPr/>
            <p:nvPr/>
          </p:nvPicPr>
          <p:blipFill>
            <a:blip r:embed="rId3"/>
            <a:stretch/>
          </p:blipFill>
          <p:spPr>
            <a:xfrm>
              <a:off x="3325320" y="332280"/>
              <a:ext cx="880200" cy="4813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2" name="CustomShape 5"/>
          <p:cNvSpPr/>
          <p:nvPr/>
        </p:nvSpPr>
        <p:spPr>
          <a:xfrm>
            <a:off x="1834200" y="399960"/>
            <a:ext cx="1333080" cy="42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1520" rIns="0" bIns="0">
            <a:spAutoFit/>
          </a:bodyPr>
          <a:lstStyle/>
          <a:p>
            <a:pPr marL="12600">
              <a:lnSpc>
                <a:spcPct val="106000"/>
              </a:lnSpc>
              <a:spcBef>
                <a:spcPts val="91"/>
              </a:spcBef>
            </a:pPr>
            <a:r>
              <a:rPr lang="ru-RU" sz="650" b="1" strike="noStrike" spc="32" dirty="0">
                <a:solidFill>
                  <a:srgbClr val="FFFFFF"/>
                </a:solidFill>
                <a:latin typeface="Century Gothic"/>
              </a:rPr>
              <a:t>МИНИСТЕРСТВО  </a:t>
            </a:r>
            <a:r>
              <a:rPr lang="ru-RU" sz="650" b="1" strike="noStrike" spc="9" dirty="0">
                <a:solidFill>
                  <a:srgbClr val="FFFFFF"/>
                </a:solidFill>
                <a:latin typeface="Century Gothic"/>
              </a:rPr>
              <a:t>ОБРАЗОВАНИЯ </a:t>
            </a:r>
            <a:r>
              <a:rPr lang="ru-RU" sz="650" b="1" strike="noStrike" spc="32" dirty="0">
                <a:solidFill>
                  <a:srgbClr val="FFFFFF"/>
                </a:solidFill>
                <a:latin typeface="Century Gothic"/>
              </a:rPr>
              <a:t>И </a:t>
            </a:r>
            <a:r>
              <a:rPr lang="ru-RU" sz="650" b="1" strike="noStrike" spc="24" dirty="0">
                <a:solidFill>
                  <a:srgbClr val="FFFFFF"/>
                </a:solidFill>
                <a:latin typeface="Century Gothic"/>
              </a:rPr>
              <a:t>НАУКИ  </a:t>
            </a:r>
            <a:r>
              <a:rPr lang="ru-RU" sz="650" b="1" strike="noStrike" spc="32" dirty="0">
                <a:solidFill>
                  <a:srgbClr val="FFFFFF"/>
                </a:solidFill>
                <a:latin typeface="Century Gothic"/>
              </a:rPr>
              <a:t>РЕСПУБЛИКИ</a:t>
            </a:r>
            <a:r>
              <a:rPr lang="ru-RU" sz="650" b="1" strike="noStrike" spc="-80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ru-RU" sz="650" b="1" strike="noStrike" spc="18" dirty="0">
                <a:solidFill>
                  <a:srgbClr val="FFFFFF"/>
                </a:solidFill>
                <a:latin typeface="Century Gothic"/>
              </a:rPr>
              <a:t>БАШКОРТОСТАН</a:t>
            </a:r>
            <a:endParaRPr lang="ru-RU" sz="650" b="0" strike="noStrike" spc="-1" dirty="0"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504" y="988440"/>
            <a:ext cx="5160623" cy="160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00" indent="482760" algn="ctr">
              <a:lnSpc>
                <a:spcPct val="108000"/>
              </a:lnSpc>
              <a:spcBef>
                <a:spcPts val="99"/>
              </a:spcBef>
            </a:pPr>
            <a:r>
              <a:rPr lang="ru-RU" spc="-1" dirty="0" smtClean="0">
                <a:solidFill>
                  <a:srgbClr val="FFFFFF"/>
                </a:solidFill>
                <a:latin typeface="Arial Black"/>
              </a:rPr>
              <a:t>ОРГАНИЗАЦИЯ </a:t>
            </a:r>
          </a:p>
          <a:p>
            <a:pPr marL="12600" indent="482760" algn="ctr">
              <a:lnSpc>
                <a:spcPct val="108000"/>
              </a:lnSpc>
              <a:spcBef>
                <a:spcPts val="99"/>
              </a:spcBef>
            </a:pPr>
            <a:r>
              <a:rPr lang="ru-RU" spc="-1" dirty="0" smtClean="0">
                <a:solidFill>
                  <a:srgbClr val="FFFFFF"/>
                </a:solidFill>
                <a:latin typeface="Arial Black"/>
              </a:rPr>
              <a:t>ОБЩЕСТВЕННОГО НАБЛЮДЕНИЯ НА ШКОЛЬНОМ И МУНИЦИПАЛЬНОМ ЭТАПАХ</a:t>
            </a:r>
            <a:r>
              <a:rPr lang="ru-RU" spc="-1" dirty="0">
                <a:solidFill>
                  <a:srgbClr val="FFFFFF"/>
                </a:solidFill>
                <a:latin typeface="Arial Black"/>
              </a:rPr>
              <a:t> </a:t>
            </a:r>
            <a:r>
              <a:rPr lang="ru-RU" spc="-1" dirty="0" smtClean="0">
                <a:solidFill>
                  <a:srgbClr val="FFFFFF"/>
                </a:solidFill>
                <a:latin typeface="Arial Black"/>
              </a:rPr>
              <a:t>ВСЕРОССИЙСКОЙ ОЛИМПИАДЫ ШКОЛЬНИКОВ</a:t>
            </a:r>
            <a:endParaRPr lang="ru-RU" spc="-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roup 1"/>
          <p:cNvGrpSpPr/>
          <p:nvPr/>
        </p:nvGrpSpPr>
        <p:grpSpPr>
          <a:xfrm>
            <a:off x="93516" y="124391"/>
            <a:ext cx="1398489" cy="726674"/>
            <a:chOff x="1892880" y="1078920"/>
            <a:chExt cx="1761840" cy="963000"/>
          </a:xfrm>
        </p:grpSpPr>
        <p:pic>
          <p:nvPicPr>
            <p:cNvPr id="219" name="object 3"/>
            <p:cNvPicPr/>
            <p:nvPr/>
          </p:nvPicPr>
          <p:blipFill>
            <a:blip r:embed="rId2"/>
            <a:stretch/>
          </p:blipFill>
          <p:spPr>
            <a:xfrm>
              <a:off x="2536560" y="1503000"/>
              <a:ext cx="180000" cy="237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0" name="object 4"/>
            <p:cNvPicPr/>
            <p:nvPr/>
          </p:nvPicPr>
          <p:blipFill>
            <a:blip r:embed="rId3"/>
            <a:stretch/>
          </p:blipFill>
          <p:spPr>
            <a:xfrm>
              <a:off x="2972880" y="1500840"/>
              <a:ext cx="238320" cy="238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1" name="object 5"/>
            <p:cNvPicPr/>
            <p:nvPr/>
          </p:nvPicPr>
          <p:blipFill>
            <a:blip r:embed="rId4"/>
            <a:stretch/>
          </p:blipFill>
          <p:spPr>
            <a:xfrm>
              <a:off x="2286000" y="1503720"/>
              <a:ext cx="220320" cy="2354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2" name="CustomShape 2"/>
            <p:cNvSpPr/>
            <p:nvPr/>
          </p:nvSpPr>
          <p:spPr>
            <a:xfrm>
              <a:off x="3249000" y="1502640"/>
              <a:ext cx="185040" cy="237240"/>
            </a:xfrm>
            <a:custGeom>
              <a:avLst/>
              <a:gdLst/>
              <a:ahLst/>
              <a:cxnLst/>
              <a:rect l="l" t="t" r="r" b="b"/>
              <a:pathLst>
                <a:path w="185420" h="237489">
                  <a:moveTo>
                    <a:pt x="64175" y="0"/>
                  </a:moveTo>
                  <a:lnTo>
                    <a:pt x="14630" y="1021"/>
                  </a:lnTo>
                  <a:lnTo>
                    <a:pt x="2402" y="4347"/>
                  </a:lnTo>
                  <a:lnTo>
                    <a:pt x="140" y="13237"/>
                  </a:lnTo>
                  <a:lnTo>
                    <a:pt x="2617" y="26056"/>
                  </a:lnTo>
                  <a:lnTo>
                    <a:pt x="4605" y="41172"/>
                  </a:lnTo>
                  <a:lnTo>
                    <a:pt x="4605" y="196764"/>
                  </a:lnTo>
                  <a:lnTo>
                    <a:pt x="1781" y="218483"/>
                  </a:lnTo>
                  <a:lnTo>
                    <a:pt x="0" y="230571"/>
                  </a:lnTo>
                  <a:lnTo>
                    <a:pt x="9293" y="235793"/>
                  </a:lnTo>
                  <a:lnTo>
                    <a:pt x="39693" y="236919"/>
                  </a:lnTo>
                  <a:lnTo>
                    <a:pt x="39693" y="141554"/>
                  </a:lnTo>
                  <a:lnTo>
                    <a:pt x="95404" y="141554"/>
                  </a:lnTo>
                  <a:lnTo>
                    <a:pt x="132218" y="138489"/>
                  </a:lnTo>
                  <a:lnTo>
                    <a:pt x="169794" y="119754"/>
                  </a:lnTo>
                  <a:lnTo>
                    <a:pt x="172718" y="111440"/>
                  </a:lnTo>
                  <a:lnTo>
                    <a:pt x="39693" y="111440"/>
                  </a:lnTo>
                  <a:lnTo>
                    <a:pt x="39693" y="36153"/>
                  </a:lnTo>
                  <a:lnTo>
                    <a:pt x="88559" y="35122"/>
                  </a:lnTo>
                  <a:lnTo>
                    <a:pt x="175764" y="35122"/>
                  </a:lnTo>
                  <a:lnTo>
                    <a:pt x="175300" y="33070"/>
                  </a:lnTo>
                  <a:lnTo>
                    <a:pt x="148940" y="9974"/>
                  </a:lnTo>
                  <a:lnTo>
                    <a:pt x="110421" y="967"/>
                  </a:lnTo>
                  <a:lnTo>
                    <a:pt x="64175" y="0"/>
                  </a:lnTo>
                  <a:close/>
                  <a:moveTo>
                    <a:pt x="95404" y="141554"/>
                  </a:moveTo>
                  <a:lnTo>
                    <a:pt x="39693" y="141554"/>
                  </a:lnTo>
                  <a:lnTo>
                    <a:pt x="84723" y="142444"/>
                  </a:lnTo>
                  <a:lnTo>
                    <a:pt x="95404" y="141554"/>
                  </a:lnTo>
                  <a:close/>
                  <a:moveTo>
                    <a:pt x="175764" y="35122"/>
                  </a:moveTo>
                  <a:lnTo>
                    <a:pt x="88559" y="35122"/>
                  </a:lnTo>
                  <a:lnTo>
                    <a:pt x="121146" y="36748"/>
                  </a:lnTo>
                  <a:lnTo>
                    <a:pt x="139325" y="48115"/>
                  </a:lnTo>
                  <a:lnTo>
                    <a:pt x="144969" y="76304"/>
                  </a:lnTo>
                  <a:lnTo>
                    <a:pt x="141014" y="93813"/>
                  </a:lnTo>
                  <a:lnTo>
                    <a:pt x="130244" y="104556"/>
                  </a:lnTo>
                  <a:lnTo>
                    <a:pt x="114304" y="109957"/>
                  </a:lnTo>
                  <a:lnTo>
                    <a:pt x="94838" y="111440"/>
                  </a:lnTo>
                  <a:lnTo>
                    <a:pt x="172718" y="111440"/>
                  </a:lnTo>
                  <a:lnTo>
                    <a:pt x="185072" y="76304"/>
                  </a:lnTo>
                  <a:lnTo>
                    <a:pt x="175764" y="351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23" name="object 7"/>
            <p:cNvPicPr/>
            <p:nvPr/>
          </p:nvPicPr>
          <p:blipFill>
            <a:blip r:embed="rId5"/>
            <a:stretch/>
          </p:blipFill>
          <p:spPr>
            <a:xfrm>
              <a:off x="2767320" y="1503000"/>
              <a:ext cx="180000" cy="236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4" name="CustomShape 3"/>
            <p:cNvSpPr/>
            <p:nvPr/>
          </p:nvSpPr>
          <p:spPr>
            <a:xfrm>
              <a:off x="3434040" y="1503720"/>
              <a:ext cx="220680" cy="235800"/>
            </a:xfrm>
            <a:custGeom>
              <a:avLst/>
              <a:gdLst/>
              <a:ahLst/>
              <a:cxnLst/>
              <a:rect l="l" t="t" r="r" b="b"/>
              <a:pathLst>
                <a:path w="220979" h="236219">
                  <a:moveTo>
                    <a:pt x="100260" y="0"/>
                  </a:moveTo>
                  <a:lnTo>
                    <a:pt x="91531" y="1827"/>
                  </a:lnTo>
                  <a:lnTo>
                    <a:pt x="86358" y="6568"/>
                  </a:lnTo>
                  <a:lnTo>
                    <a:pt x="83192" y="13114"/>
                  </a:lnTo>
                  <a:lnTo>
                    <a:pt x="80488" y="20354"/>
                  </a:lnTo>
                  <a:lnTo>
                    <a:pt x="77478" y="27955"/>
                  </a:lnTo>
                  <a:lnTo>
                    <a:pt x="72479" y="41617"/>
                  </a:lnTo>
                  <a:lnTo>
                    <a:pt x="69455" y="49463"/>
                  </a:lnTo>
                  <a:lnTo>
                    <a:pt x="0" y="235897"/>
                  </a:lnTo>
                  <a:lnTo>
                    <a:pt x="40104" y="235897"/>
                  </a:lnTo>
                  <a:lnTo>
                    <a:pt x="43976" y="216041"/>
                  </a:lnTo>
                  <a:lnTo>
                    <a:pt x="50257" y="199250"/>
                  </a:lnTo>
                  <a:lnTo>
                    <a:pt x="56476" y="183216"/>
                  </a:lnTo>
                  <a:lnTo>
                    <a:pt x="60159" y="165628"/>
                  </a:lnTo>
                  <a:lnTo>
                    <a:pt x="192625" y="165628"/>
                  </a:lnTo>
                  <a:lnTo>
                    <a:pt x="180648" y="135514"/>
                  </a:lnTo>
                  <a:lnTo>
                    <a:pt x="75197" y="135514"/>
                  </a:lnTo>
                  <a:lnTo>
                    <a:pt x="78611" y="122623"/>
                  </a:lnTo>
                  <a:lnTo>
                    <a:pt x="82485" y="110795"/>
                  </a:lnTo>
                  <a:lnTo>
                    <a:pt x="86841" y="99147"/>
                  </a:lnTo>
                  <a:lnTo>
                    <a:pt x="91702" y="86791"/>
                  </a:lnTo>
                  <a:lnTo>
                    <a:pt x="110290" y="40151"/>
                  </a:lnTo>
                  <a:lnTo>
                    <a:pt x="142720" y="40151"/>
                  </a:lnTo>
                  <a:lnTo>
                    <a:pt x="136339" y="24105"/>
                  </a:lnTo>
                  <a:lnTo>
                    <a:pt x="130963" y="9932"/>
                  </a:lnTo>
                  <a:lnTo>
                    <a:pt x="126278" y="2802"/>
                  </a:lnTo>
                  <a:lnTo>
                    <a:pt x="117604" y="297"/>
                  </a:lnTo>
                  <a:lnTo>
                    <a:pt x="100260" y="0"/>
                  </a:lnTo>
                  <a:close/>
                  <a:moveTo>
                    <a:pt x="192625" y="165628"/>
                  </a:moveTo>
                  <a:lnTo>
                    <a:pt x="155404" y="165628"/>
                  </a:lnTo>
                  <a:lnTo>
                    <a:pt x="160238" y="183216"/>
                  </a:lnTo>
                  <a:lnTo>
                    <a:pt x="166530" y="201965"/>
                  </a:lnTo>
                  <a:lnTo>
                    <a:pt x="173563" y="220229"/>
                  </a:lnTo>
                  <a:lnTo>
                    <a:pt x="180468" y="235897"/>
                  </a:lnTo>
                  <a:lnTo>
                    <a:pt x="220572" y="235897"/>
                  </a:lnTo>
                  <a:lnTo>
                    <a:pt x="192625" y="165628"/>
                  </a:lnTo>
                  <a:close/>
                  <a:moveTo>
                    <a:pt x="142720" y="40151"/>
                  </a:moveTo>
                  <a:lnTo>
                    <a:pt x="110290" y="40151"/>
                  </a:lnTo>
                  <a:lnTo>
                    <a:pt x="115111" y="64372"/>
                  </a:lnTo>
                  <a:lnTo>
                    <a:pt x="123633" y="88369"/>
                  </a:lnTo>
                  <a:lnTo>
                    <a:pt x="133002" y="112098"/>
                  </a:lnTo>
                  <a:lnTo>
                    <a:pt x="140364" y="135514"/>
                  </a:lnTo>
                  <a:lnTo>
                    <a:pt x="180648" y="135514"/>
                  </a:lnTo>
                  <a:lnTo>
                    <a:pt x="142720" y="401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25" name="object 9"/>
            <p:cNvPicPr/>
            <p:nvPr/>
          </p:nvPicPr>
          <p:blipFill>
            <a:blip r:embed="rId6"/>
            <a:stretch/>
          </p:blipFill>
          <p:spPr>
            <a:xfrm>
              <a:off x="1892880" y="1078920"/>
              <a:ext cx="1759320" cy="963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" name="TextBox 1"/>
          <p:cNvSpPr txBox="1"/>
          <p:nvPr/>
        </p:nvSpPr>
        <p:spPr>
          <a:xfrm>
            <a:off x="1638795" y="329481"/>
            <a:ext cx="3525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Нормативно-правовое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обеспечение: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160" y="1249687"/>
            <a:ext cx="497181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Tx/>
              <a:buChar char="-"/>
            </a:pPr>
            <a:r>
              <a:rPr lang="ru-RU" sz="800" dirty="0" smtClean="0">
                <a:solidFill>
                  <a:schemeClr val="bg1"/>
                </a:solidFill>
              </a:rPr>
              <a:t>Федеральный закон </a:t>
            </a:r>
            <a:r>
              <a:rPr lang="ru-RU" sz="800" dirty="0">
                <a:solidFill>
                  <a:schemeClr val="bg1"/>
                </a:solidFill>
              </a:rPr>
              <a:t>от 29 декабря 2012 г. № 273-ФЗ «Об образовании в </a:t>
            </a:r>
            <a:r>
              <a:rPr lang="ru-RU" sz="800" dirty="0" smtClean="0">
                <a:solidFill>
                  <a:schemeClr val="bg1"/>
                </a:solidFill>
              </a:rPr>
              <a:t>РФ»;</a:t>
            </a:r>
          </a:p>
          <a:p>
            <a:pPr marL="171450" indent="-171450" algn="just">
              <a:buFontTx/>
              <a:buChar char="-"/>
            </a:pPr>
            <a:r>
              <a:rPr lang="ru-RU" sz="800" dirty="0" smtClean="0">
                <a:solidFill>
                  <a:schemeClr val="bg1"/>
                </a:solidFill>
              </a:rPr>
              <a:t>Порядок </a:t>
            </a:r>
            <a:r>
              <a:rPr lang="ru-RU" sz="800" dirty="0">
                <a:solidFill>
                  <a:schemeClr val="bg1"/>
                </a:solidFill>
              </a:rPr>
              <a:t>проведения всероссийской олимпиады школьников, </a:t>
            </a:r>
            <a:r>
              <a:rPr lang="ru-RU" sz="800" dirty="0" smtClean="0">
                <a:solidFill>
                  <a:schemeClr val="bg1"/>
                </a:solidFill>
              </a:rPr>
              <a:t>утвержденный Приказом </a:t>
            </a:r>
            <a:r>
              <a:rPr lang="ru-RU" sz="800" dirty="0">
                <a:solidFill>
                  <a:schemeClr val="bg1"/>
                </a:solidFill>
              </a:rPr>
              <a:t>Министерства образования и науки Российской Федерации от 27 ноября 2020 года № </a:t>
            </a:r>
            <a:r>
              <a:rPr lang="ru-RU" sz="800" dirty="0" smtClean="0">
                <a:solidFill>
                  <a:schemeClr val="bg1"/>
                </a:solidFill>
              </a:rPr>
              <a:t>678;</a:t>
            </a:r>
          </a:p>
          <a:p>
            <a:pPr marL="171450" indent="-171450" algn="just">
              <a:buFontTx/>
              <a:buChar char="-"/>
            </a:pPr>
            <a:r>
              <a:rPr lang="ru-RU" sz="800" dirty="0" smtClean="0">
                <a:solidFill>
                  <a:schemeClr val="bg1"/>
                </a:solidFill>
              </a:rPr>
              <a:t>Порядок </a:t>
            </a:r>
            <a:r>
              <a:rPr lang="ru-RU" sz="800" dirty="0">
                <a:solidFill>
                  <a:schemeClr val="bg1"/>
                </a:solidFill>
              </a:rPr>
              <a:t>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образования, всероссийской олимпиады школьников и олимпиад </a:t>
            </a:r>
            <a:r>
              <a:rPr lang="ru-RU" sz="800" dirty="0" smtClean="0">
                <a:solidFill>
                  <a:schemeClr val="bg1"/>
                </a:solidFill>
              </a:rPr>
              <a:t>школьников утвержденный Приказом </a:t>
            </a:r>
            <a:r>
              <a:rPr lang="ru-RU" sz="800" dirty="0">
                <a:solidFill>
                  <a:schemeClr val="bg1"/>
                </a:solidFill>
              </a:rPr>
              <a:t>Министерства образования и науки Российской Федерации от 28 июня 2013 г. № </a:t>
            </a:r>
            <a:r>
              <a:rPr lang="ru-RU" sz="800" dirty="0" smtClean="0">
                <a:solidFill>
                  <a:schemeClr val="bg1"/>
                </a:solidFill>
              </a:rPr>
              <a:t>491; </a:t>
            </a:r>
          </a:p>
          <a:p>
            <a:pPr marL="171450" indent="-171450" algn="just">
              <a:buFontTx/>
              <a:buChar char="-"/>
            </a:pPr>
            <a:r>
              <a:rPr lang="ru-RU" sz="800" dirty="0" smtClean="0">
                <a:solidFill>
                  <a:schemeClr val="bg1"/>
                </a:solidFill>
              </a:rPr>
              <a:t>Приказ </a:t>
            </a:r>
            <a:r>
              <a:rPr lang="ru-RU" sz="800" dirty="0">
                <a:solidFill>
                  <a:schemeClr val="bg1"/>
                </a:solidFill>
              </a:rPr>
              <a:t>Министерства образования и науки </a:t>
            </a:r>
            <a:r>
              <a:rPr lang="ru-RU" sz="800" dirty="0" smtClean="0">
                <a:solidFill>
                  <a:schemeClr val="bg1"/>
                </a:solidFill>
              </a:rPr>
              <a:t>РБ </a:t>
            </a:r>
            <a:r>
              <a:rPr lang="ru-RU" sz="800" dirty="0">
                <a:solidFill>
                  <a:schemeClr val="bg1"/>
                </a:solidFill>
              </a:rPr>
              <a:t>от 01 сентября 2022 г. № 2161 «Об обеспечении организации и проведения всероссийской олимпиады школьников в 2022-2023 учебном году</a:t>
            </a:r>
            <a:r>
              <a:rPr lang="ru-RU" sz="800" dirty="0" smtClean="0">
                <a:solidFill>
                  <a:schemeClr val="bg1"/>
                </a:solidFill>
              </a:rPr>
              <a:t>»;</a:t>
            </a:r>
          </a:p>
          <a:p>
            <a:pPr marL="171450" indent="-171450" algn="just">
              <a:buFontTx/>
              <a:buChar char="-"/>
            </a:pPr>
            <a:r>
              <a:rPr lang="ru-RU" sz="800" dirty="0" smtClean="0">
                <a:solidFill>
                  <a:schemeClr val="bg1"/>
                </a:solidFill>
              </a:rPr>
              <a:t>Приказ </a:t>
            </a:r>
            <a:r>
              <a:rPr lang="ru-RU" sz="800" dirty="0">
                <a:solidFill>
                  <a:schemeClr val="bg1"/>
                </a:solidFill>
              </a:rPr>
              <a:t>Министерства образования и науки </a:t>
            </a:r>
            <a:r>
              <a:rPr lang="ru-RU" sz="800" dirty="0" smtClean="0">
                <a:solidFill>
                  <a:schemeClr val="bg1"/>
                </a:solidFill>
              </a:rPr>
              <a:t>РБ от </a:t>
            </a:r>
            <a:r>
              <a:rPr lang="ru-RU" sz="800" dirty="0">
                <a:solidFill>
                  <a:schemeClr val="bg1"/>
                </a:solidFill>
              </a:rPr>
              <a:t>05 сентября 2022 г. № 2188 «Об организации и проведении школьного этапа всероссийской олимпиады школьников в 2022-2023 учебном году</a:t>
            </a:r>
            <a:r>
              <a:rPr lang="ru-RU" sz="800" dirty="0" smtClean="0">
                <a:solidFill>
                  <a:schemeClr val="bg1"/>
                </a:solidFill>
              </a:rPr>
              <a:t>».</a:t>
            </a:r>
            <a:endParaRPr lang="ru-RU" sz="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9184" y="138546"/>
            <a:ext cx="4692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Порядок аккредитации граждан в качестве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общественных наблюдателей при проведении </a:t>
            </a:r>
          </a:p>
          <a:p>
            <a:pPr algn="ctr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920" y="1061876"/>
            <a:ext cx="5186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признаются совершеннолетние граждане РФ, не заинтересованные в результате аккредитации в качестве общественного наблюдателя, во избежание конфликта интересов;</a:t>
            </a: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ответственность за назначение и количество общественных наблюдателей образовательные организации берут на себя, рекомендуется от 1 до 3 кандидатур на пункт проведения;</a:t>
            </a:r>
          </a:p>
          <a:p>
            <a:pPr marL="285750" indent="-285750" algn="just">
              <a:buFontTx/>
              <a:buChar char="-"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сбор документов осуществляется централизованно, следующим образом: </a:t>
            </a:r>
          </a:p>
        </p:txBody>
      </p:sp>
    </p:spTree>
    <p:extLst>
      <p:ext uri="{BB962C8B-B14F-4D97-AF65-F5344CB8AC3E}">
        <p14:creationId xmlns:p14="http://schemas.microsoft.com/office/powerpoint/2010/main" val="38641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9184" y="138546"/>
            <a:ext cx="4692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Порядок аккредитации граждан в качестве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общественных наблюдателей при проведении </a:t>
            </a:r>
          </a:p>
          <a:p>
            <a:pPr algn="ctr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ВсОШ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919" y="1061876"/>
            <a:ext cx="2417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муниципалитет заполняет форму отчета </a:t>
            </a:r>
            <a:r>
              <a:rPr lang="ru-RU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(Приложение № 1);</a:t>
            </a:r>
            <a:endParaRPr lang="ru-RU" sz="11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кандидаты заполняют в формате </a:t>
            </a:r>
            <a:r>
              <a:rPr lang="en-US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Удостоверения </a:t>
            </a:r>
            <a:r>
              <a:rPr lang="ru-RU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(Приложение № 2)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2520850" y="1177421"/>
            <a:ext cx="8725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9556" y="1061876"/>
            <a:ext cx="1761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присылать на 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электронную почту:</a:t>
            </a:r>
          </a:p>
          <a:p>
            <a:r>
              <a:rPr 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avrora.olimp@yandex.ru</a:t>
            </a:r>
            <a:endParaRPr lang="en-US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02919" y="1987998"/>
            <a:ext cx="28342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Заявление </a:t>
            </a:r>
            <a:r>
              <a:rPr lang="ru-RU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(Приложение № 3);</a:t>
            </a:r>
            <a:endParaRPr lang="ru-RU" sz="11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копия паспорта с пропиской </a:t>
            </a:r>
            <a:endParaRPr lang="ru-RU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20940858">
            <a:off x="2559033" y="1764891"/>
            <a:ext cx="8725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669527" y="2418885"/>
            <a:ext cx="16065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привезти представителю</a:t>
            </a:r>
          </a:p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обменять на </a:t>
            </a:r>
          </a:p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удостоверения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212184">
            <a:off x="2500913" y="2283323"/>
            <a:ext cx="8725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639455" y="1785150"/>
            <a:ext cx="186942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Приказ об аккредитации </a:t>
            </a:r>
          </a:p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гражданина в качестве </a:t>
            </a:r>
          </a:p>
          <a:p>
            <a:r>
              <a:rPr lang="ru-RU" sz="10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общественного наблюдателя</a:t>
            </a:r>
          </a:p>
        </p:txBody>
      </p:sp>
    </p:spTree>
    <p:extLst>
      <p:ext uri="{BB962C8B-B14F-4D97-AF65-F5344CB8AC3E}">
        <p14:creationId xmlns:p14="http://schemas.microsoft.com/office/powerpoint/2010/main" val="161073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9184" y="138546"/>
            <a:ext cx="469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Форма осуществления общественного наблюдения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150" y="789849"/>
            <a:ext cx="47322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личное присутствие на всех мероприятиях школьного и муниципального этапов олимпиады, в том числе при проверке и показе выполненных олимпиадных работ, а также при рассмотрении апелляций участников олимпиады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(при себе иметь Удостоверение общественного наблюдателя, паспорт, график посещения мест проведения олимпиады)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дистанционно, с использованием информационно-коммуникационных технологий.</a:t>
            </a:r>
          </a:p>
          <a:p>
            <a:pPr marL="285750" indent="-285750">
              <a:buFontTx/>
              <a:buChar char="-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07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5227" y="285573"/>
            <a:ext cx="47322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 время выполнения участниками олимпиадных заданий общественные наблюдатели занимают места, определенные оргкомитетами соответствующих этапов олимпиады.</a:t>
            </a:r>
          </a:p>
          <a:p>
            <a:pPr algn="just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После проведения олимпиады по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отдельному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предмету общественный наблюдатель заполняет и направляет на электронный адрес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avrora.olimp@yandex.ru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 (</a:t>
            </a:r>
            <a:r>
              <a:rPr lang="ru-RU" sz="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подписанный и заполненный синей ручкой, с указанием начала и окончания олимпиады по предмету, с отсутствием нарушений)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В случае выявления нарушений Порядка, при проведении олимпиады общественными наблюдателями в срок не позднее чем через 3 рабочих дня со дня выявления 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нарушения составляется акт*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соответствии с пунктами 20, 27 и 28 Порядка проведения всероссийской олимпиады школьников.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3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339</Words>
  <Application>Microsoft Office PowerPoint</Application>
  <PresentationFormat>Произвольный</PresentationFormat>
  <Paragraphs>39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Безымянный-1.cdr</dc:title>
  <dc:subject/>
  <dc:creator>odmen</dc:creator>
  <dc:description/>
  <cp:lastModifiedBy>User</cp:lastModifiedBy>
  <cp:revision>34</cp:revision>
  <dcterms:created xsi:type="dcterms:W3CDTF">2020-05-22T21:46:50Z</dcterms:created>
  <dcterms:modified xsi:type="dcterms:W3CDTF">2022-09-14T10:02:51Z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yperlinksChanged">
    <vt:bool>false</vt:bool>
  </property>
  <property fmtid="{D5CDD505-2E9C-101B-9397-08002B2CF9AE}" pid="3" name="LinksUpToDate">
    <vt:bool>false</vt:bool>
  </property>
  <property fmtid="{D5CDD505-2E9C-101B-9397-08002B2CF9AE}" pid="4" name="PresentationFormat">
    <vt:lpwstr>On-screen Show (4:3)</vt:lpwstr>
  </property>
  <property fmtid="{D5CDD505-2E9C-101B-9397-08002B2CF9AE}" pid="5" name="ScaleCrop">
    <vt:bool>false</vt:bool>
  </property>
  <property fmtid="{D5CDD505-2E9C-101B-9397-08002B2CF9AE}" pid="6" name="ShareDoc">
    <vt:bool>false</vt:bool>
  </property>
</Properties>
</file>