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10.xml" ContentType="application/vnd.openxmlformats-officedocument.themeOverr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Override9.xml" ContentType="application/vnd.openxmlformats-officedocument.themeOverr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3" r:id="rId13"/>
    <p:sldId id="268" r:id="rId14"/>
  </p:sldIdLst>
  <p:sldSz cx="9144000" cy="6858000" type="screen4x3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8979D634-D6C0-4FB8-981E-F54D07773107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4"/>
            <p14:sldId id="265"/>
            <p14:sldId id="266"/>
            <p14:sldId id="267"/>
            <p14:sldId id="263"/>
            <p14:sldId id="26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B90F067-A209-4917-9C1D-B20C4651101E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1497D58-22A3-4CD9-AF30-5614582D67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0F067-A209-4917-9C1D-B20C4651101E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7D58-22A3-4CD9-AF30-5614582D67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0F067-A209-4917-9C1D-B20C4651101E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7D58-22A3-4CD9-AF30-5614582D67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B90F067-A209-4917-9C1D-B20C4651101E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1497D58-22A3-4CD9-AF30-5614582D67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B90F067-A209-4917-9C1D-B20C4651101E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1497D58-22A3-4CD9-AF30-5614582D67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0F067-A209-4917-9C1D-B20C4651101E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7D58-22A3-4CD9-AF30-5614582D67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0F067-A209-4917-9C1D-B20C4651101E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7D58-22A3-4CD9-AF30-5614582D67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B90F067-A209-4917-9C1D-B20C4651101E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1497D58-22A3-4CD9-AF30-5614582D67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0F067-A209-4917-9C1D-B20C4651101E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7D58-22A3-4CD9-AF30-5614582D67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B90F067-A209-4917-9C1D-B20C4651101E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1497D58-22A3-4CD9-AF30-5614582D67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B90F067-A209-4917-9C1D-B20C4651101E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1497D58-22A3-4CD9-AF30-5614582D67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B90F067-A209-4917-9C1D-B20C4651101E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1497D58-22A3-4CD9-AF30-5614582D67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980728"/>
            <a:ext cx="4320480" cy="2520280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Особенности общения дошкольников 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1192" y="6021288"/>
            <a:ext cx="7272808" cy="576064"/>
          </a:xfrm>
        </p:spPr>
        <p:txBody>
          <a:bodyPr>
            <a:normAutofit/>
          </a:bodyPr>
          <a:lstStyle/>
          <a:p>
            <a:pPr algn="r"/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 – психолог Кочергина Елена Анатольевна</a:t>
            </a:r>
            <a:endParaRPr lang="ru-RU" sz="2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7" name="Picture 3" descr="D:\ДЛЯ ПРЕЗЕНТАЦИЙ ФН!!!\картинки\психология\464975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225" y="2060848"/>
            <a:ext cx="3390775" cy="37501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472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692696"/>
            <a:ext cx="7776864" cy="18288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Перечисленные особенности отражают специфику детских контактов на протяжении всего дошкольного возраста. Однако содержание общения детей существенно меняется от 3 к 6-7 годам.</a:t>
            </a:r>
          </a:p>
          <a:p>
            <a:endParaRPr lang="ru-RU" dirty="0"/>
          </a:p>
        </p:txBody>
      </p:sp>
      <p:pic>
        <p:nvPicPr>
          <p:cNvPr id="10242" name="Picture 2" descr="F:\ДЛЯ ПРЕЗЕНТАЦИЙ ФН!!!\0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086589"/>
            <a:ext cx="5040560" cy="37366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8432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Анализ особенностей общения ребенка со сверстниками и взрослыми</a:t>
            </a:r>
            <a:endParaRPr lang="ru-RU" b="1" i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1063933430"/>
              </p:ext>
            </p:extLst>
          </p:nvPr>
        </p:nvGraphicFramePr>
        <p:xfrm>
          <a:off x="1115616" y="1556792"/>
          <a:ext cx="6912768" cy="4907593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3750544"/>
                <a:gridCol w="3162224"/>
              </a:tblGrid>
              <a:tr h="4916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Особенности общения ребенка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 </a:t>
                      </a:r>
                      <a:r>
                        <a:rPr lang="ru-RU" sz="1200" u="sng" dirty="0">
                          <a:effectLst/>
                        </a:rPr>
                        <a:t>сверстниками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26" marR="59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Особенности общения ребенка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 </a:t>
                      </a:r>
                      <a:r>
                        <a:rPr lang="ru-RU" sz="1200" u="sng" dirty="0">
                          <a:effectLst/>
                        </a:rPr>
                        <a:t>взрослыми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26" marR="59226" marT="0" marB="0" anchor="ctr"/>
                </a:tc>
              </a:tr>
              <a:tr h="9653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Яркая эмоциональная насыщенность речи. Резкие интонации, крики. Смех. Разные выражения оттенков от эмоций бурной радости до бурного негодования.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26" marR="5922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Преобладание спокойной речи.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26" marR="59226" marT="0" marB="0"/>
                </a:tc>
              </a:tr>
              <a:tr h="11280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Нестандартность: из-за отсутствия жестких норм и правил, дети используют неожиданные сочетания слов и звуков, передразнивают друг друга, что способствует развитию словотворчества.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26" marR="5922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Ребенок придерживается определенных норм вежливости и общепринятых форм общения.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26" marR="59226" marT="0" marB="0"/>
                </a:tc>
              </a:tr>
              <a:tr h="8357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Преобладание инициативных высказываний над ответными. Ребенку важнее высказаться самому, чем выслушать другого.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26" marR="5922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Ребенок больше слушает взрослого, принимает и поддерживает инициативу взрослого.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26" marR="59226" marT="0" marB="0"/>
                </a:tc>
              </a:tr>
              <a:tr h="8357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Управление действиями партнера, контроль его действий, навязывание ему собственных образцов, постоянное соревнование с собой.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26" marR="5922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Взрослый остается для ребенка источником оценки.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26" marR="59226" marT="0" marB="0"/>
                </a:tc>
              </a:tr>
              <a:tr h="640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Рождаются такие сложные явления, как притворство, нарочное выражение обиды, фантазирование.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26" marR="5922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Ребенок требует правдивости.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26" marR="5922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7764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848872" cy="86409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навыков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общения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124744"/>
            <a:ext cx="7848872" cy="4032448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дошкольном возрасте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 3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 6-7 лет) межличностное отношение детей проходят достаточно сложный путь возрастного развития, в котором можно выделить три основных этапа: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Для младших дошкольников наиболее характерным является индифферентно-доброжелательное отношение к другому ребенку.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4-5 лет в средней группе резко возрастает эмоциональная вовлеченность в действия другого ребенка. В этом возрасте значительно возрастает число детских конфликтов, возникают такие явления, как зависть, ревность, обида на сверстника.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 6 годам значительно возрастает количество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просоциальных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действий, а также эмоциональная вовлеченность в деятельность и переживания сверстника.</a:t>
            </a:r>
            <a:endParaRPr lang="ru-RU" dirty="0"/>
          </a:p>
        </p:txBody>
      </p:sp>
      <p:pic>
        <p:nvPicPr>
          <p:cNvPr id="12290" name="Picture 2" descr="F:\ДЛЯ ПРЕЗЕНТАЦИЙ ФН!!!\Для презентаций\boo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1803">
            <a:off x="5148064" y="4062388"/>
            <a:ext cx="3079229" cy="29611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4811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Спасибо </a:t>
            </a:r>
            <a:r>
              <a:rPr lang="ru-RU" smtClean="0"/>
              <a:t>за внимание!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89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План: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5338936" cy="4873752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Общение и его роль в развитии ребенка;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Особенности общения дошкольника со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взрослым;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Особенности общения детей дошкольного возраста со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сверстниками;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нализ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особенностей общения ребенка со сверстниками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взрослыми;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навыков общения.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D:\ДЛЯ ПРЕЗЕНТАЦИЙ ФН!!!\картинки\психология\0_6d211_d2ae2cfa_X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708920"/>
            <a:ext cx="2985527" cy="35730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0022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Общение и его роль в развитии ребенка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060379" y="1600200"/>
            <a:ext cx="4256037" cy="51411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Жизнь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каждого нормального человека буквально пронизана контактами с другими людьми. Потребность в общении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одна из самых важных человеческих потребностей.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это главное условие и основной способ жизни человека. Только в общении и в отношениях с другими людьми человек может почувствовать и понять самого себя, найти свое место в мире.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ДЛЯ ПРЕЗЕНТАЦИЙ ФН!!!\картинки\психология\психология\14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48880"/>
            <a:ext cx="3952875" cy="4448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1410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260648"/>
            <a:ext cx="7467600" cy="388843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Для того чтобы определить, является ли тот или иной вид взаимодействия общением, можно опираться на следующие четыре критерия, предложенные М. И. Лисиной.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Общение предполагает внимание и интерес к другому, без которых любое взаимодействие невозможно. 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Эмоциональная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окраска восприятия воздействий партнера является вторым критерием общения.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Третьим критерием общения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являются инициативные акты, направленные на привлечение внимания партнера к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себе. 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Четвертым критерием общения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является чувствительность человека к тому отношению, которое проявляет к нему партнер. </a:t>
            </a:r>
            <a:endParaRPr lang="ru-RU" dirty="0"/>
          </a:p>
        </p:txBody>
      </p:sp>
      <p:pic>
        <p:nvPicPr>
          <p:cNvPr id="4098" name="Picture 2" descr="D:\ДЛЯ ПРЕЗЕНТАЦИЙ ФН!!!\Для презентаций\5d1600fe5a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149080"/>
            <a:ext cx="6493520" cy="25202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9906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332656"/>
            <a:ext cx="7992888" cy="31249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Психическое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развитие ребенка начинается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общения. Если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бы человек был с рождения лишен общения, то он никогда не стал бы цивилизованным, культурно и нравственно развитым гражданином, был бы до конца жизни обречен, оставаться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полуживотным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лишь внешне, анатомо - физиологически напоминающим человека.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Ребенок в процессе общения развивается, приобретает психические и поведенческие качества.</a:t>
            </a:r>
          </a:p>
          <a:p>
            <a:endParaRPr lang="ru-RU" dirty="0"/>
          </a:p>
        </p:txBody>
      </p:sp>
      <p:pic>
        <p:nvPicPr>
          <p:cNvPr id="5122" name="Picture 2" descr="D:\ДЛЯ ПРЕЗЕНТАЦИЙ ФН!!!\Для презентаций\sch01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573016"/>
            <a:ext cx="3696617" cy="30181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4661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71520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Особенности общения дошкольника со взрослым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44008" y="1600200"/>
            <a:ext cx="3816424" cy="4565104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Выготсокому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 источник психического развития находится в отношениях ребенка со взрослым. Общение со взрослыми выступает как фактор, способствующий развитию.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Личность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ребенка, его интересы, понимание себя, его сознание и самосознание могут возникнуть только в отношениях со взрослыми. Без любви, внимания и понимания близких взрослых ребенок не может стать полноценным человеком. Такое внимание ребенок может, прежде всего, получить в семье.</a:t>
            </a:r>
          </a:p>
        </p:txBody>
      </p:sp>
      <p:pic>
        <p:nvPicPr>
          <p:cNvPr id="6147" name="Picture 3" descr="F:\ДЛЯ ПРЕЗЕНТАЦИЙ ФН!!!\Для презентаций\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3312368" cy="44260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2200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147248" cy="3456384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Таким образом, можно сказать, что наиболее сильный и важный источник переживаний дошкольника - его взаимоотношения с другими людьми - взрослыми и детьми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дошкольном возрасте общение со взрослыми приобретает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внеситуативный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характер.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внеситуативного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общения: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Позновательная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Личностная</a:t>
            </a:r>
          </a:p>
          <a:p>
            <a:pPr marL="0" indent="0" algn="just">
              <a:buNone/>
            </a:pP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неситуативно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-познавательная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форма, для которой характерны познавательные мотивы и потребность в уважении взрослого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Внеситуативно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-личностное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общение ребенка со взрослым имеет важное значение для развития личности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ребенка, это способствует формированию морального сознания, развитию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самосознания и самоконтроля. </a:t>
            </a:r>
            <a:endParaRPr lang="ru-RU" dirty="0"/>
          </a:p>
        </p:txBody>
      </p:sp>
      <p:pic>
        <p:nvPicPr>
          <p:cNvPr id="7170" name="Picture 2" descr="F:\ДЛЯ ПРЕЗЕНТАЦИЙ ФН!!!\p256_clip_image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649665"/>
            <a:ext cx="4365501" cy="30041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2613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Особенности общения детей дошкольного возраста со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сверстниками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844824"/>
            <a:ext cx="8064896" cy="172819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Начиная с 3-4 лет в жизни ребенка появляется новый партнер по общению, который с возрастом становится все более значимым. Это сверстник. Общение со сверстниками имеет ряд существенных особенностей, качественно отличающих его от общения с взрослым. </a:t>
            </a:r>
          </a:p>
        </p:txBody>
      </p:sp>
      <p:pic>
        <p:nvPicPr>
          <p:cNvPr id="8194" name="Picture 2" descr="F:\ДЛЯ ПРЕЗЕНТАЦИЙ ФН!!!\картинки\психология\психология\6316314afd6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140968"/>
            <a:ext cx="4989513" cy="36004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3217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88640"/>
            <a:ext cx="7848872" cy="417646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Особенности общения дошкольников со сверстниками М. И. Лисина и А. Г.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Рузкина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наиболее важная черта общения дошкольников состоит в большом разнообразии коммуникативных действий и чрезвычайно широком их диапазоне. 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Второе яркое отличие общения в среде сверстников заключается в его чрезвычайно яркой эмоциональной насыщенности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Третья специфическая особенность контактов детей заключается в их нестандартности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нерегламентированности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средств общения.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Еще одна отличительная особенность общения сверстников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преобладание инициативных действий над ответными.</a:t>
            </a:r>
          </a:p>
        </p:txBody>
      </p:sp>
      <p:pic>
        <p:nvPicPr>
          <p:cNvPr id="9218" name="Picture 2" descr="F:\ДЛЯ ПРЕЗЕНТАЦИЙ ФН!!!\2cbe789fd8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77072"/>
            <a:ext cx="4176463" cy="26033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5555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6236a66ac56a1e89852f155e856ab9ab6d0fad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ppt/theme/themeOverride10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ppt/theme/themeOverride2.xml><?xml version="1.0" encoding="utf-8"?>
<a:themeOverride xmlns:a="http://schemas.openxmlformats.org/drawingml/2006/main">
  <a:clrScheme name="Волна">
    <a:dk1>
      <a:sysClr val="windowText" lastClr="000000"/>
    </a:dk1>
    <a:lt1>
      <a:sysClr val="window" lastClr="FFFFFF"/>
    </a:lt1>
    <a:dk2>
      <a:srgbClr val="073E87"/>
    </a:dk2>
    <a:lt2>
      <a:srgbClr val="C6E7FC"/>
    </a:lt2>
    <a:accent1>
      <a:srgbClr val="31B6FD"/>
    </a:accent1>
    <a:accent2>
      <a:srgbClr val="4584D3"/>
    </a:accent2>
    <a:accent3>
      <a:srgbClr val="5BD078"/>
    </a:accent3>
    <a:accent4>
      <a:srgbClr val="A5D028"/>
    </a:accent4>
    <a:accent5>
      <a:srgbClr val="F5C040"/>
    </a:accent5>
    <a:accent6>
      <a:srgbClr val="05E0DB"/>
    </a:accent6>
    <a:hlink>
      <a:srgbClr val="0080FF"/>
    </a:hlink>
    <a:folHlink>
      <a:srgbClr val="5EAEFF"/>
    </a:folHlink>
  </a:clrScheme>
</a:themeOverride>
</file>

<file path=ppt/theme/themeOverride3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ppt/theme/themeOverride4.xml><?xml version="1.0" encoding="utf-8"?>
<a:themeOverride xmlns:a="http://schemas.openxmlformats.org/drawingml/2006/main">
  <a:clrScheme name="Модульная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5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6.xml><?xml version="1.0" encoding="utf-8"?>
<a:themeOverride xmlns:a="http://schemas.openxmlformats.org/drawingml/2006/main">
  <a:clrScheme name="Волна">
    <a:dk1>
      <a:sysClr val="windowText" lastClr="000000"/>
    </a:dk1>
    <a:lt1>
      <a:sysClr val="window" lastClr="FFFFFF"/>
    </a:lt1>
    <a:dk2>
      <a:srgbClr val="073E87"/>
    </a:dk2>
    <a:lt2>
      <a:srgbClr val="C6E7FC"/>
    </a:lt2>
    <a:accent1>
      <a:srgbClr val="31B6FD"/>
    </a:accent1>
    <a:accent2>
      <a:srgbClr val="4584D3"/>
    </a:accent2>
    <a:accent3>
      <a:srgbClr val="5BD078"/>
    </a:accent3>
    <a:accent4>
      <a:srgbClr val="A5D028"/>
    </a:accent4>
    <a:accent5>
      <a:srgbClr val="F5C040"/>
    </a:accent5>
    <a:accent6>
      <a:srgbClr val="05E0DB"/>
    </a:accent6>
    <a:hlink>
      <a:srgbClr val="0080FF"/>
    </a:hlink>
    <a:folHlink>
      <a:srgbClr val="5EAEFF"/>
    </a:folHlink>
  </a:clrScheme>
</a:themeOverride>
</file>

<file path=ppt/theme/themeOverride7.xml><?xml version="1.0" encoding="utf-8"?>
<a:themeOverride xmlns:a="http://schemas.openxmlformats.org/drawingml/2006/main">
  <a:clrScheme name="NewsPrint">
    <a:dk1>
      <a:sysClr val="windowText" lastClr="000000"/>
    </a:dk1>
    <a:lt1>
      <a:sysClr val="window" lastClr="FFFFFF"/>
    </a:lt1>
    <a:dk2>
      <a:srgbClr val="303030"/>
    </a:dk2>
    <a:lt2>
      <a:srgbClr val="DEDEE0"/>
    </a:lt2>
    <a:accent1>
      <a:srgbClr val="AD0101"/>
    </a:accent1>
    <a:accent2>
      <a:srgbClr val="726056"/>
    </a:accent2>
    <a:accent3>
      <a:srgbClr val="AC956E"/>
    </a:accent3>
    <a:accent4>
      <a:srgbClr val="808DA9"/>
    </a:accent4>
    <a:accent5>
      <a:srgbClr val="424E5B"/>
    </a:accent5>
    <a:accent6>
      <a:srgbClr val="730E00"/>
    </a:accent6>
    <a:hlink>
      <a:srgbClr val="D26900"/>
    </a:hlink>
    <a:folHlink>
      <a:srgbClr val="D89243"/>
    </a:folHlink>
  </a:clrScheme>
</a:themeOverride>
</file>

<file path=ppt/theme/themeOverride8.xml><?xml version="1.0" encoding="utf-8"?>
<a:themeOverride xmlns:a="http://schemas.openxmlformats.org/drawingml/2006/main">
  <a:clrScheme name="Литейная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9.xml><?xml version="1.0" encoding="utf-8"?>
<a:themeOverride xmlns:a="http://schemas.openxmlformats.org/drawingml/2006/main">
  <a:clrScheme name="Волна">
    <a:dk1>
      <a:sysClr val="windowText" lastClr="000000"/>
    </a:dk1>
    <a:lt1>
      <a:sysClr val="window" lastClr="FFFFFF"/>
    </a:lt1>
    <a:dk2>
      <a:srgbClr val="073E87"/>
    </a:dk2>
    <a:lt2>
      <a:srgbClr val="C6E7FC"/>
    </a:lt2>
    <a:accent1>
      <a:srgbClr val="31B6FD"/>
    </a:accent1>
    <a:accent2>
      <a:srgbClr val="4584D3"/>
    </a:accent2>
    <a:accent3>
      <a:srgbClr val="5BD078"/>
    </a:accent3>
    <a:accent4>
      <a:srgbClr val="A5D028"/>
    </a:accent4>
    <a:accent5>
      <a:srgbClr val="F5C040"/>
    </a:accent5>
    <a:accent6>
      <a:srgbClr val="05E0DB"/>
    </a:accent6>
    <a:hlink>
      <a:srgbClr val="0080FF"/>
    </a:hlink>
    <a:folHlink>
      <a:srgbClr val="5EAE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301</TotalTime>
  <Words>677</Words>
  <Application>Microsoft Office PowerPoint</Application>
  <PresentationFormat>Экран (4:3)</PresentationFormat>
  <Paragraphs>56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Особенности общения дошкольников </vt:lpstr>
      <vt:lpstr>План:</vt:lpstr>
      <vt:lpstr>Общение и его роль в развитии ребенка </vt:lpstr>
      <vt:lpstr>Слайд 4</vt:lpstr>
      <vt:lpstr>Слайд 5</vt:lpstr>
      <vt:lpstr>Особенности общения дошкольника со взрослым</vt:lpstr>
      <vt:lpstr>Слайд 7</vt:lpstr>
      <vt:lpstr>Особенности общения детей дошкольного возраста со сверстниками</vt:lpstr>
      <vt:lpstr>Слайд 9</vt:lpstr>
      <vt:lpstr>Слайд 10</vt:lpstr>
      <vt:lpstr>Анализ особенностей общения ребенка со сверстниками и взрослыми</vt:lpstr>
      <vt:lpstr>     Развитие навыков общения 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общения дошкольников</dc:title>
  <dc:creator>user</dc:creator>
  <cp:lastModifiedBy>ADMIN</cp:lastModifiedBy>
  <cp:revision>13</cp:revision>
  <dcterms:created xsi:type="dcterms:W3CDTF">2015-06-02T07:00:51Z</dcterms:created>
  <dcterms:modified xsi:type="dcterms:W3CDTF">2018-08-23T07:17:52Z</dcterms:modified>
</cp:coreProperties>
</file>