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62" r:id="rId4"/>
    <p:sldId id="258" r:id="rId5"/>
    <p:sldId id="265" r:id="rId6"/>
    <p:sldId id="266" r:id="rId7"/>
    <p:sldId id="267" r:id="rId8"/>
    <p:sldId id="268" r:id="rId9"/>
    <p:sldId id="269" r:id="rId10"/>
    <p:sldId id="270" r:id="rId11"/>
    <p:sldId id="259" r:id="rId12"/>
    <p:sldId id="271" r:id="rId13"/>
    <p:sldId id="27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66FF"/>
    <a:srgbClr val="3333FF"/>
    <a:srgbClr val="FFFF00"/>
    <a:srgbClr val="FF0000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66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92A64-0634-4EC0-80EF-230B60855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80B03-3B55-42D5-B9AC-951DE6DF6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75CEC-EC0A-4AE7-9EBE-482CCD94C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757-AF26-4FF2-9A26-CECAC9F08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270FE-4D53-4C5B-995A-E0EAD2EFA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FA65B-518B-4260-AC2A-E26BD83E3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613C8-0DD1-4280-AF1E-5F2814127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057B0-E8C7-4E58-ACA7-CF8CC84A8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A2707-B878-4FB3-B92C-BAAE63EE8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E14F3-58B3-4986-957B-6EA49C241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BA6C0-05DD-4DFF-AE51-88B31A3DA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8A6D-8E18-481D-BFE2-1605E4F17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B63D9-0B46-435A-9ED7-99F2ADAF1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24095-5798-48E5-863B-54744A1FA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F3BC7-538C-4BD7-835E-87EC982FA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A1436-83CC-4AAF-AE85-CD30F3695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66FF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6E40E92-4952-42CF-846C-3E2DFBA18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FFF00"/>
            </a:gs>
            <a:gs pos="100000">
              <a:srgbClr val="CC66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6000" b="1" i="1" dirty="0">
              <a:solidFill>
                <a:srgbClr val="0070C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643063"/>
            <a:ext cx="8229600" cy="19875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rgbClr val="FF0000"/>
                </a:solidFill>
              </a:rPr>
              <a:t>«Игрушки в жизни наших детей»</a:t>
            </a:r>
          </a:p>
        </p:txBody>
      </p:sp>
      <p:sp>
        <p:nvSpPr>
          <p:cNvPr id="2" name="Прямоугольник 8"/>
          <p:cNvSpPr>
            <a:spLocks noChangeArrowheads="1"/>
          </p:cNvSpPr>
          <p:nvPr/>
        </p:nvSpPr>
        <p:spPr bwMode="auto">
          <a:xfrm>
            <a:off x="714375" y="5732463"/>
            <a:ext cx="7500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3333FF"/>
                </a:solidFill>
              </a:rPr>
              <a:t>Подготовила </a:t>
            </a:r>
            <a:r>
              <a:rPr lang="ru-RU" dirty="0" smtClean="0">
                <a:solidFill>
                  <a:srgbClr val="3333FF"/>
                </a:solidFill>
              </a:rPr>
              <a:t>Кочергина Елена Анатольевна  </a:t>
            </a:r>
            <a:endParaRPr lang="ru-RU" dirty="0">
              <a:solidFill>
                <a:srgbClr val="3333FF"/>
              </a:solidFill>
            </a:endParaRPr>
          </a:p>
          <a:p>
            <a:pPr algn="ctr"/>
            <a:r>
              <a:rPr lang="ru-RU" dirty="0" smtClean="0">
                <a:solidFill>
                  <a:srgbClr val="3333FF"/>
                </a:solidFill>
              </a:rPr>
              <a:t>Педагог – психолог МДОУ №2 «</a:t>
            </a:r>
            <a:r>
              <a:rPr lang="ru-RU" dirty="0" err="1" smtClean="0">
                <a:solidFill>
                  <a:srgbClr val="3333FF"/>
                </a:solidFill>
              </a:rPr>
              <a:t>Дельфинчик</a:t>
            </a:r>
            <a:r>
              <a:rPr lang="ru-RU" dirty="0" smtClean="0">
                <a:solidFill>
                  <a:srgbClr val="3333FF"/>
                </a:solidFill>
              </a:rPr>
              <a:t>»</a:t>
            </a:r>
            <a:endParaRPr lang="ru-RU" dirty="0">
              <a:solidFill>
                <a:srgbClr val="3333FF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429000"/>
            <a:ext cx="2357454" cy="2357454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rgbClr val="CC66FF">
                <a:alpha val="60000"/>
              </a:srgbClr>
            </a:glow>
          </a:effectLst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500" y="785813"/>
            <a:ext cx="7772400" cy="207168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FF0000"/>
                </a:solidFill>
              </a:rPr>
              <a:t>• </a:t>
            </a:r>
            <a:r>
              <a:rPr lang="ru-RU" sz="4000" dirty="0" smtClean="0">
                <a:solidFill>
                  <a:srgbClr val="FF0000"/>
                </a:solidFill>
              </a:rPr>
              <a:t>развивающие жизнерадостность и чувство юмора.</a:t>
            </a:r>
          </a:p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4086225"/>
            <a:ext cx="1571625" cy="1874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2786063"/>
            <a:ext cx="1246187" cy="166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4071938"/>
            <a:ext cx="1643063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2643188"/>
            <a:ext cx="1428750" cy="1414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66FF"/>
            </a:gs>
            <a:gs pos="50000">
              <a:srgbClr val="FFFF00"/>
            </a:gs>
            <a:gs pos="100000">
              <a:srgbClr val="CC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500063" y="642938"/>
            <a:ext cx="8229600" cy="64293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Тест «Игра и игрушки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в нашей семье»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28813"/>
            <a:ext cx="8362950" cy="3732212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Каждый вечер уделяю время на игры с детьми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Рассказываю о своих играх в детстве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Если сломалась игрушка, ремонтирую вместе с ребёнком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Купив ребёнку игрушку, объясняю, как с ней играть, показываю разные варианты игры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Слушаю рассказы ребёнка об играх и игрушках в детском саду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Не наказываю ребёнка игрой, игрушкой, т.е. не лишаю его на время игры или игрушки 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rgbClr val="002060"/>
                </a:solidFill>
              </a:rPr>
              <a:t>Часто дарю ребёнку игру, игрушку 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b="1" dirty="0">
              <a:solidFill>
                <a:srgbClr val="000000"/>
              </a:solidFill>
              <a:effectLst/>
              <a:latin typeface="Arial" charset="0"/>
            </a:endParaRPr>
          </a:p>
        </p:txBody>
      </p:sp>
      <p:pic>
        <p:nvPicPr>
          <p:cNvPr id="11270" name="Picture 6" descr="j01580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5778500"/>
            <a:ext cx="8353425" cy="10795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>Обобщение:</a:t>
            </a:r>
            <a:br>
              <a:rPr lang="ru-RU" u="sng" dirty="0" smtClean="0"/>
            </a:b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500063" y="257175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3200" dirty="0">
              <a:solidFill>
                <a:srgbClr val="0070C0"/>
              </a:solidFill>
              <a:cs typeface="+mn-cs"/>
            </a:endParaRP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  <a:cs typeface="+mn-cs"/>
            </a:endParaRP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  <a:cs typeface="+mn-cs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cs typeface="+mn-cs"/>
              </a:rPr>
              <a:t>Если Вы набрали более 4х баллов, значит, игра в вашем доме присутствует всегда. Вы играете с ребёнком на равных. Ваш малыш активен, любознателен, любит играть с вами, ведь игра – это самое интересное в жизни ребёнка.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cs typeface="+mn-cs"/>
              </a:rPr>
              <a:t>Вы все делаете правильно!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cs typeface="+mn-cs"/>
              </a:rPr>
              <a:t>Продолжайте воспитывать ребенка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cs typeface="+mn-cs"/>
              </a:rPr>
              <a:t> в том же духе!</a:t>
            </a:r>
          </a:p>
          <a:p>
            <a:pPr algn="ctr">
              <a:defRPr/>
            </a:pPr>
            <a:endParaRPr lang="ru-RU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“</a:t>
            </a:r>
            <a:r>
              <a:rPr lang="ru-RU" sz="3600" b="1" dirty="0">
                <a:solidFill>
                  <a:srgbClr val="FF0000"/>
                </a:solidFill>
              </a:rPr>
              <a:t>Настоящий ребенок” должен сделать три вещи </a:t>
            </a:r>
            <a:r>
              <a:rPr lang="ru-RU" sz="3600" b="1" dirty="0" smtClean="0">
                <a:solidFill>
                  <a:srgbClr val="FF0000"/>
                </a:solidFill>
              </a:rPr>
              <a:t>–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вырастить </a:t>
            </a:r>
            <a:r>
              <a:rPr lang="ru-RU" sz="3600" b="1" dirty="0">
                <a:solidFill>
                  <a:srgbClr val="FF0000"/>
                </a:solidFill>
              </a:rPr>
              <a:t>куклу,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построить дом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и наиграться в нем </a:t>
            </a:r>
            <a:r>
              <a:rPr lang="ru-RU" sz="3600" b="1" dirty="0" smtClean="0">
                <a:solidFill>
                  <a:srgbClr val="FF0000"/>
                </a:solidFill>
              </a:rPr>
              <a:t>вдоволь!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.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000504"/>
            <a:ext cx="2928958" cy="2125281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FF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 smtClean="0">
                <a:solidFill>
                  <a:schemeClr val="bg2"/>
                </a:solidFill>
                <a:cs typeface="Times New Roman" pitchFamily="18" charset="0"/>
              </a:rPr>
              <a:t>«Чтобы вырасти здоровым ребенком, детям не требуется уметь читать – им требуется уметь играть!»</a:t>
            </a:r>
            <a:r>
              <a:rPr lang="ru-RU" b="1" i="1" dirty="0" smtClean="0">
                <a:solidFill>
                  <a:schemeClr val="bg2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bg2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bg2"/>
                </a:solidFill>
                <a:latin typeface="Calibri" pitchFamily="34" charset="0"/>
                <a:cs typeface="Times New Roman" pitchFamily="18" charset="0"/>
              </a:rPr>
              <a:t>                                 </a:t>
            </a:r>
            <a:r>
              <a:rPr lang="ru-RU" sz="4000" b="1" i="1" dirty="0" smtClean="0">
                <a:solidFill>
                  <a:schemeClr val="bg2"/>
                </a:solidFill>
                <a:latin typeface="Calibri" pitchFamily="34" charset="0"/>
                <a:cs typeface="Times New Roman" pitchFamily="18" charset="0"/>
              </a:rPr>
              <a:t>Фред </a:t>
            </a:r>
            <a:r>
              <a:rPr lang="ru-RU" sz="4000" b="1" i="1" dirty="0" err="1" smtClean="0">
                <a:solidFill>
                  <a:schemeClr val="bg2"/>
                </a:solidFill>
                <a:latin typeface="Calibri" pitchFamily="34" charset="0"/>
                <a:cs typeface="Times New Roman" pitchFamily="18" charset="0"/>
              </a:rPr>
              <a:t>Роджерс</a:t>
            </a:r>
            <a:r>
              <a:rPr lang="ru-RU" sz="4000" b="1" i="1" dirty="0" smtClean="0">
                <a:solidFill>
                  <a:schemeClr val="bg2"/>
                </a:solidFill>
              </a:rPr>
              <a:t/>
            </a:r>
            <a:br>
              <a:rPr lang="ru-RU" sz="4000" b="1" i="1" dirty="0" smtClean="0">
                <a:solidFill>
                  <a:schemeClr val="bg2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5957" r="17021" b="29787"/>
          <a:stretch>
            <a:fillRect/>
          </a:stretch>
        </p:blipFill>
        <p:spPr>
          <a:xfrm>
            <a:off x="928662" y="4357694"/>
            <a:ext cx="1909343" cy="2000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FF"/>
            </a:gs>
            <a:gs pos="100000">
              <a:srgbClr val="FFFF00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457200" y="260350"/>
            <a:ext cx="8229600" cy="109696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Классификация игрушек</a:t>
            </a:r>
            <a:endParaRPr lang="ru-RU" sz="40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928688" y="1285875"/>
            <a:ext cx="7429500" cy="20002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</a:rPr>
              <a:t>по </a:t>
            </a:r>
            <a:r>
              <a:rPr lang="ru-RU" sz="2800" dirty="0">
                <a:solidFill>
                  <a:srgbClr val="7030A0"/>
                </a:solidFill>
              </a:rPr>
              <a:t>возрастному назначению игрушки подразделяют на три основные группы</a:t>
            </a:r>
            <a:r>
              <a:rPr lang="ru-RU" sz="2000" dirty="0">
                <a:solidFill>
                  <a:srgbClr val="7030A0"/>
                </a:solidFill>
              </a:rPr>
              <a:t>: </a:t>
            </a:r>
            <a:endParaRPr lang="ru-RU" sz="2000" dirty="0" smtClean="0">
              <a:solidFill>
                <a:srgbClr val="7030A0"/>
              </a:solidFill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7030A0"/>
                </a:solidFill>
              </a:rPr>
              <a:t>для </a:t>
            </a:r>
            <a:r>
              <a:rPr lang="ru-RU" sz="2000" dirty="0">
                <a:solidFill>
                  <a:srgbClr val="7030A0"/>
                </a:solidFill>
              </a:rPr>
              <a:t>детей ясельного возраста (до 3 лет</a:t>
            </a:r>
            <a:r>
              <a:rPr lang="ru-RU" sz="2000" dirty="0" smtClean="0">
                <a:solidFill>
                  <a:srgbClr val="7030A0"/>
                </a:solidFill>
              </a:rPr>
              <a:t>);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7030A0"/>
                </a:solidFill>
              </a:rPr>
              <a:t> </a:t>
            </a:r>
            <a:r>
              <a:rPr lang="ru-RU" sz="2000" dirty="0">
                <a:solidFill>
                  <a:srgbClr val="7030A0"/>
                </a:solidFill>
              </a:rPr>
              <a:t>для детей дошкольного возраста (от 3 до 6 </a:t>
            </a:r>
            <a:r>
              <a:rPr lang="ru-RU" sz="2000" dirty="0" smtClean="0">
                <a:solidFill>
                  <a:srgbClr val="7030A0"/>
                </a:solidFill>
              </a:rPr>
              <a:t>лет)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7030A0"/>
                </a:solidFill>
              </a:rPr>
              <a:t>для </a:t>
            </a:r>
            <a:r>
              <a:rPr lang="ru-RU" sz="2000" dirty="0">
                <a:solidFill>
                  <a:srgbClr val="7030A0"/>
                </a:solidFill>
              </a:rPr>
              <a:t>детей школьного возраста (от 6 до 14 лет</a:t>
            </a:r>
            <a:r>
              <a:rPr lang="ru-RU" sz="2000" dirty="0"/>
              <a:t>)</a:t>
            </a:r>
            <a:endParaRPr lang="ru-RU" sz="2000" dirty="0" smtClean="0">
              <a:solidFill>
                <a:srgbClr val="7030A0"/>
              </a:solidFill>
            </a:endParaRP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</a:rPr>
              <a:t>по материалу изготовления </a:t>
            </a:r>
            <a:r>
              <a:rPr lang="ru-RU" sz="2000" dirty="0" smtClean="0">
                <a:solidFill>
                  <a:srgbClr val="7030A0"/>
                </a:solidFill>
              </a:rPr>
              <a:t>(деревянные, пластмассовые, резиновые, меховые и т.п.);</a:t>
            </a:r>
          </a:p>
          <a:p>
            <a:pPr eaLnBrk="1" hangingPunct="1">
              <a:defRPr/>
            </a:pPr>
            <a:endParaRPr lang="ru-RU" sz="2000" dirty="0" smtClean="0">
              <a:solidFill>
                <a:srgbClr val="7030A0"/>
              </a:solidFill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4786313"/>
            <a:ext cx="1177925" cy="157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01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4714875"/>
            <a:ext cx="1643063" cy="1643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4643438"/>
            <a:ext cx="2143125" cy="1684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05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3" y="4714875"/>
            <a:ext cx="1357312" cy="1357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50000">
              <a:srgbClr val="CC66FF"/>
            </a:gs>
            <a:gs pos="100000">
              <a:srgbClr val="FFFF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713"/>
            <a:ext cx="8229600" cy="547528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7030A0"/>
                </a:solidFill>
              </a:rPr>
              <a:t>по педагогическому назначению: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развивающие первоначальные движения и восприятия;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endParaRPr lang="ru-RU" sz="3600" b="1" dirty="0"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2857500"/>
            <a:ext cx="3786187" cy="3195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• </a:t>
            </a:r>
            <a:r>
              <a:rPr lang="ru-RU" sz="3600" dirty="0">
                <a:solidFill>
                  <a:srgbClr val="FF0000"/>
                </a:solidFill>
              </a:rPr>
              <a:t>знакомящие детей с предметами и образами окружающего мира;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25" y="2786063"/>
            <a:ext cx="2046288" cy="231933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2428875"/>
            <a:ext cx="2019300" cy="151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4286250"/>
            <a:ext cx="2282825" cy="1533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50" y="3009900"/>
            <a:ext cx="2071688" cy="1971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714375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• </a:t>
            </a:r>
            <a:r>
              <a:rPr lang="ru-RU" sz="4000" dirty="0">
                <a:solidFill>
                  <a:srgbClr val="FF0000"/>
                </a:solidFill>
              </a:rPr>
              <a:t>способствующие умственному развитию;</a:t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714625"/>
            <a:ext cx="2438400" cy="18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4071938"/>
            <a:ext cx="2176463" cy="150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50" y="2714625"/>
            <a:ext cx="2247900" cy="168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85875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>
                <a:solidFill>
                  <a:srgbClr val="FF0000"/>
                </a:solidFill>
              </a:rPr>
              <a:t>• знакомящие детей с трудовыми процессами и развивающие первоначальные трудовые навыки;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3214688"/>
            <a:ext cx="2552700" cy="255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2928938"/>
            <a:ext cx="2286000" cy="3119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rgbClr val="FF0000"/>
                </a:solidFill>
              </a:rPr>
              <a:t>• </a:t>
            </a:r>
            <a:r>
              <a:rPr lang="ru-RU" sz="4000" dirty="0">
                <a:solidFill>
                  <a:srgbClr val="FF0000"/>
                </a:solidFill>
              </a:rPr>
              <a:t>способствующие художественному и музыкальному развитию детей;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857500"/>
            <a:ext cx="1500188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4643438"/>
            <a:ext cx="1658938" cy="1319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25" y="2928938"/>
            <a:ext cx="1804988" cy="1309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38" y="3714750"/>
            <a:ext cx="2357437" cy="125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500063"/>
            <a:ext cx="7743825" cy="1500187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 способствующие </a:t>
            </a:r>
            <a:r>
              <a:rPr lang="ru-RU" sz="4000" dirty="0">
                <a:solidFill>
                  <a:srgbClr val="FF0000"/>
                </a:solidFill>
              </a:rPr>
              <a:t>физическому развитию;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2714625"/>
            <a:ext cx="2392362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13" y="4167188"/>
            <a:ext cx="200025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2786063"/>
            <a:ext cx="1857375" cy="177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247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Текстура</vt:lpstr>
      <vt:lpstr>Слайд 1</vt:lpstr>
      <vt:lpstr>         «Чтобы вырасти здоровым ребенком, детям не требуется уметь читать – им требуется уметь играть!»                                  Фред Роджерс   </vt:lpstr>
      <vt:lpstr>Классификация игрушек</vt:lpstr>
      <vt:lpstr>Слайд 4</vt:lpstr>
      <vt:lpstr> • знакомящие детей с предметами и образами окружающего мира; </vt:lpstr>
      <vt:lpstr> • способствующие умственному развитию; </vt:lpstr>
      <vt:lpstr>• знакомящие детей с трудовыми процессами и развивающие первоначальные трудовые навыки; </vt:lpstr>
      <vt:lpstr>   • способствующие художественному и музыкальному развитию детей;   </vt:lpstr>
      <vt:lpstr> способствующие физическому развитию;</vt:lpstr>
      <vt:lpstr>Слайд 10</vt:lpstr>
      <vt:lpstr>Тест «Игра и игрушки  в нашей семье»</vt:lpstr>
      <vt:lpstr> Обобщение: </vt:lpstr>
      <vt:lpstr>          “Настоящий ребенок” должен сделать три вещи – вырастить куклу,  построить дом  и наиграться в нем вдоволь!    .  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этикет</dc:title>
  <dc:creator>Zver</dc:creator>
  <cp:lastModifiedBy>ADMIN</cp:lastModifiedBy>
  <cp:revision>46</cp:revision>
  <dcterms:created xsi:type="dcterms:W3CDTF">2007-12-12T16:12:11Z</dcterms:created>
  <dcterms:modified xsi:type="dcterms:W3CDTF">2018-09-04T05:53:11Z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000800961b0000000000010250600207f5000400038000</vt:lpwstr>
  </property>
</Properties>
</file>